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1"/>
    <p:sldMasterId id="2147483683" r:id="rId2"/>
  </p:sldMasterIdLst>
  <p:notesMasterIdLst>
    <p:notesMasterId r:id="rId13"/>
  </p:notesMasterIdLst>
  <p:sldIdLst>
    <p:sldId id="358" r:id="rId3"/>
    <p:sldId id="340" r:id="rId4"/>
    <p:sldId id="342" r:id="rId5"/>
    <p:sldId id="347" r:id="rId6"/>
    <p:sldId id="360" r:id="rId7"/>
    <p:sldId id="349" r:id="rId8"/>
    <p:sldId id="361" r:id="rId9"/>
    <p:sldId id="362" r:id="rId10"/>
    <p:sldId id="353" r:id="rId11"/>
    <p:sldId id="3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C32"/>
    <a:srgbClr val="EC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5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2175"/>
            <a:fld id="{617943B2-C2A7-46AE-AE6C-2273DCE918C3}" type="slidenum">
              <a:rPr lang="ru-RU" smtClean="0">
                <a:solidFill>
                  <a:prstClr val="black"/>
                </a:solidFill>
                <a:cs typeface="Arial" charset="0"/>
              </a:rPr>
              <a:pPr defTabSz="892175"/>
              <a:t>1</a:t>
            </a:fld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09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E83B-F035-42C9-9E75-C87E70E7509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3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2175"/>
            <a:fld id="{617943B2-C2A7-46AE-AE6C-2273DCE918C3}" type="slidenum">
              <a:rPr lang="ru-RU" smtClean="0">
                <a:solidFill>
                  <a:prstClr val="black"/>
                </a:solidFill>
                <a:cs typeface="Arial" charset="0"/>
              </a:rPr>
              <a:pPr defTabSz="892175"/>
              <a:t>2</a:t>
            </a:fld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0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E83B-F035-42C9-9E75-C87E70E7509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3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E83B-F035-42C9-9E75-C87E70E7509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3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E83B-F035-42C9-9E75-C87E70E7509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5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E83B-F035-42C9-9E75-C87E70E7509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3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E83B-F035-42C9-9E75-C87E70E7509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8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E83B-F035-42C9-9E75-C87E70E7509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5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E83B-F035-42C9-9E75-C87E70E7509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3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0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5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0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2" y="6172205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1D878C-D1A1-4CBC-892D-36DD5035614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20.09.2019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19061D-C0BB-41C5-A99B-08BC62A76E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Рисунок 8" descr="primorsky-krai-dalnegorsk-v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46" y="238898"/>
            <a:ext cx="991920" cy="126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10746" y="1042705"/>
            <a:ext cx="11681254" cy="256993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2813"/>
            <a:endParaRPr lang="ru-RU" sz="2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ИНВЕСТИЦИОННОЕ ПОСЛАНИЕ</a:t>
            </a:r>
          </a:p>
          <a:p>
            <a:pPr algn="ctr" defTabSz="912813"/>
            <a:endParaRPr lang="ru-RU" sz="25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endParaRPr lang="ru-RU" sz="25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ГЛАВЫ ДАЛЬНЕГОРСКОГО ГОРОДСКОГО ОКРУГА </a:t>
            </a:r>
          </a:p>
          <a:p>
            <a:pPr algn="ctr" defTabSz="912813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А.М.ТЕРЕБИЛОВА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22"/>
          <p:cNvSpPr>
            <a:spLocks noGrp="1"/>
          </p:cNvSpPr>
          <p:nvPr/>
        </p:nvSpPr>
        <p:spPr>
          <a:xfrm>
            <a:off x="8296275" y="402986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273E114-9A91-4395-8BBB-39B385F76BC8}" type="slidenum">
              <a:rPr lang="ru-RU" altLang="ru-RU">
                <a:solidFill>
                  <a:srgbClr val="898989"/>
                </a:solidFill>
              </a:rPr>
              <a:pPr/>
              <a:t>1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19" name="Рисунок 18" descr="198768_ma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924298"/>
            <a:ext cx="4048125" cy="264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b264_0ada1f5a17bb1c73b116227cc9570e3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7" y="3924299"/>
            <a:ext cx="3457575" cy="264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I-25-PARADOX-kam-f14_64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3962399"/>
            <a:ext cx="3783807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primorsky-krai-dalnegorsk-v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30" y="188639"/>
            <a:ext cx="730743" cy="87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83499" y="116632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273" y="1170802"/>
            <a:ext cx="946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3500" y="1083895"/>
            <a:ext cx="9469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инвестиций – стратегическая задача администрации Дальнегорского городского округа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4889" y="3314404"/>
            <a:ext cx="3310305" cy="89832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0246" y="5637972"/>
            <a:ext cx="3304515" cy="95229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0247" y="2199171"/>
            <a:ext cx="3304514" cy="71691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73211" y="2181236"/>
            <a:ext cx="229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НЕОБХОДИМО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577974" y="3642445"/>
            <a:ext cx="286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54053" y="2172296"/>
            <a:ext cx="7074660" cy="80154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69707" y="3167712"/>
            <a:ext cx="7064611" cy="11571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69707" y="5664269"/>
            <a:ext cx="7080266" cy="95229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123935" y="2331309"/>
            <a:ext cx="6334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муниципального Стандарта улучшения инвестиционного климата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76800" y="3429000"/>
            <a:ext cx="7045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по сокращению сроков на прохождение разрешительных процедур в сфере земельных отношений и строительства при реализации инвестиционных проектов</a:t>
            </a:r>
          </a:p>
        </p:txBody>
      </p:sp>
      <p:cxnSp>
        <p:nvCxnSpPr>
          <p:cNvPr id="45" name="Прямая со стрелкой 44"/>
          <p:cNvCxnSpPr>
            <a:stCxn id="22" idx="3"/>
            <a:endCxn id="34" idx="1"/>
          </p:cNvCxnSpPr>
          <p:nvPr/>
        </p:nvCxnSpPr>
        <p:spPr>
          <a:xfrm>
            <a:off x="3684761" y="2557628"/>
            <a:ext cx="1069292" cy="154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36" idx="1"/>
          </p:cNvCxnSpPr>
          <p:nvPr/>
        </p:nvCxnSpPr>
        <p:spPr>
          <a:xfrm>
            <a:off x="3639540" y="3727668"/>
            <a:ext cx="1130167" cy="186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0" idx="3"/>
          </p:cNvCxnSpPr>
          <p:nvPr/>
        </p:nvCxnSpPr>
        <p:spPr>
          <a:xfrm>
            <a:off x="3684761" y="6114121"/>
            <a:ext cx="1084946" cy="262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0800000" flipV="1">
            <a:off x="500529" y="5955752"/>
            <a:ext cx="294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577972" y="4789859"/>
            <a:ext cx="286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0246" y="4506365"/>
            <a:ext cx="3304515" cy="83796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69707" y="4500113"/>
            <a:ext cx="7064611" cy="88867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>
            <a:stCxn id="24" idx="3"/>
            <a:endCxn id="31" idx="1"/>
          </p:cNvCxnSpPr>
          <p:nvPr/>
        </p:nvCxnSpPr>
        <p:spPr>
          <a:xfrm>
            <a:off x="3684761" y="4925349"/>
            <a:ext cx="1084946" cy="191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5011053" y="4715153"/>
            <a:ext cx="6817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родолжить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диалог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 властью и бизнесом</a:t>
            </a:r>
            <a:endParaRPr lang="ru-RU" sz="16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725814" y="5831124"/>
            <a:ext cx="715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Привлекать бюджетные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инвестиции для проведения реконструкции объектов инженерной, коммунальной, дорожной и социальной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Рисунок 8" descr="primorsky-krai-dalnegorsk-v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37" y="116632"/>
            <a:ext cx="991920" cy="126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514600" y="952526"/>
            <a:ext cx="5003800" cy="5950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2813"/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3499" y="116635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 городского округа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2514600" y="1132117"/>
            <a:ext cx="8048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развития Дальнегорского городского округа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1075" y="4302025"/>
            <a:ext cx="6286500" cy="756524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1075" y="5558827"/>
            <a:ext cx="8343900" cy="81339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1075" y="2444343"/>
            <a:ext cx="6943725" cy="1442425"/>
          </a:xfrm>
          <a:prstGeom prst="roundRect">
            <a:avLst>
              <a:gd name="adj" fmla="val 15301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18539" y="2981624"/>
            <a:ext cx="661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ПРИРОДНО  -  РЕСУРСНЫЙ ПОТЕНЦИАЛ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1650" y="4471791"/>
            <a:ext cx="646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ТЕРРИТОРИАЛЬНЫЕ РЕСУРСЫ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2514600" y="5762646"/>
            <a:ext cx="61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ТУРИСТИЧЕСКИЕ РЕСУРСЫ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799" y="1455890"/>
            <a:ext cx="54737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primorsky-krai-dalnegorsk-v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30" y="188639"/>
            <a:ext cx="730743" cy="87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83499" y="116632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3124" y="1196332"/>
            <a:ext cx="946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3627" y="845165"/>
            <a:ext cx="986196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Инвестиционная привлекательность 2018 год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4497" y="1847922"/>
            <a:ext cx="4131262" cy="1363702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инвестиций в основной капитал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733925" y="2497435"/>
            <a:ext cx="1389753" cy="164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07478" y="2146620"/>
            <a:ext cx="249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521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51164" y="4886837"/>
            <a:ext cx="4164595" cy="1449605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Прибыль крупных и средних организаций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6007478" y="3845056"/>
            <a:ext cx="1677403" cy="13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79987" y="3519110"/>
            <a:ext cx="281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7846,4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0" y="5217546"/>
            <a:ext cx="257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535, 2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лей</a:t>
            </a:r>
            <a:endParaRPr lang="ru-RU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4643437" y="5495925"/>
            <a:ext cx="145256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7" name="Picture 3" descr="C:\Users\smehova\Мои.доки\Конкурс МАУ\картинка\картинка\Bar-graph-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4289" y="4610178"/>
            <a:ext cx="2761307" cy="191778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9" name="Овал 28"/>
          <p:cNvSpPr/>
          <p:nvPr/>
        </p:nvSpPr>
        <p:spPr>
          <a:xfrm>
            <a:off x="7684881" y="3271702"/>
            <a:ext cx="3726068" cy="1167899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 продукции базовых отраслей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primorsky-krai-dalnegorsk-v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30" y="188639"/>
            <a:ext cx="730743" cy="87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83499" y="116632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3124" y="1196332"/>
            <a:ext cx="946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5520" y="718416"/>
            <a:ext cx="986196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инвестиционного характера бюджетной сферы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AutoShape 23"/>
          <p:cNvSpPr>
            <a:spLocks noChangeArrowheads="1"/>
          </p:cNvSpPr>
          <p:nvPr/>
        </p:nvSpPr>
        <p:spPr bwMode="auto">
          <a:xfrm rot="10800000" flipV="1">
            <a:off x="500530" y="6063049"/>
            <a:ext cx="4491600" cy="584886"/>
          </a:xfrm>
          <a:prstGeom prst="flowChartAlternateProcess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спортивной школы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«Лотос»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AutoShape 23"/>
          <p:cNvSpPr>
            <a:spLocks noChangeArrowheads="1"/>
          </p:cNvSpPr>
          <p:nvPr/>
        </p:nvSpPr>
        <p:spPr bwMode="auto">
          <a:xfrm>
            <a:off x="7076303" y="1495425"/>
            <a:ext cx="4725172" cy="626719"/>
          </a:xfrm>
          <a:prstGeom prst="flowChartAlternateProcess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спортивной школы «Вертикаль»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90" y="2285999"/>
            <a:ext cx="5840627" cy="3620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73" y="4522573"/>
            <a:ext cx="3888260" cy="2273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2" y="1285580"/>
            <a:ext cx="5148648" cy="30722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6" y="3428999"/>
            <a:ext cx="4609080" cy="24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primorsky-krai-dalnegorsk-v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30" y="188639"/>
            <a:ext cx="730743" cy="87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83499" y="116632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3124" y="1196332"/>
            <a:ext cx="946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5520" y="718416"/>
            <a:ext cx="986196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инвестиционного характера бюджетной сферы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AutoShape 23"/>
          <p:cNvSpPr>
            <a:spLocks noChangeArrowheads="1"/>
          </p:cNvSpPr>
          <p:nvPr/>
        </p:nvSpPr>
        <p:spPr bwMode="auto">
          <a:xfrm rot="10800000" flipV="1">
            <a:off x="500530" y="6063049"/>
            <a:ext cx="4491600" cy="584886"/>
          </a:xfrm>
          <a:prstGeom prst="flowChartAlternateProcess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парка «Берёзка»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AutoShape 23"/>
          <p:cNvSpPr>
            <a:spLocks noChangeArrowheads="1"/>
          </p:cNvSpPr>
          <p:nvPr/>
        </p:nvSpPr>
        <p:spPr bwMode="auto">
          <a:xfrm>
            <a:off x="7076303" y="1495425"/>
            <a:ext cx="4725172" cy="626719"/>
          </a:xfrm>
          <a:prstGeom prst="flowChartAlternateProcess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центральной площади города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3" y="1594009"/>
            <a:ext cx="5602432" cy="40680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19" y="2421926"/>
            <a:ext cx="5634680" cy="42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primorsky-krai-dalnegorsk-v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30" y="188639"/>
            <a:ext cx="730743" cy="87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83499" y="116632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273" y="1170802"/>
            <a:ext cx="946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6112" y="1004925"/>
            <a:ext cx="31816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 Президента РФ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454" y="1493108"/>
            <a:ext cx="1059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и стратегических задачах развития РФ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0246" y="3864525"/>
            <a:ext cx="3304515" cy="113817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0246" y="5466008"/>
            <a:ext cx="3304515" cy="1055744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0247" y="2531713"/>
            <a:ext cx="3212186" cy="97197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792627" y="2020659"/>
            <a:ext cx="7796758" cy="3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объекты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национальных проектов</a:t>
            </a:r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570450" y="4208575"/>
            <a:ext cx="251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«ДЕМОГРАФИЯ»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922629" y="2559340"/>
            <a:ext cx="5721290" cy="93784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922629" y="3781621"/>
            <a:ext cx="5830347" cy="135244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922629" y="5418499"/>
            <a:ext cx="5914237" cy="1233971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384022" y="2785145"/>
            <a:ext cx="420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образовательных учреждений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17518" y="3902969"/>
            <a:ext cx="5325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Реконструкция тира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школы «Лотос», установка 10 универсальных спортивных площадок на территории спортивных школ, культурных и образовательных учреждений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50466" y="5670714"/>
            <a:ext cx="520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ремонта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территорий</a:t>
            </a:r>
          </a:p>
        </p:txBody>
      </p:sp>
      <p:cxnSp>
        <p:nvCxnSpPr>
          <p:cNvPr id="45" name="Прямая со стрелкой 44"/>
          <p:cNvCxnSpPr>
            <a:stCxn id="22" idx="3"/>
            <a:endCxn id="34" idx="1"/>
          </p:cNvCxnSpPr>
          <p:nvPr/>
        </p:nvCxnSpPr>
        <p:spPr>
          <a:xfrm>
            <a:off x="3592433" y="3017702"/>
            <a:ext cx="2330196" cy="105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9" idx="3"/>
            <a:endCxn id="36" idx="1"/>
          </p:cNvCxnSpPr>
          <p:nvPr/>
        </p:nvCxnSpPr>
        <p:spPr>
          <a:xfrm>
            <a:off x="3684761" y="4433611"/>
            <a:ext cx="2237868" cy="242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0" idx="3"/>
            <a:endCxn id="38" idx="1"/>
          </p:cNvCxnSpPr>
          <p:nvPr/>
        </p:nvCxnSpPr>
        <p:spPr>
          <a:xfrm>
            <a:off x="3684761" y="5993880"/>
            <a:ext cx="2237868" cy="416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530" y="2785145"/>
            <a:ext cx="284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«ОБРАЗОВАНИЕ»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0800000" flipV="1">
            <a:off x="500529" y="5712136"/>
            <a:ext cx="301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«Жилье и городская среда»</a:t>
            </a:r>
          </a:p>
        </p:txBody>
      </p:sp>
    </p:spTree>
    <p:extLst>
      <p:ext uri="{BB962C8B-B14F-4D97-AF65-F5344CB8AC3E}">
        <p14:creationId xmlns:p14="http://schemas.microsoft.com/office/powerpoint/2010/main" val="12480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primorsky-krai-dalnegorsk-v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30" y="188639"/>
            <a:ext cx="730743" cy="87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83499" y="116632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273" y="1170802"/>
            <a:ext cx="946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6112" y="1004925"/>
            <a:ext cx="31816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 Президента РФ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1273" y="1493108"/>
            <a:ext cx="946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и стратегических задачах развития РФ на период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0114" y="2591987"/>
            <a:ext cx="3938216" cy="168639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9157" y="4744630"/>
            <a:ext cx="4018326" cy="173652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792627" y="2020659"/>
            <a:ext cx="7796758" cy="3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объекты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национальных проектов</a:t>
            </a:r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954039" y="3130667"/>
            <a:ext cx="226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96000" y="2559340"/>
            <a:ext cx="5690532" cy="171904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192011" y="4485613"/>
            <a:ext cx="5594521" cy="225913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291743" y="4951171"/>
            <a:ext cx="5344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километров автомобильной дороги Осиновка - Рудная Пристань, ремонт   автомобильных дорог общего пользования местного значения и инженерных сооружений на них, а также капитальный ремонт и дворовых территорий многоквартирных домов</a:t>
            </a:r>
          </a:p>
        </p:txBody>
      </p:sp>
      <p:cxnSp>
        <p:nvCxnSpPr>
          <p:cNvPr id="45" name="Прямая со стрелкой 44"/>
          <p:cNvCxnSpPr>
            <a:stCxn id="19" idx="3"/>
          </p:cNvCxnSpPr>
          <p:nvPr/>
        </p:nvCxnSpPr>
        <p:spPr>
          <a:xfrm>
            <a:off x="4238330" y="3435186"/>
            <a:ext cx="1857670" cy="26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2" idx="3"/>
            <a:endCxn id="36" idx="1"/>
          </p:cNvCxnSpPr>
          <p:nvPr/>
        </p:nvCxnSpPr>
        <p:spPr>
          <a:xfrm>
            <a:off x="4277483" y="5612890"/>
            <a:ext cx="1914528" cy="22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530" y="5232569"/>
            <a:ext cx="353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КАЧЕСТВЕННЫЕ ДОРОГИ»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1683" y="2701305"/>
            <a:ext cx="5754849" cy="1314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Приобретение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многофункционального передвижного культурного центра (автоклуб), приобретение музыкальных инструментов и оборудования для детской школы искусств, реконструкция и капитальный ремонт учреждений культуры «Горняк» и «Бриз»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888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primorsky-krai-dalnegorsk-v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30" y="188639"/>
            <a:ext cx="730743" cy="87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83499" y="116632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273" y="1170802"/>
            <a:ext cx="946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6112" y="1004925"/>
            <a:ext cx="31816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 Президента РФ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3297" y="1493108"/>
            <a:ext cx="954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и стратегических задачах развития РФ на период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0114" y="3428999"/>
            <a:ext cx="3938216" cy="211506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792627" y="2020659"/>
            <a:ext cx="7796758" cy="38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объекты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национальных проектов</a:t>
            </a:r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980303" y="4332227"/>
            <a:ext cx="257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«МАЛЫЙ БИЗНЕС»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96000" y="3039763"/>
            <a:ext cx="5690532" cy="292443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4238330" y="4483921"/>
            <a:ext cx="1857670" cy="26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 rot="10800000" flipV="1">
            <a:off x="6775584" y="3890664"/>
            <a:ext cx="4642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мероприятий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муниципальной программы «Развитие и поддержка малого и среднего предпринимательства Дальнегорского городского округа»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8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primorsky-krai-dalnegorsk-v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30" y="188639"/>
            <a:ext cx="730743" cy="87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83499" y="116632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7857" y="1187278"/>
            <a:ext cx="946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8656" y="766057"/>
            <a:ext cx="35379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ИНФОРМИРОВАНИЕ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118" y="1855961"/>
            <a:ext cx="301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Администрацией Дальнегорского городского округа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89550" y="1805794"/>
            <a:ext cx="5714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Дальнегорского городского округа сформирован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«Инвестиции», содержащий всю необходимую информацию об инвестиционном потенциале города, объектах инфраструктуры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stCxn id="71" idx="3"/>
          </p:cNvCxnSpPr>
          <p:nvPr/>
        </p:nvCxnSpPr>
        <p:spPr>
          <a:xfrm>
            <a:off x="3875152" y="2340010"/>
            <a:ext cx="2234957" cy="87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2240692" y="2897107"/>
            <a:ext cx="9094" cy="7454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261260" y="1798879"/>
            <a:ext cx="3613892" cy="1082261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110109" y="1597465"/>
            <a:ext cx="5618205" cy="144229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321275" y="3642549"/>
            <a:ext cx="7957751" cy="269234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1276" y="3921210"/>
            <a:ext cx="76859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оценка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регулирующего воздействия проектов муниципальных актов и экспертиза принятых муниципальных нормативных правовых актов, затрагивающих вопросы осуществления предпринимательской и инвестиционной деятельности.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состоянию на 01 января 2019 года процедура ОРВ проведена в отношении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муниципальных нормативных правовых актов и экспертиза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муниципальных нормативных правовых актов.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475</Words>
  <Application>Microsoft Office PowerPoint</Application>
  <PresentationFormat>Широкоэкранный</PresentationFormat>
  <Paragraphs>90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Trebuchet MS</vt:lpstr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Николай Стецко</dc:creator>
  <cp:lastModifiedBy>Мамонова Ирина Олеговна</cp:lastModifiedBy>
  <cp:revision>206</cp:revision>
  <dcterms:created xsi:type="dcterms:W3CDTF">2018-03-29T11:56:00Z</dcterms:created>
  <dcterms:modified xsi:type="dcterms:W3CDTF">2019-09-20T07:50:00Z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1049-10.2.0.5965</vt:lpwstr>
  </property>
</Properties>
</file>