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5" r:id="rId2"/>
    <p:sldId id="349" r:id="rId3"/>
    <p:sldId id="347" r:id="rId4"/>
    <p:sldId id="315" r:id="rId5"/>
    <p:sldId id="348" r:id="rId6"/>
    <p:sldId id="351" r:id="rId7"/>
    <p:sldId id="353" r:id="rId8"/>
    <p:sldId id="386" r:id="rId9"/>
    <p:sldId id="368" r:id="rId10"/>
    <p:sldId id="352" r:id="rId11"/>
    <p:sldId id="355" r:id="rId12"/>
    <p:sldId id="356" r:id="rId13"/>
    <p:sldId id="358" r:id="rId14"/>
    <p:sldId id="357" r:id="rId15"/>
    <p:sldId id="361" r:id="rId16"/>
    <p:sldId id="359" r:id="rId17"/>
    <p:sldId id="369" r:id="rId18"/>
    <p:sldId id="360" r:id="rId19"/>
    <p:sldId id="362" r:id="rId20"/>
    <p:sldId id="363" r:id="rId21"/>
    <p:sldId id="364" r:id="rId22"/>
    <p:sldId id="365" r:id="rId23"/>
    <p:sldId id="366" r:id="rId24"/>
    <p:sldId id="367" r:id="rId25"/>
    <p:sldId id="370" r:id="rId26"/>
    <p:sldId id="371" r:id="rId27"/>
    <p:sldId id="372" r:id="rId28"/>
    <p:sldId id="354" r:id="rId29"/>
    <p:sldId id="373" r:id="rId30"/>
    <p:sldId id="350" r:id="rId31"/>
    <p:sldId id="374" r:id="rId32"/>
    <p:sldId id="375" r:id="rId33"/>
    <p:sldId id="314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16" r:id="rId45"/>
    <p:sldId id="318" r:id="rId46"/>
    <p:sldId id="342" r:id="rId4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D43636"/>
    <a:srgbClr val="000000"/>
    <a:srgbClr val="D7181F"/>
    <a:srgbClr val="FFFFFF"/>
    <a:srgbClr val="E0E4D0"/>
    <a:srgbClr val="CCE7D4"/>
    <a:srgbClr val="7CD1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8" autoAdjust="0"/>
    <p:restoredTop sz="85238" autoAdjust="0"/>
  </p:normalViewPr>
  <p:slideViewPr>
    <p:cSldViewPr>
      <p:cViewPr varScale="1">
        <p:scale>
          <a:sx n="112" d="100"/>
          <a:sy n="112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54;&#1050;&#1059;&#1052;&#1045;&#1053;&#1058;&#1067;\&#1052;&#1077;&#1089;&#1103;&#1095;&#1085;&#1099;&#1077;%20&#1086;&#1090;&#1095;&#1105;&#1090;&#1099;%202012\&#1043;&#1054;&#1044;\&#1080;&#1089;&#1087;&#1086;&#1083;&#1085;&#1077;&#1085;&#1080;&#1077;%20&#1087;&#1086;%20&#1086;&#1090;&#1088;&#1086;&#1089;&#1083;&#1103;&#1084;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autoTitleDeleted val="1"/>
    <c:view3D>
      <c:rotX val="30"/>
      <c:rotY val="204"/>
      <c:perspective val="90"/>
    </c:view3D>
    <c:plotArea>
      <c:layout>
        <c:manualLayout>
          <c:layoutTarget val="inner"/>
          <c:xMode val="edge"/>
          <c:yMode val="edge"/>
          <c:x val="3.8231512580124603E-2"/>
          <c:y val="5.3332960049273764E-2"/>
          <c:w val="0.95794533616186583"/>
          <c:h val="0.94412737518647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CC3300"/>
              </a:solidFill>
            </c:spPr>
          </c:dPt>
          <c:dPt>
            <c:idx val="7"/>
            <c:spPr>
              <a:solidFill>
                <a:srgbClr val="0070C0"/>
              </a:solidFill>
            </c:spPr>
          </c:dPt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1.6</c:v>
                </c:pt>
                <c:pt idx="1">
                  <c:v>2.7</c:v>
                </c:pt>
                <c:pt idx="2">
                  <c:v>36.200000000000003</c:v>
                </c:pt>
                <c:pt idx="3">
                  <c:v>3.7</c:v>
                </c:pt>
                <c:pt idx="4">
                  <c:v>2.8</c:v>
                </c:pt>
                <c:pt idx="5">
                  <c:v>51.3</c:v>
                </c:pt>
                <c:pt idx="6">
                  <c:v>1.7</c:v>
                </c:pt>
                <c:pt idx="7">
                  <c:v>0.70000000000000062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30"/>
      <c:rotY val="204"/>
      <c:perspective val="90"/>
    </c:view3D>
    <c:plotArea>
      <c:layout>
        <c:manualLayout>
          <c:layoutTarget val="inner"/>
          <c:xMode val="edge"/>
          <c:yMode val="edge"/>
          <c:x val="4.182499257210721E-4"/>
          <c:y val="3.7736551914418243E-2"/>
          <c:w val="0.95794533616186595"/>
          <c:h val="0.94412737518647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spPr>
              <a:solidFill>
                <a:schemeClr val="tx1">
                  <a:lumMod val="5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chemeClr val="accent5">
                  <a:lumMod val="50000"/>
                </a:schemeClr>
              </a:solidFill>
            </c:spPr>
          </c:dPt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3.6</c:v>
                </c:pt>
                <c:pt idx="1">
                  <c:v>1.4</c:v>
                </c:pt>
                <c:pt idx="2">
                  <c:v>72.8</c:v>
                </c:pt>
                <c:pt idx="3">
                  <c:v>7.3</c:v>
                </c:pt>
                <c:pt idx="4">
                  <c:v>5.8</c:v>
                </c:pt>
                <c:pt idx="5">
                  <c:v>5.8</c:v>
                </c:pt>
                <c:pt idx="6">
                  <c:v>3.3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Налоги на имущество</c:v>
                </c:pt>
                <c:pt idx="4">
                  <c:v>аренда</c:v>
                </c:pt>
                <c:pt idx="5">
                  <c:v>приватизация</c:v>
                </c:pt>
                <c:pt idx="6">
                  <c:v>прочие</c:v>
                </c:pt>
                <c:pt idx="7">
                  <c:v>безвозмездные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327.10000000000002</c:v>
                </c:pt>
                <c:pt idx="2">
                  <c:v>30.1</c:v>
                </c:pt>
                <c:pt idx="3">
                  <c:v>26.7</c:v>
                </c:pt>
                <c:pt idx="4">
                  <c:v>18.899999999999999</c:v>
                </c:pt>
                <c:pt idx="5">
                  <c:v>25.6</c:v>
                </c:pt>
                <c:pt idx="6">
                  <c:v>12.2</c:v>
                </c:pt>
                <c:pt idx="7">
                  <c:v>444.6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Налоги на имущество</c:v>
                </c:pt>
                <c:pt idx="4">
                  <c:v>аренда</c:v>
                </c:pt>
                <c:pt idx="5">
                  <c:v>приватизация</c:v>
                </c:pt>
                <c:pt idx="6">
                  <c:v>прочие</c:v>
                </c:pt>
                <c:pt idx="7">
                  <c:v>безвозмездные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369.6</c:v>
                </c:pt>
                <c:pt idx="2">
                  <c:v>30.6</c:v>
                </c:pt>
                <c:pt idx="3">
                  <c:v>22.1</c:v>
                </c:pt>
                <c:pt idx="4">
                  <c:v>20.399999999999999</c:v>
                </c:pt>
                <c:pt idx="5">
                  <c:v>27.3</c:v>
                </c:pt>
                <c:pt idx="6">
                  <c:v>10.200000000000001</c:v>
                </c:pt>
                <c:pt idx="7">
                  <c:v>506.7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3.557027743882804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482094893284498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8925693597070275E-3"/>
                  <c:y val="-1.2926682300827309E-2"/>
                </c:manualLayout>
              </c:layout>
              <c:showVal val="1"/>
            </c:dLbl>
            <c:dLbl>
              <c:idx val="4"/>
              <c:layout>
                <c:manualLayout>
                  <c:x val="1.0374664252991498E-2"/>
                  <c:y val="-5.1706729203309289E-3"/>
                </c:manualLayout>
              </c:layout>
              <c:showVal val="1"/>
            </c:dLbl>
            <c:dLbl>
              <c:idx val="5"/>
              <c:layout>
                <c:manualLayout>
                  <c:x val="8.8925693597070275E-3"/>
                  <c:y val="7.756009380496396E-3"/>
                </c:manualLayout>
              </c:layout>
              <c:showVal val="1"/>
            </c:dLbl>
            <c:dLbl>
              <c:idx val="6"/>
              <c:layout>
                <c:manualLayout>
                  <c:x val="1.3338854039560514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3.85344672253971E-2"/>
                  <c:y val="1.1849321891380814E-17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Налоги на имущество</c:v>
                </c:pt>
                <c:pt idx="4">
                  <c:v>аренда</c:v>
                </c:pt>
                <c:pt idx="5">
                  <c:v>приватизация</c:v>
                </c:pt>
                <c:pt idx="6">
                  <c:v>прочие</c:v>
                </c:pt>
                <c:pt idx="7">
                  <c:v>безвозмездные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339.5</c:v>
                </c:pt>
                <c:pt idx="1">
                  <c:v>0.70000000000000062</c:v>
                </c:pt>
                <c:pt idx="2">
                  <c:v>34.200000000000003</c:v>
                </c:pt>
                <c:pt idx="3">
                  <c:v>16.8</c:v>
                </c:pt>
                <c:pt idx="4">
                  <c:v>27.2</c:v>
                </c:pt>
                <c:pt idx="5">
                  <c:v>27</c:v>
                </c:pt>
                <c:pt idx="6">
                  <c:v>14.8</c:v>
                </c:pt>
                <c:pt idx="7">
                  <c:v>470.3</c:v>
                </c:pt>
              </c:numCache>
            </c:numRef>
          </c:val>
        </c:ser>
        <c:shape val="cylinder"/>
        <c:axId val="98069120"/>
        <c:axId val="101236096"/>
        <c:axId val="0"/>
      </c:bar3DChart>
      <c:catAx>
        <c:axId val="98069120"/>
        <c:scaling>
          <c:orientation val="minMax"/>
        </c:scaling>
        <c:axPos val="b"/>
        <c:tickLblPos val="nextTo"/>
        <c:crossAx val="101236096"/>
        <c:crosses val="autoZero"/>
        <c:auto val="1"/>
        <c:lblAlgn val="ctr"/>
        <c:lblOffset val="100"/>
      </c:catAx>
      <c:valAx>
        <c:axId val="101236096"/>
        <c:scaling>
          <c:orientation val="minMax"/>
        </c:scaling>
        <c:axPos val="l"/>
        <c:majorGridlines/>
        <c:numFmt formatCode="General" sourceLinked="1"/>
        <c:tickLblPos val="nextTo"/>
        <c:crossAx val="980691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Лист1!$C$10</c:f>
              <c:strCache>
                <c:ptCount val="1"/>
                <c:pt idx="0">
                  <c:v>План на 2012 год</c:v>
                </c:pt>
              </c:strCache>
            </c:strRef>
          </c:tx>
          <c:dLbls>
            <c:dLbl>
              <c:idx val="0"/>
              <c:layout>
                <c:manualLayout>
                  <c:x val="3.7770494050754402E-2"/>
                  <c:y val="0.3799541042677451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1038,9</a:t>
                    </a:r>
                  </a:p>
                  <a:p>
                    <a:endParaRPr lang="en-US" sz="2000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Лист1!$B$11:$B$23</c:f>
              <c:strCache>
                <c:ptCount val="1"/>
                <c:pt idx="0">
                  <c:v>Расходы, всего</c:v>
                </c:pt>
              </c:strCache>
            </c:strRef>
          </c:cat>
          <c:val>
            <c:numRef>
              <c:f>Лист1!$C$11:$C$23</c:f>
              <c:numCache>
                <c:formatCode>#,##0.00</c:formatCode>
                <c:ptCount val="1"/>
                <c:pt idx="0">
                  <c:v>973414089</c:v>
                </c:pt>
              </c:numCache>
            </c:numRef>
          </c:val>
        </c:ser>
        <c:ser>
          <c:idx val="1"/>
          <c:order val="1"/>
          <c:tx>
            <c:strRef>
              <c:f>Лист1!$D$10</c:f>
              <c:strCache>
                <c:ptCount val="1"/>
                <c:pt idx="0">
                  <c:v>Исполнение за 2012 год</c:v>
                </c:pt>
              </c:strCache>
            </c:strRef>
          </c:tx>
          <c:dLbls>
            <c:dLbl>
              <c:idx val="0"/>
              <c:layout>
                <c:manualLayout>
                  <c:x val="2.6852239355215812E-2"/>
                  <c:y val="0.4166393281280755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400" b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2000" dirty="0" smtClean="0"/>
                      <a:t>930,8</a:t>
                    </a:r>
                  </a:p>
                </c:rich>
              </c:tx>
              <c:spPr/>
              <c:showVal val="1"/>
            </c:dLbl>
            <c:txPr>
              <a:bodyPr rot="-5400000" vert="horz"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Лист1!$B$11:$B$23</c:f>
              <c:strCache>
                <c:ptCount val="1"/>
                <c:pt idx="0">
                  <c:v>Расходы, всего</c:v>
                </c:pt>
              </c:strCache>
            </c:strRef>
          </c:cat>
          <c:val>
            <c:numRef>
              <c:f>Лист1!$D$11:$D$23</c:f>
              <c:numCache>
                <c:formatCode>#,##0.00</c:formatCode>
                <c:ptCount val="1"/>
                <c:pt idx="0">
                  <c:v>887743203.97000003</c:v>
                </c:pt>
              </c:numCache>
            </c:numRef>
          </c:val>
        </c:ser>
        <c:shape val="cylinder"/>
        <c:axId val="44565632"/>
        <c:axId val="44567168"/>
        <c:axId val="0"/>
      </c:bar3DChart>
      <c:catAx>
        <c:axId val="44565632"/>
        <c:scaling>
          <c:orientation val="minMax"/>
        </c:scaling>
        <c:delete val="1"/>
        <c:axPos val="b"/>
        <c:tickLblPos val="none"/>
        <c:crossAx val="44567168"/>
        <c:crosses val="autoZero"/>
        <c:auto val="1"/>
        <c:lblAlgn val="ctr"/>
        <c:lblOffset val="100"/>
      </c:catAx>
      <c:valAx>
        <c:axId val="44567168"/>
        <c:scaling>
          <c:orientation val="minMax"/>
          <c:min val="0"/>
        </c:scaling>
        <c:delete val="1"/>
        <c:axPos val="l"/>
        <c:majorGridlines/>
        <c:numFmt formatCode="#,##0.00" sourceLinked="1"/>
        <c:tickLblPos val="none"/>
        <c:crossAx val="4456563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872283866794052"/>
          <c:y val="0.29210496261532182"/>
          <c:w val="0.67089302889704505"/>
          <c:h val="0.59858558982675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explosion val="25"/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9.1</c:v>
                </c:pt>
                <c:pt idx="1">
                  <c:v>0.4</c:v>
                </c:pt>
                <c:pt idx="2">
                  <c:v>2.9</c:v>
                </c:pt>
                <c:pt idx="3">
                  <c:v>7</c:v>
                </c:pt>
                <c:pt idx="4">
                  <c:v>67.400000000000006</c:v>
                </c:pt>
                <c:pt idx="5">
                  <c:v>10.200000000000001</c:v>
                </c:pt>
                <c:pt idx="6">
                  <c:v>0.60000000000000064</c:v>
                </c:pt>
                <c:pt idx="7">
                  <c:v>2.4</c:v>
                </c:pt>
                <c:pt idx="8">
                  <c:v>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0.38632</cdr:x>
      <cdr:y>0.74662</cdr:y>
    </cdr:from>
    <cdr:to>
      <cdr:x>0.86322</cdr:x>
      <cdr:y>0.8825</cdr:y>
    </cdr:to>
    <cdr:sp macro="" textlink="">
      <cdr:nvSpPr>
        <cdr:cNvPr id="2" name="AutoShape 17"/>
        <cdr:cNvSpPr>
          <a:spLocks xmlns:a="http://schemas.openxmlformats.org/drawingml/2006/main"/>
        </cdr:cNvSpPr>
      </cdr:nvSpPr>
      <cdr:spPr bwMode="black">
        <a:xfrm xmlns:a="http://schemas.openxmlformats.org/drawingml/2006/main" flipH="1">
          <a:off x="2566637" y="3733586"/>
          <a:ext cx="3168352" cy="679489"/>
        </a:xfrm>
        <a:prstGeom xmlns:a="http://schemas.openxmlformats.org/drawingml/2006/main" prst="accentCallout3">
          <a:avLst>
            <a:gd name="adj1" fmla="val 42856"/>
            <a:gd name="adj2" fmla="val 106944"/>
            <a:gd name="adj3" fmla="val 41610"/>
            <a:gd name="adj4" fmla="val 114356"/>
            <a:gd name="adj5" fmla="val -1316"/>
            <a:gd name="adj6" fmla="val 114998"/>
            <a:gd name="adj7" fmla="val -32684"/>
            <a:gd name="adj8" fmla="val 115006"/>
          </a:avLst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1pPr>
          <a:lvl2pPr marL="4572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2pPr>
          <a:lvl3pPr marL="9144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3pPr>
          <a:lvl4pPr marL="13716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4pPr>
          <a:lvl5pPr marL="18288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  <a:cs typeface="Arial" charset="0"/>
            </a:rPr>
            <a:t>Доход от продажи материальных и нематериальных активов (приватизации) 2,9%</a:t>
          </a:r>
        </a:p>
        <a:p xmlns:a="http://schemas.openxmlformats.org/drawingml/2006/main"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  <a:cs typeface="Arial" charset="0"/>
            </a:rPr>
            <a:t>(27,0 млн. руб.)</a:t>
          </a:r>
          <a:endParaRPr lang="en-US" sz="1400" b="0" dirty="0">
            <a:solidFill>
              <a:schemeClr val="bg2">
                <a:lumMod val="10000"/>
              </a:schemeClr>
            </a:solidFill>
            <a:cs typeface="Arial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0.77007</cdr:x>
      <cdr:y>0.56213</cdr:y>
    </cdr:from>
    <cdr:to>
      <cdr:x>1</cdr:x>
      <cdr:y>0.68338</cdr:y>
    </cdr:to>
    <cdr:sp macro="" textlink="">
      <cdr:nvSpPr>
        <cdr:cNvPr id="2" name="AutoShape 17"/>
        <cdr:cNvSpPr>
          <a:spLocks xmlns:a="http://schemas.openxmlformats.org/drawingml/2006/main"/>
        </cdr:cNvSpPr>
      </cdr:nvSpPr>
      <cdr:spPr bwMode="black">
        <a:xfrm xmlns:a="http://schemas.openxmlformats.org/drawingml/2006/main" flipH="1">
          <a:off x="6656483" y="3150112"/>
          <a:ext cx="1987515" cy="679473"/>
        </a:xfrm>
        <a:prstGeom xmlns:a="http://schemas.openxmlformats.org/drawingml/2006/main" prst="accentCallout3">
          <a:avLst>
            <a:gd name="adj1" fmla="val 42856"/>
            <a:gd name="adj2" fmla="val 106944"/>
            <a:gd name="adj3" fmla="val 42856"/>
            <a:gd name="adj4" fmla="val 119968"/>
            <a:gd name="adj5" fmla="val -70141"/>
            <a:gd name="adj6" fmla="val 128261"/>
            <a:gd name="adj7" fmla="val -56627"/>
            <a:gd name="adj8" fmla="val 126945"/>
          </a:avLst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1pPr>
          <a:lvl2pPr marL="4572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2pPr>
          <a:lvl3pPr marL="9144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3pPr>
          <a:lvl4pPr marL="13716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4pPr>
          <a:lvl5pPr marL="18288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Жилищно-коммунальное</a:t>
          </a:r>
          <a:r>
            <a:rPr lang="en-US" sz="1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хозяйство 7%</a:t>
          </a:r>
        </a:p>
        <a:p xmlns:a="http://schemas.openxmlformats.org/drawingml/2006/main">
          <a:pPr algn="l"/>
          <a:r>
            <a:rPr lang="ru-RU" sz="1400" b="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(64,8 млн. руб.)</a:t>
          </a:r>
        </a:p>
      </cdr:txBody>
    </cdr:sp>
  </cdr:relSizeAnchor>
  <cdr:relSizeAnchor xmlns:cdr="http://schemas.openxmlformats.org/drawingml/2006/chartDrawing">
    <cdr:from>
      <cdr:x>0.76244</cdr:x>
      <cdr:y>0.33084</cdr:y>
    </cdr:from>
    <cdr:to>
      <cdr:x>0.94426</cdr:x>
      <cdr:y>0.45209</cdr:y>
    </cdr:to>
    <cdr:sp macro="" textlink="">
      <cdr:nvSpPr>
        <cdr:cNvPr id="3" name="AutoShape 17"/>
        <cdr:cNvSpPr>
          <a:spLocks xmlns:a="http://schemas.openxmlformats.org/drawingml/2006/main"/>
        </cdr:cNvSpPr>
      </cdr:nvSpPr>
      <cdr:spPr bwMode="black">
        <a:xfrm xmlns:a="http://schemas.openxmlformats.org/drawingml/2006/main" flipH="1">
          <a:off x="6590536" y="1853968"/>
          <a:ext cx="1571652" cy="679473"/>
        </a:xfrm>
        <a:prstGeom xmlns:a="http://schemas.openxmlformats.org/drawingml/2006/main" prst="accentCallout3">
          <a:avLst>
            <a:gd name="adj1" fmla="val 42856"/>
            <a:gd name="adj2" fmla="val 106944"/>
            <a:gd name="adj3" fmla="val 42856"/>
            <a:gd name="adj4" fmla="val 107127"/>
            <a:gd name="adj5" fmla="val -10289"/>
            <a:gd name="adj6" fmla="val 126419"/>
            <a:gd name="adj7" fmla="val 9330"/>
            <a:gd name="adj8" fmla="val 174838"/>
          </a:avLst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1pPr>
          <a:lvl2pPr marL="4572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2pPr>
          <a:lvl3pPr marL="9144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3pPr>
          <a:lvl4pPr marL="13716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4pPr>
          <a:lvl5pPr marL="18288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ru-RU" sz="1400" b="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Национальная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экономика</a:t>
          </a:r>
          <a:r>
            <a:rPr lang="en-US" sz="1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2.9%</a:t>
          </a:r>
          <a:endParaRPr lang="ru-RU" sz="1400" b="0" dirty="0" smtClean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(26,7 млн. руб.)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0.00437</cdr:x>
      <cdr:y>0.18949</cdr:y>
    </cdr:from>
    <cdr:to>
      <cdr:x>0.29362</cdr:x>
      <cdr:y>0.25323</cdr:y>
    </cdr:to>
    <cdr:sp macro="" textlink="">
      <cdr:nvSpPr>
        <cdr:cNvPr id="4" name="AutoShape 2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37808" y="1061880"/>
          <a:ext cx="2500276" cy="357192"/>
        </a:xfrm>
        <a:prstGeom xmlns:a="http://schemas.openxmlformats.org/drawingml/2006/main" prst="accentCallout2">
          <a:avLst>
            <a:gd name="adj1" fmla="val 34616"/>
            <a:gd name="adj2" fmla="val 103704"/>
            <a:gd name="adj3" fmla="val 20097"/>
            <a:gd name="adj4" fmla="val 122850"/>
            <a:gd name="adj5" fmla="val 182160"/>
            <a:gd name="adj6" fmla="val 136182"/>
          </a:avLst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1pPr>
          <a:lvl2pPr marL="4572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2pPr>
          <a:lvl3pPr marL="9144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3pPr>
          <a:lvl4pPr marL="13716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4pPr>
          <a:lvl5pPr marL="18288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ru-RU" sz="1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политика </a:t>
          </a:r>
          <a:r>
            <a:rPr lang="en-US" sz="1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0.6%</a:t>
          </a:r>
          <a:endParaRPr lang="ru-RU" sz="1400" b="0" dirty="0" smtClean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ru-RU" sz="1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(5,3 млн. руб.)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0.16265</cdr:x>
      <cdr:y>0.04814</cdr:y>
    </cdr:from>
    <cdr:to>
      <cdr:x>0.39406</cdr:x>
      <cdr:y>0.11188</cdr:y>
    </cdr:to>
    <cdr:sp macro="" textlink="">
      <cdr:nvSpPr>
        <cdr:cNvPr id="5" name="AutoShape 2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1405960" y="269792"/>
          <a:ext cx="2000308" cy="357192"/>
        </a:xfrm>
        <a:prstGeom xmlns:a="http://schemas.openxmlformats.org/drawingml/2006/main" prst="accentCallout2">
          <a:avLst>
            <a:gd name="adj1" fmla="val 34616"/>
            <a:gd name="adj2" fmla="val 103704"/>
            <a:gd name="adj3" fmla="val 181280"/>
            <a:gd name="adj4" fmla="val 111676"/>
            <a:gd name="adj5" fmla="val 390454"/>
            <a:gd name="adj6" fmla="val 115378"/>
          </a:avLst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l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Физическая культура и спорт </a:t>
          </a:r>
          <a:r>
            <a:rPr lang="en-US" sz="1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2.4</a:t>
          </a: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%</a:t>
          </a:r>
        </a:p>
        <a:p xmlns:a="http://schemas.openxmlformats.org/drawingml/2006/main">
          <a:pPr algn="l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(22,7 млн. руб.)</a:t>
          </a:r>
          <a:endParaRPr lang="en-US" sz="14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0.49099</cdr:x>
      <cdr:y>0.0569</cdr:y>
    </cdr:from>
    <cdr:to>
      <cdr:x>0.75545</cdr:x>
      <cdr:y>0.17815</cdr:y>
    </cdr:to>
    <cdr:sp macro="" textlink="">
      <cdr:nvSpPr>
        <cdr:cNvPr id="6" name="AutoShape 17"/>
        <cdr:cNvSpPr>
          <a:spLocks xmlns:a="http://schemas.openxmlformats.org/drawingml/2006/main"/>
        </cdr:cNvSpPr>
      </cdr:nvSpPr>
      <cdr:spPr bwMode="black">
        <a:xfrm xmlns:a="http://schemas.openxmlformats.org/drawingml/2006/main" rot="19983014" flipH="1">
          <a:off x="4244120" y="318866"/>
          <a:ext cx="2285992" cy="679473"/>
        </a:xfrm>
        <a:prstGeom xmlns:a="http://schemas.openxmlformats.org/drawingml/2006/main" prst="accentCallout3">
          <a:avLst>
            <a:gd name="adj1" fmla="val 42856"/>
            <a:gd name="adj2" fmla="val 106944"/>
            <a:gd name="adj3" fmla="val 42856"/>
            <a:gd name="adj4" fmla="val 119968"/>
            <a:gd name="adj5" fmla="val 98432"/>
            <a:gd name="adj6" fmla="val 120088"/>
            <a:gd name="adj7" fmla="val 102421"/>
            <a:gd name="adj8" fmla="val 120684"/>
          </a:avLst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1pPr>
          <a:lvl2pPr marL="4572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2pPr>
          <a:lvl3pPr marL="9144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3pPr>
          <a:lvl4pPr marL="13716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4pPr>
          <a:lvl5pPr marL="18288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Общегосударственные вопросы </a:t>
          </a:r>
          <a:r>
            <a:rPr lang="en-US" sz="1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9.1</a:t>
          </a:r>
          <a:r>
            <a:rPr lang="ru-RU" sz="1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%</a:t>
          </a:r>
        </a:p>
        <a:p xmlns:a="http://schemas.openxmlformats.org/drawingml/2006/main"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(84,5 млн. руб.)</a:t>
          </a:r>
          <a:endParaRPr lang="en-US" sz="1400" b="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771D493-5EDB-49B1-8159-28CDE48484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44471DD-07AB-426A-91C4-461274EA70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D4028-7EB0-4D16-BE2A-1140D4FBCA13}" type="slidenum">
              <a:rPr lang="en-US"/>
              <a:pPr/>
              <a:t>44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1" name="Picture 159" descr="artplus_nature_naturalcity38_e"/>
          <p:cNvPicPr>
            <a:picLocks noChangeAspect="1" noChangeArrowheads="1"/>
          </p:cNvPicPr>
          <p:nvPr userDrawn="1"/>
        </p:nvPicPr>
        <p:blipFill>
          <a:blip r:embed="rId2" cstate="print"/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3968" y="4149080"/>
            <a:ext cx="4369296" cy="92772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1484784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</p:spPr>
      </p:pic>
      <p:pic>
        <p:nvPicPr>
          <p:cNvPr id="15" name="Picture 2" descr="W:\Работа\презентации\Без имени-1_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924944"/>
            <a:ext cx="3909619" cy="38188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15CDE1-C1EA-404F-99B0-5A9FE1C4D9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D8028C-78A6-42F3-B080-DE01CB0E85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7C38BC6-5AE0-4532-B0A1-6048003C41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135113E3-8273-45B5-A441-77CB5663EA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6593461-09EC-40DC-82B9-FB5404477B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7363544" cy="4370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9C800C-BD20-47AC-945B-03D4596BF4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0819CD-ABD5-4A1A-A010-65B7CF1BB4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F41FB8-7BB7-419C-9C1C-EE961670CE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E64335-D18F-4A39-BDF1-1B702F668D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A8F032-6304-475B-AE03-C07A940DFE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79508C-AC2D-46B5-9D71-3A642C5FBE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45A722-1C6D-4D12-9748-434F2BA892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CD7F18EE-09D8-4EE0-B5F2-A9C96E9EAE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Дальнегорского городского округа  за 201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067944" y="4149080"/>
            <a:ext cx="4752528" cy="927720"/>
          </a:xfrm>
        </p:spPr>
        <p:txBody>
          <a:bodyPr/>
          <a:lstStyle/>
          <a:p>
            <a:r>
              <a:rPr lang="ru-RU" dirty="0" smtClean="0"/>
              <a:t>(в доступной для граждан форме)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9036496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Сравнительный анализ исполнения бюджета Дальнегорского городского округа за 2012 - 2014 годы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1397000"/>
          <a:ext cx="8568952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1"/>
          <p:cNvSpPr txBox="1">
            <a:spLocks noChangeArrowheads="1"/>
          </p:cNvSpPr>
          <p:nvPr/>
        </p:nvSpPr>
        <p:spPr bwMode="black">
          <a:xfrm>
            <a:off x="0" y="1196752"/>
            <a:ext cx="1784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 hangingPunct="1"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млн. руб.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350838"/>
            <a:ext cx="8568952" cy="563562"/>
          </a:xfrm>
        </p:spPr>
        <p:txBody>
          <a:bodyPr/>
          <a:lstStyle/>
          <a:p>
            <a:pPr algn="ctr"/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Исполнение бюджета по расходам </a:t>
            </a:r>
            <a:endParaRPr lang="en-US" sz="4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554356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8" name="Group 71"/>
          <p:cNvGrpSpPr>
            <a:grpSpLocks/>
          </p:cNvGrpSpPr>
          <p:nvPr/>
        </p:nvGrpSpPr>
        <p:grpSpPr bwMode="auto">
          <a:xfrm>
            <a:off x="6215074" y="3857628"/>
            <a:ext cx="2677406" cy="500066"/>
            <a:chOff x="764" y="2737"/>
            <a:chExt cx="1032" cy="102"/>
          </a:xfrm>
        </p:grpSpPr>
        <p:sp>
          <p:nvSpPr>
            <p:cNvPr id="39" name="AutoShape 7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7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Text Box 21"/>
          <p:cNvSpPr txBox="1">
            <a:spLocks noChangeArrowheads="1"/>
          </p:cNvSpPr>
          <p:nvPr/>
        </p:nvSpPr>
        <p:spPr bwMode="black">
          <a:xfrm>
            <a:off x="6228184" y="3933056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 hangingPunct="1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2014 год (факт) млн. руб.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42" name="Group 50"/>
          <p:cNvGrpSpPr>
            <a:grpSpLocks/>
          </p:cNvGrpSpPr>
          <p:nvPr/>
        </p:nvGrpSpPr>
        <p:grpSpPr bwMode="auto">
          <a:xfrm>
            <a:off x="6215074" y="3214686"/>
            <a:ext cx="2677406" cy="500066"/>
            <a:chOff x="764" y="2737"/>
            <a:chExt cx="1032" cy="102"/>
          </a:xfrm>
        </p:grpSpPr>
        <p:sp>
          <p:nvSpPr>
            <p:cNvPr id="43" name="AutoShape 5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5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5" name="Text Box 21"/>
          <p:cNvSpPr txBox="1">
            <a:spLocks noChangeArrowheads="1"/>
          </p:cNvSpPr>
          <p:nvPr/>
        </p:nvSpPr>
        <p:spPr bwMode="black">
          <a:xfrm>
            <a:off x="6156176" y="3284984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 hangingPunct="1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2014 год (план) млн. руб.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black">
          <a:xfrm>
            <a:off x="4716016" y="5085184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 fontAlgn="auto" hangingPunct="1"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89,6%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350838"/>
            <a:ext cx="8568952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Остатки целевых средств на едином счете бюджета по состоянию на 01.01.2015 (межбюджетные трансферты)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gray">
          <a:xfrm>
            <a:off x="468684" y="1484784"/>
            <a:ext cx="8143932" cy="432048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11560" y="1628800"/>
          <a:ext cx="7858180" cy="4084320"/>
        </p:xfrm>
        <a:graphic>
          <a:graphicData uri="http://schemas.openxmlformats.org/drawingml/2006/table">
            <a:tbl>
              <a:tblPr/>
              <a:tblGrid>
                <a:gridCol w="6408712"/>
                <a:gridCol w="1449468"/>
              </a:tblGrid>
              <a:tr h="620383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обеспечение мероприятий по переселению граждан из аварийного жилищного фонда с учетом необходимости развития малоэтажного жилищного строительства за счет средств корпорации – Фонда содействию реформированию жилищно-коммунального хозяйства</a:t>
                      </a:r>
                      <a:endParaRPr lang="ru-RU" sz="1400" kern="12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30,3 млн. руб.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8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обеспечение мероприятий по переселению граждан из аварийного жилищного фонда с учетом необходимости развития малоэтажного жилищного строительства за счет средств краевого бюджета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26,3 млн. руб.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резервного фонда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Приморского края на финансирование мероприятий по временному социально-бытовому обустройству лиц, вынужденно покинувших территорию Украины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 млн. руб.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8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организацию и обеспечение оздоровления и отдыха детей Приморского края (за исключением организации отдыха детей в каникулярное время)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 млн. руб.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государственную поддержку малого и среднего предпринимательства,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включая крестьянские (фермерские) хозяйства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 млн. руб.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компенсацию части родительской платы за содержание ребенка (присмотр и уход за ребенком)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образовательных организациях, реализующих основную общеобразовательную программу дошкольного образования</a:t>
                      </a:r>
                      <a:endParaRPr lang="ru-RU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 млн. руб.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58,3 млн. руб.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350838"/>
            <a:ext cx="8568952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Непоступившие средства из краевого бюджета Приморского края в 2014 году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gray">
          <a:xfrm>
            <a:off x="251520" y="2060848"/>
            <a:ext cx="8712968" cy="374441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23528" y="2204865"/>
          <a:ext cx="8568952" cy="3433264"/>
        </p:xfrm>
        <a:graphic>
          <a:graphicData uri="http://schemas.openxmlformats.org/drawingml/2006/table">
            <a:tbl>
              <a:tblPr/>
              <a:tblGrid>
                <a:gridCol w="6912768"/>
                <a:gridCol w="1656184"/>
              </a:tblGrid>
              <a:tr h="59817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20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ремонт дорог и придомовых территорий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 млн. руб.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00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реконструкцию МОБУ ДОД «Вертикаль»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14,5 млн. руб.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17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реконструкцию МОБУ ДОД ДЮСШ «Гранит»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 млн. руб.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505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20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обеспечение земельных участков, предоставленных на бесплатной основе гражданам, имеющим трех и более детей, инженерной инфраструктурой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5,7 млн. руб.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505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28,8 млн. руб.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350838"/>
            <a:ext cx="8568952" cy="563562"/>
          </a:xfrm>
        </p:spPr>
        <p:txBody>
          <a:bodyPr/>
          <a:lstStyle/>
          <a:p>
            <a:pPr algn="ctr"/>
            <a:r>
              <a:rPr lang="ru-RU" sz="2400" dirty="0" smtClean="0"/>
              <a:t>Структура расходов бюджета Дальнегорского городского округа в 2014 году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gray">
          <a:xfrm>
            <a:off x="540692" y="1557362"/>
            <a:ext cx="8215370" cy="4523394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83568" y="1628800"/>
          <a:ext cx="7929618" cy="4334245"/>
        </p:xfrm>
        <a:graphic>
          <a:graphicData uri="http://schemas.openxmlformats.org/drawingml/2006/table">
            <a:tbl>
              <a:tblPr/>
              <a:tblGrid>
                <a:gridCol w="4268347"/>
                <a:gridCol w="1877671"/>
                <a:gridCol w="1783600"/>
              </a:tblGrid>
              <a:tr h="620383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г.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Уд. вес по факту %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84,5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8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Национальная 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26,7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Жилищно-коммунальное хозяйство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64,8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627,8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67,4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Культура, кинематография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94,8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Социальная политика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Физическая культура и спорт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8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Обслуживание государственного и муниципального долга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00,0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00,0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Итого расходов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930,8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Дальнегорского городского округа в 201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году (в графическом виде)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23528" y="1124744"/>
          <a:ext cx="8643998" cy="560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utoShape 23"/>
          <p:cNvSpPr>
            <a:spLocks/>
          </p:cNvSpPr>
          <p:nvPr/>
        </p:nvSpPr>
        <p:spPr bwMode="auto">
          <a:xfrm>
            <a:off x="107504" y="3212976"/>
            <a:ext cx="2016224" cy="357190"/>
          </a:xfrm>
          <a:prstGeom prst="accentCallout2">
            <a:avLst>
              <a:gd name="adj1" fmla="val 34616"/>
              <a:gd name="adj2" fmla="val 103704"/>
              <a:gd name="adj3" fmla="val 22189"/>
              <a:gd name="adj4" fmla="val 117051"/>
              <a:gd name="adj5" fmla="val 21584"/>
              <a:gd name="adj6" fmla="val 1169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кинематография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10.2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(94,8 млн. руб.)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7"/>
          <p:cNvSpPr>
            <a:spLocks/>
          </p:cNvSpPr>
          <p:nvPr/>
        </p:nvSpPr>
        <p:spPr bwMode="black">
          <a:xfrm flipH="1">
            <a:off x="6588224" y="2060848"/>
            <a:ext cx="2286016" cy="679462"/>
          </a:xfrm>
          <a:prstGeom prst="accentCallout3">
            <a:avLst>
              <a:gd name="adj1" fmla="val 29149"/>
              <a:gd name="adj2" fmla="val 106574"/>
              <a:gd name="adj3" fmla="val 42856"/>
              <a:gd name="adj4" fmla="val 119968"/>
              <a:gd name="adj5" fmla="val 59796"/>
              <a:gd name="adj6" fmla="val 134533"/>
              <a:gd name="adj7" fmla="val 136110"/>
              <a:gd name="adj8" fmla="val 1510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0.4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(4,2 млн. руб.)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3"/>
          <p:cNvSpPr>
            <a:spLocks/>
          </p:cNvSpPr>
          <p:nvPr/>
        </p:nvSpPr>
        <p:spPr bwMode="auto">
          <a:xfrm>
            <a:off x="107504" y="5373216"/>
            <a:ext cx="1800200" cy="357190"/>
          </a:xfrm>
          <a:prstGeom prst="accentCallout2">
            <a:avLst>
              <a:gd name="adj1" fmla="val 34616"/>
              <a:gd name="adj2" fmla="val 103704"/>
              <a:gd name="adj3" fmla="val 22189"/>
              <a:gd name="adj4" fmla="val 117051"/>
              <a:gd name="adj5" fmla="val 28695"/>
              <a:gd name="adj6" fmla="val 1162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67.4% 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(627,8 млн. 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107504" y="350838"/>
            <a:ext cx="8928992" cy="5635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исполнения расходов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2012 – 2014 годы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gray">
          <a:xfrm>
            <a:off x="540692" y="1196752"/>
            <a:ext cx="8102134" cy="511256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83568" y="1340768"/>
          <a:ext cx="7815242" cy="4837938"/>
        </p:xfrm>
        <a:graphic>
          <a:graphicData uri="http://schemas.openxmlformats.org/drawingml/2006/table">
            <a:tbl>
              <a:tblPr/>
              <a:tblGrid>
                <a:gridCol w="614442"/>
                <a:gridCol w="2808312"/>
                <a:gridCol w="1512168"/>
                <a:gridCol w="1512168"/>
                <a:gridCol w="1368152"/>
              </a:tblGrid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2012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год, млн. руб.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2013 год, млн.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2014 год, млн.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145,6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486,3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544,0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627,8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65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887,7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940,6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930,8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107504" y="350838"/>
            <a:ext cx="8928992" cy="5635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по отрасли «Образование»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2011 – 2014 годы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gray">
          <a:xfrm>
            <a:off x="3635896" y="2348880"/>
            <a:ext cx="5400600" cy="2857053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28"/>
          <p:cNvSpPr>
            <a:spLocks noChangeArrowheads="1"/>
          </p:cNvSpPr>
          <p:nvPr/>
        </p:nvSpPr>
        <p:spPr bwMode="gray">
          <a:xfrm>
            <a:off x="3784104" y="2719908"/>
            <a:ext cx="2516088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gray">
          <a:xfrm>
            <a:off x="3784104" y="3304108"/>
            <a:ext cx="2516088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gray">
          <a:xfrm>
            <a:off x="3784104" y="3864496"/>
            <a:ext cx="2516088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gray">
          <a:xfrm>
            <a:off x="3815854" y="2792933"/>
            <a:ext cx="250139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2011 – 365,9 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gray">
          <a:xfrm>
            <a:off x="3815854" y="3377133"/>
            <a:ext cx="2533579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 2012 – 486,3 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gray">
          <a:xfrm>
            <a:off x="3815854" y="3935933"/>
            <a:ext cx="2512739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2013 – 544,0 млн.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gray">
          <a:xfrm>
            <a:off x="3809554" y="4390132"/>
            <a:ext cx="2490638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gray">
          <a:xfrm>
            <a:off x="3841304" y="4461569"/>
            <a:ext cx="2533579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2014 – 627,8 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gray">
          <a:xfrm>
            <a:off x="7276554" y="3355975"/>
            <a:ext cx="166680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gray">
          <a:xfrm>
            <a:off x="7276554" y="3916363"/>
            <a:ext cx="166680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gray">
          <a:xfrm>
            <a:off x="7308304" y="3429000"/>
            <a:ext cx="1696811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 smtClean="0">
                <a:solidFill>
                  <a:srgbClr val="000000"/>
                </a:solidFill>
                <a:cs typeface="Arial" charset="0"/>
              </a:rPr>
              <a:t>120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en-US" sz="1600" b="1" dirty="0" smtClean="0">
                <a:solidFill>
                  <a:srgbClr val="000000"/>
                </a:solidFill>
                <a:cs typeface="Arial" charset="0"/>
              </a:rPr>
              <a:t>4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gray">
          <a:xfrm>
            <a:off x="7308304" y="3987800"/>
            <a:ext cx="1582997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57,7 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AutoShape 30"/>
          <p:cNvSpPr>
            <a:spLocks noChangeArrowheads="1"/>
          </p:cNvSpPr>
          <p:nvPr/>
        </p:nvSpPr>
        <p:spPr bwMode="gray">
          <a:xfrm>
            <a:off x="7302004" y="4441999"/>
            <a:ext cx="16413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gray">
          <a:xfrm>
            <a:off x="7333754" y="4513436"/>
            <a:ext cx="1582997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83,8 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blackGray">
          <a:xfrm rot="-10793605" flipH="1" flipV="1">
            <a:off x="5941288" y="3502352"/>
            <a:ext cx="1446212" cy="1222931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gray">
          <a:xfrm>
            <a:off x="6196448" y="3861049"/>
            <a:ext cx="1147174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Рост 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расходов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8" name="Рисунок 47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132856"/>
            <a:ext cx="3460838" cy="3312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-180528" y="350838"/>
            <a:ext cx="9505056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средней заработной платы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период с 2011 по 2014 годы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 том числе по Указам Президента от 7.05.2012 г.)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у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21088"/>
            <a:ext cx="1296144" cy="1008112"/>
          </a:xfrm>
          <a:prstGeom prst="rect">
            <a:avLst/>
          </a:prstGeom>
        </p:spPr>
      </p:pic>
      <p:pic>
        <p:nvPicPr>
          <p:cNvPr id="39" name="Рисунок 38" descr="в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1295400" cy="990600"/>
          </a:xfrm>
          <a:prstGeom prst="rect">
            <a:avLst/>
          </a:prstGeom>
        </p:spPr>
      </p:pic>
      <p:sp>
        <p:nvSpPr>
          <p:cNvPr id="40" name="Rectangle 31"/>
          <p:cNvSpPr>
            <a:spLocks noChangeArrowheads="1"/>
          </p:cNvSpPr>
          <p:nvPr/>
        </p:nvSpPr>
        <p:spPr bwMode="gray">
          <a:xfrm>
            <a:off x="1475656" y="1988840"/>
            <a:ext cx="2772297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Работники муниципальных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дошкольных учреждений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(детских садов)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gray">
          <a:xfrm>
            <a:off x="1371881" y="4293096"/>
            <a:ext cx="2757871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Педагогические работники 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общеобразовательных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учреждений (школ)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3" name="Рисунок 42" descr="ув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450756"/>
            <a:ext cx="1296144" cy="1002580"/>
          </a:xfrm>
          <a:prstGeom prst="rect">
            <a:avLst/>
          </a:prstGeom>
        </p:spPr>
      </p:pic>
      <p:sp>
        <p:nvSpPr>
          <p:cNvPr id="44" name="Rectangle 31"/>
          <p:cNvSpPr>
            <a:spLocks noChangeArrowheads="1"/>
          </p:cNvSpPr>
          <p:nvPr/>
        </p:nvSpPr>
        <p:spPr bwMode="gray">
          <a:xfrm>
            <a:off x="1403648" y="5229200"/>
            <a:ext cx="2687339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педагогические работники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учреждений 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дополнительного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образования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3923928" y="2348880"/>
            <a:ext cx="1302643" cy="344810"/>
            <a:chOff x="657" y="2893"/>
            <a:chExt cx="1032" cy="590"/>
          </a:xfrm>
        </p:grpSpPr>
        <p:sp>
          <p:nvSpPr>
            <p:cNvPr id="46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" name="Group 21"/>
          <p:cNvGrpSpPr>
            <a:grpSpLocks/>
          </p:cNvGrpSpPr>
          <p:nvPr/>
        </p:nvGrpSpPr>
        <p:grpSpPr bwMode="auto">
          <a:xfrm>
            <a:off x="5220072" y="2204864"/>
            <a:ext cx="1302643" cy="488826"/>
            <a:chOff x="657" y="2893"/>
            <a:chExt cx="1032" cy="590"/>
          </a:xfrm>
        </p:grpSpPr>
        <p:sp>
          <p:nvSpPr>
            <p:cNvPr id="49" name="AutoShape 22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23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" name="Group 24"/>
          <p:cNvGrpSpPr>
            <a:grpSpLocks/>
          </p:cNvGrpSpPr>
          <p:nvPr/>
        </p:nvGrpSpPr>
        <p:grpSpPr bwMode="auto">
          <a:xfrm>
            <a:off x="6516216" y="2060848"/>
            <a:ext cx="1296144" cy="632842"/>
            <a:chOff x="657" y="2893"/>
            <a:chExt cx="1032" cy="590"/>
          </a:xfrm>
        </p:grpSpPr>
        <p:sp>
          <p:nvSpPr>
            <p:cNvPr id="52" name="AutoShape 25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26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4" name="Group 27"/>
          <p:cNvGrpSpPr>
            <a:grpSpLocks/>
          </p:cNvGrpSpPr>
          <p:nvPr/>
        </p:nvGrpSpPr>
        <p:grpSpPr bwMode="auto">
          <a:xfrm>
            <a:off x="7812360" y="1916832"/>
            <a:ext cx="1224136" cy="776858"/>
            <a:chOff x="657" y="2893"/>
            <a:chExt cx="1032" cy="590"/>
          </a:xfrm>
        </p:grpSpPr>
        <p:sp>
          <p:nvSpPr>
            <p:cNvPr id="55" name="AutoShape 28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29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9" name="Rectangle 32"/>
          <p:cNvSpPr>
            <a:spLocks noChangeArrowheads="1"/>
          </p:cNvSpPr>
          <p:nvPr/>
        </p:nvSpPr>
        <p:spPr bwMode="gray">
          <a:xfrm>
            <a:off x="4283968" y="6021288"/>
            <a:ext cx="915443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2011 год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0" name="Rectangle 32"/>
          <p:cNvSpPr>
            <a:spLocks noChangeArrowheads="1"/>
          </p:cNvSpPr>
          <p:nvPr/>
        </p:nvSpPr>
        <p:spPr bwMode="gray">
          <a:xfrm>
            <a:off x="5652120" y="6021288"/>
            <a:ext cx="925318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2012 год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1" name="Rectangle 32"/>
          <p:cNvSpPr>
            <a:spLocks noChangeArrowheads="1"/>
          </p:cNvSpPr>
          <p:nvPr/>
        </p:nvSpPr>
        <p:spPr bwMode="gray">
          <a:xfrm>
            <a:off x="6948264" y="6021288"/>
            <a:ext cx="925318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2013 год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" name="Rectangle 32"/>
          <p:cNvSpPr>
            <a:spLocks noChangeArrowheads="1"/>
          </p:cNvSpPr>
          <p:nvPr/>
        </p:nvSpPr>
        <p:spPr bwMode="gray">
          <a:xfrm>
            <a:off x="8172400" y="6021288"/>
            <a:ext cx="925318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2014 год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3" name="Rectangle 32"/>
          <p:cNvSpPr>
            <a:spLocks noChangeArrowheads="1"/>
          </p:cNvSpPr>
          <p:nvPr/>
        </p:nvSpPr>
        <p:spPr bwMode="gray">
          <a:xfrm>
            <a:off x="4067944" y="2420888"/>
            <a:ext cx="1047916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8 276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4" name="Rectangle 32"/>
          <p:cNvSpPr>
            <a:spLocks noChangeArrowheads="1"/>
          </p:cNvSpPr>
          <p:nvPr/>
        </p:nvSpPr>
        <p:spPr bwMode="gray">
          <a:xfrm>
            <a:off x="5292080" y="2348880"/>
            <a:ext cx="1137427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11 931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5" name="Rectangle 32"/>
          <p:cNvSpPr>
            <a:spLocks noChangeArrowheads="1"/>
          </p:cNvSpPr>
          <p:nvPr/>
        </p:nvSpPr>
        <p:spPr bwMode="gray">
          <a:xfrm>
            <a:off x="6516216" y="2276872"/>
            <a:ext cx="1296381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16 462,9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3923928" y="3356992"/>
            <a:ext cx="1302643" cy="344810"/>
            <a:chOff x="657" y="2893"/>
            <a:chExt cx="1032" cy="590"/>
          </a:xfrm>
        </p:grpSpPr>
        <p:sp>
          <p:nvSpPr>
            <p:cNvPr id="97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9" name="Group 21"/>
          <p:cNvGrpSpPr>
            <a:grpSpLocks/>
          </p:cNvGrpSpPr>
          <p:nvPr/>
        </p:nvGrpSpPr>
        <p:grpSpPr bwMode="auto">
          <a:xfrm>
            <a:off x="5220072" y="3212976"/>
            <a:ext cx="1302643" cy="488826"/>
            <a:chOff x="657" y="2893"/>
            <a:chExt cx="1032" cy="590"/>
          </a:xfrm>
        </p:grpSpPr>
        <p:sp>
          <p:nvSpPr>
            <p:cNvPr id="100" name="AutoShape 22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AutoShape 23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6516216" y="3068960"/>
            <a:ext cx="1296144" cy="632842"/>
            <a:chOff x="657" y="2893"/>
            <a:chExt cx="1032" cy="590"/>
          </a:xfrm>
        </p:grpSpPr>
        <p:sp>
          <p:nvSpPr>
            <p:cNvPr id="103" name="AutoShape 25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AutoShape 26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5" name="Group 27"/>
          <p:cNvGrpSpPr>
            <a:grpSpLocks/>
          </p:cNvGrpSpPr>
          <p:nvPr/>
        </p:nvGrpSpPr>
        <p:grpSpPr bwMode="auto">
          <a:xfrm>
            <a:off x="7812360" y="2924944"/>
            <a:ext cx="1224136" cy="776858"/>
            <a:chOff x="657" y="2893"/>
            <a:chExt cx="1032" cy="590"/>
          </a:xfrm>
        </p:grpSpPr>
        <p:sp>
          <p:nvSpPr>
            <p:cNvPr id="106" name="AutoShape 28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AutoShape 29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Rectangle 32"/>
          <p:cNvSpPr>
            <a:spLocks noChangeArrowheads="1"/>
          </p:cNvSpPr>
          <p:nvPr/>
        </p:nvSpPr>
        <p:spPr bwMode="gray">
          <a:xfrm>
            <a:off x="3995936" y="3429000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13 024 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9" name="Rectangle 32"/>
          <p:cNvSpPr>
            <a:spLocks noChangeArrowheads="1"/>
          </p:cNvSpPr>
          <p:nvPr/>
        </p:nvSpPr>
        <p:spPr bwMode="gray">
          <a:xfrm>
            <a:off x="5292080" y="3356992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15 244 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" name="Rectangle 32"/>
          <p:cNvSpPr>
            <a:spLocks noChangeArrowheads="1"/>
          </p:cNvSpPr>
          <p:nvPr/>
        </p:nvSpPr>
        <p:spPr bwMode="gray">
          <a:xfrm>
            <a:off x="6588224" y="3356992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24 405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11" name="Group 18"/>
          <p:cNvGrpSpPr>
            <a:grpSpLocks/>
          </p:cNvGrpSpPr>
          <p:nvPr/>
        </p:nvGrpSpPr>
        <p:grpSpPr bwMode="auto">
          <a:xfrm>
            <a:off x="3923928" y="4437112"/>
            <a:ext cx="1302643" cy="344810"/>
            <a:chOff x="657" y="2893"/>
            <a:chExt cx="1032" cy="590"/>
          </a:xfrm>
        </p:grpSpPr>
        <p:sp>
          <p:nvSpPr>
            <p:cNvPr id="112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4" name="Group 21"/>
          <p:cNvGrpSpPr>
            <a:grpSpLocks/>
          </p:cNvGrpSpPr>
          <p:nvPr/>
        </p:nvGrpSpPr>
        <p:grpSpPr bwMode="auto">
          <a:xfrm>
            <a:off x="5220072" y="4293096"/>
            <a:ext cx="1302643" cy="488826"/>
            <a:chOff x="657" y="2893"/>
            <a:chExt cx="1032" cy="590"/>
          </a:xfrm>
        </p:grpSpPr>
        <p:sp>
          <p:nvSpPr>
            <p:cNvPr id="115" name="AutoShape 22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AutoShape 23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7" name="Group 24"/>
          <p:cNvGrpSpPr>
            <a:grpSpLocks/>
          </p:cNvGrpSpPr>
          <p:nvPr/>
        </p:nvGrpSpPr>
        <p:grpSpPr bwMode="auto">
          <a:xfrm>
            <a:off x="6516216" y="4149080"/>
            <a:ext cx="1296144" cy="632842"/>
            <a:chOff x="657" y="2893"/>
            <a:chExt cx="1032" cy="590"/>
          </a:xfrm>
        </p:grpSpPr>
        <p:sp>
          <p:nvSpPr>
            <p:cNvPr id="118" name="AutoShape 25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AutoShape 26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0" name="Group 27"/>
          <p:cNvGrpSpPr>
            <a:grpSpLocks/>
          </p:cNvGrpSpPr>
          <p:nvPr/>
        </p:nvGrpSpPr>
        <p:grpSpPr bwMode="auto">
          <a:xfrm>
            <a:off x="7812360" y="4005064"/>
            <a:ext cx="1224136" cy="776858"/>
            <a:chOff x="657" y="2893"/>
            <a:chExt cx="1032" cy="590"/>
          </a:xfrm>
        </p:grpSpPr>
        <p:sp>
          <p:nvSpPr>
            <p:cNvPr id="121" name="AutoShape 28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AutoShape 29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" name="Rectangle 32"/>
          <p:cNvSpPr>
            <a:spLocks noChangeArrowheads="1"/>
          </p:cNvSpPr>
          <p:nvPr/>
        </p:nvSpPr>
        <p:spPr bwMode="gray">
          <a:xfrm>
            <a:off x="3995936" y="4509120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13 509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4" name="Rectangle 32"/>
          <p:cNvSpPr>
            <a:spLocks noChangeArrowheads="1"/>
          </p:cNvSpPr>
          <p:nvPr/>
        </p:nvSpPr>
        <p:spPr bwMode="gray">
          <a:xfrm>
            <a:off x="5292080" y="4437112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26 344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5" name="Rectangle 32"/>
          <p:cNvSpPr>
            <a:spLocks noChangeArrowheads="1"/>
          </p:cNvSpPr>
          <p:nvPr/>
        </p:nvSpPr>
        <p:spPr bwMode="gray">
          <a:xfrm>
            <a:off x="6588224" y="4365104"/>
            <a:ext cx="1224136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30 615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6" name="Rectangle 32"/>
          <p:cNvSpPr>
            <a:spLocks noChangeArrowheads="1"/>
          </p:cNvSpPr>
          <p:nvPr/>
        </p:nvSpPr>
        <p:spPr bwMode="gray">
          <a:xfrm>
            <a:off x="7884368" y="2204864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17 710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7" name="AutoShape 34"/>
          <p:cNvSpPr>
            <a:spLocks noChangeArrowheads="1"/>
          </p:cNvSpPr>
          <p:nvPr/>
        </p:nvSpPr>
        <p:spPr bwMode="blackGray">
          <a:xfrm rot="21148527" flipV="1">
            <a:off x="3815257" y="4147032"/>
            <a:ext cx="3137607" cy="136061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8" name="AutoShape 34"/>
          <p:cNvSpPr>
            <a:spLocks noChangeArrowheads="1"/>
          </p:cNvSpPr>
          <p:nvPr/>
        </p:nvSpPr>
        <p:spPr bwMode="blackGray">
          <a:xfrm rot="21148527" flipV="1">
            <a:off x="3631295" y="3057787"/>
            <a:ext cx="3137607" cy="136061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" name="AutoShape 34"/>
          <p:cNvSpPr>
            <a:spLocks noChangeArrowheads="1"/>
          </p:cNvSpPr>
          <p:nvPr/>
        </p:nvSpPr>
        <p:spPr bwMode="blackGray">
          <a:xfrm rot="21148527" flipV="1">
            <a:off x="3631296" y="2049675"/>
            <a:ext cx="3137607" cy="136061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black">
          <a:xfrm>
            <a:off x="1691680" y="1412776"/>
            <a:ext cx="5976664" cy="418937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gray">
          <a:xfrm>
            <a:off x="1763688" y="1484784"/>
            <a:ext cx="5916941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по учреждениям подведомственным Управлению образования 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" name="Rectangle 32"/>
          <p:cNvSpPr>
            <a:spLocks noChangeArrowheads="1"/>
          </p:cNvSpPr>
          <p:nvPr/>
        </p:nvSpPr>
        <p:spPr bwMode="gray">
          <a:xfrm>
            <a:off x="7884368" y="3212976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26 630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gray">
          <a:xfrm>
            <a:off x="7884368" y="4293096"/>
            <a:ext cx="1187624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30 898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6" name="Рисунок 65" descr="загруженное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068960"/>
            <a:ext cx="1296144" cy="1008112"/>
          </a:xfrm>
          <a:prstGeom prst="rect">
            <a:avLst/>
          </a:prstGeom>
        </p:spPr>
      </p:pic>
      <p:sp>
        <p:nvSpPr>
          <p:cNvPr id="67" name="Rectangle 31"/>
          <p:cNvSpPr>
            <a:spLocks noChangeArrowheads="1"/>
          </p:cNvSpPr>
          <p:nvPr/>
        </p:nvSpPr>
        <p:spPr bwMode="gray">
          <a:xfrm>
            <a:off x="1475656" y="3068960"/>
            <a:ext cx="2708177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Педагогические работники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дошкольного образования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8" name="Group 18"/>
          <p:cNvGrpSpPr>
            <a:grpSpLocks/>
          </p:cNvGrpSpPr>
          <p:nvPr/>
        </p:nvGrpSpPr>
        <p:grpSpPr bwMode="auto">
          <a:xfrm>
            <a:off x="3923928" y="5445224"/>
            <a:ext cx="1302643" cy="344810"/>
            <a:chOff x="657" y="2893"/>
            <a:chExt cx="1032" cy="590"/>
          </a:xfrm>
        </p:grpSpPr>
        <p:sp>
          <p:nvSpPr>
            <p:cNvPr id="69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" name="Group 21"/>
          <p:cNvGrpSpPr>
            <a:grpSpLocks/>
          </p:cNvGrpSpPr>
          <p:nvPr/>
        </p:nvGrpSpPr>
        <p:grpSpPr bwMode="auto">
          <a:xfrm>
            <a:off x="5220072" y="5301208"/>
            <a:ext cx="1302643" cy="488826"/>
            <a:chOff x="657" y="2893"/>
            <a:chExt cx="1032" cy="590"/>
          </a:xfrm>
        </p:grpSpPr>
        <p:sp>
          <p:nvSpPr>
            <p:cNvPr id="72" name="AutoShape 22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23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4" name="Group 24"/>
          <p:cNvGrpSpPr>
            <a:grpSpLocks/>
          </p:cNvGrpSpPr>
          <p:nvPr/>
        </p:nvGrpSpPr>
        <p:grpSpPr bwMode="auto">
          <a:xfrm>
            <a:off x="6516216" y="5157192"/>
            <a:ext cx="1296144" cy="632842"/>
            <a:chOff x="657" y="2893"/>
            <a:chExt cx="1032" cy="590"/>
          </a:xfrm>
        </p:grpSpPr>
        <p:sp>
          <p:nvSpPr>
            <p:cNvPr id="75" name="AutoShape 25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AutoShape 26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" name="Group 27"/>
          <p:cNvGrpSpPr>
            <a:grpSpLocks/>
          </p:cNvGrpSpPr>
          <p:nvPr/>
        </p:nvGrpSpPr>
        <p:grpSpPr bwMode="auto">
          <a:xfrm>
            <a:off x="7812360" y="5013176"/>
            <a:ext cx="1224136" cy="776858"/>
            <a:chOff x="657" y="2893"/>
            <a:chExt cx="1032" cy="590"/>
          </a:xfrm>
        </p:grpSpPr>
        <p:sp>
          <p:nvSpPr>
            <p:cNvPr id="78" name="AutoShape 28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AutoShape 29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0" name="Rectangle 32"/>
          <p:cNvSpPr>
            <a:spLocks noChangeArrowheads="1"/>
          </p:cNvSpPr>
          <p:nvPr/>
        </p:nvSpPr>
        <p:spPr bwMode="gray">
          <a:xfrm>
            <a:off x="3995936" y="5517232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10 599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" name="Rectangle 32"/>
          <p:cNvSpPr>
            <a:spLocks noChangeArrowheads="1"/>
          </p:cNvSpPr>
          <p:nvPr/>
        </p:nvSpPr>
        <p:spPr bwMode="gray">
          <a:xfrm>
            <a:off x="5292080" y="5445224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13 375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" name="Rectangle 32"/>
          <p:cNvSpPr>
            <a:spLocks noChangeArrowheads="1"/>
          </p:cNvSpPr>
          <p:nvPr/>
        </p:nvSpPr>
        <p:spPr bwMode="gray">
          <a:xfrm>
            <a:off x="6588224" y="5373216"/>
            <a:ext cx="1296144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25 702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3" name="AutoShape 34"/>
          <p:cNvSpPr>
            <a:spLocks noChangeArrowheads="1"/>
          </p:cNvSpPr>
          <p:nvPr/>
        </p:nvSpPr>
        <p:spPr bwMode="blackGray">
          <a:xfrm rot="21148527" flipV="1">
            <a:off x="3815257" y="5155144"/>
            <a:ext cx="3137607" cy="136061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gray">
          <a:xfrm>
            <a:off x="7884368" y="5301208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26 939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107504" y="350838"/>
            <a:ext cx="9036496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Расходы бюджета Дальнегорского городского округа в расчете на 1 обучающегося,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323528" y="1412776"/>
            <a:ext cx="3672408" cy="720080"/>
            <a:chOff x="624" y="672"/>
            <a:chExt cx="1773" cy="240"/>
          </a:xfrm>
        </p:grpSpPr>
        <p:sp>
          <p:nvSpPr>
            <p:cNvPr id="38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" name="Rectangle 31"/>
          <p:cNvSpPr>
            <a:spLocks noChangeArrowheads="1"/>
          </p:cNvSpPr>
          <p:nvPr/>
        </p:nvSpPr>
        <p:spPr bwMode="gray">
          <a:xfrm>
            <a:off x="194529" y="1484214"/>
            <a:ext cx="397294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В дошкольном образовательном 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учреждении (детский сад)</a:t>
            </a:r>
            <a:endParaRPr lang="ru-RU" sz="200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 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5148064" y="1412776"/>
            <a:ext cx="3672408" cy="720080"/>
            <a:chOff x="624" y="672"/>
            <a:chExt cx="1773" cy="240"/>
          </a:xfrm>
        </p:grpSpPr>
        <p:sp>
          <p:nvSpPr>
            <p:cNvPr id="42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" name="Rectangle 31"/>
          <p:cNvSpPr>
            <a:spLocks noChangeArrowheads="1"/>
          </p:cNvSpPr>
          <p:nvPr/>
        </p:nvSpPr>
        <p:spPr bwMode="gray">
          <a:xfrm>
            <a:off x="5019065" y="1484214"/>
            <a:ext cx="397294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В общеобразовательном учреждении (школа)</a:t>
            </a:r>
            <a:endParaRPr lang="ru-RU" sz="200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 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5" name="Oval 2"/>
          <p:cNvSpPr>
            <a:spLocks noChangeArrowheads="1"/>
          </p:cNvSpPr>
          <p:nvPr/>
        </p:nvSpPr>
        <p:spPr bwMode="gray">
          <a:xfrm flipV="1">
            <a:off x="2051720" y="5085184"/>
            <a:ext cx="5040560" cy="487362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6" name="Group 4"/>
          <p:cNvGrpSpPr>
            <a:grpSpLocks/>
          </p:cNvGrpSpPr>
          <p:nvPr/>
        </p:nvGrpSpPr>
        <p:grpSpPr bwMode="auto">
          <a:xfrm>
            <a:off x="2051720" y="2132856"/>
            <a:ext cx="4968876" cy="3076575"/>
            <a:chOff x="133" y="1673"/>
            <a:chExt cx="3130" cy="1938"/>
          </a:xfrm>
        </p:grpSpPr>
        <p:sp>
          <p:nvSpPr>
            <p:cNvPr id="47" name="Rectangle 5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Rectangle 6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gray">
            <a:xfrm>
              <a:off x="133" y="1853"/>
              <a:ext cx="3130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                                            </a:t>
              </a:r>
              <a:r>
                <a:rPr lang="ru-RU" sz="1600" b="1" dirty="0" smtClean="0">
                  <a:solidFill>
                    <a:srgbClr val="000000"/>
                  </a:solidFill>
                  <a:cs typeface="Arial" charset="0"/>
                </a:rPr>
                <a:t>в 2011г. – 50,2 т. руб.</a:t>
              </a:r>
              <a:endParaRPr lang="en-US" sz="16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gray">
            <a:xfrm>
              <a:off x="133" y="2248"/>
              <a:ext cx="3130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                                           </a:t>
              </a:r>
              <a:r>
                <a:rPr lang="ru-RU" sz="1600" b="1" dirty="0" smtClean="0">
                  <a:solidFill>
                    <a:srgbClr val="000000"/>
                  </a:solidFill>
                  <a:cs typeface="Arial" charset="0"/>
                </a:rPr>
                <a:t>в 2012г. – 58,4 т. руб.</a:t>
              </a:r>
              <a:endParaRPr lang="en-US" sz="16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" name="AutoShape 9"/>
            <p:cNvSpPr>
              <a:spLocks noChangeArrowheads="1"/>
            </p:cNvSpPr>
            <p:nvPr/>
          </p:nvSpPr>
          <p:spPr bwMode="gray">
            <a:xfrm>
              <a:off x="133" y="2656"/>
              <a:ext cx="3130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                                           </a:t>
              </a:r>
              <a:r>
                <a:rPr lang="ru-RU" sz="1600" b="1" dirty="0" smtClean="0">
                  <a:solidFill>
                    <a:srgbClr val="000000"/>
                  </a:solidFill>
                  <a:cs typeface="Arial" charset="0"/>
                </a:rPr>
                <a:t>в 2013г. – 66,1 т. руб.</a:t>
              </a:r>
              <a:endParaRPr lang="en-US" sz="160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52" name="AutoShape 9"/>
          <p:cNvSpPr>
            <a:spLocks noChangeArrowheads="1"/>
          </p:cNvSpPr>
          <p:nvPr/>
        </p:nvSpPr>
        <p:spPr bwMode="gray">
          <a:xfrm>
            <a:off x="2051720" y="4365104"/>
            <a:ext cx="4968552" cy="5238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                                          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в 2014г. – 60,9 т. ру</a:t>
            </a: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б.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3" name="Рисунок 52" descr="ре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780928"/>
            <a:ext cx="1872208" cy="1656184"/>
          </a:xfrm>
          <a:prstGeom prst="rect">
            <a:avLst/>
          </a:prstGeom>
        </p:spPr>
      </p:pic>
      <p:pic>
        <p:nvPicPr>
          <p:cNvPr id="55" name="Рисунок 54" descr="шк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780928"/>
            <a:ext cx="1872208" cy="1689321"/>
          </a:xfrm>
          <a:prstGeom prst="rect">
            <a:avLst/>
          </a:prstGeom>
        </p:spPr>
      </p:pic>
      <p:sp>
        <p:nvSpPr>
          <p:cNvPr id="29" name="Rectangle 32"/>
          <p:cNvSpPr>
            <a:spLocks noChangeArrowheads="1"/>
          </p:cNvSpPr>
          <p:nvPr/>
        </p:nvSpPr>
        <p:spPr bwMode="gray">
          <a:xfrm>
            <a:off x="2195736" y="2564904"/>
            <a:ext cx="2304256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в 2011г. – 66.8 т.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gray">
          <a:xfrm>
            <a:off x="2195736" y="3140968"/>
            <a:ext cx="2304256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в 2012г. – 80,9 т.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gray">
          <a:xfrm>
            <a:off x="2195736" y="3789040"/>
            <a:ext cx="2304256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в 2013г. – 99,8 т.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gray">
          <a:xfrm>
            <a:off x="2195736" y="4437112"/>
            <a:ext cx="2376264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в 2014г. – 116,0 т.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3" name="AutoShape 18"/>
          <p:cNvCxnSpPr>
            <a:cxnSpLocks noChangeShapeType="1"/>
          </p:cNvCxnSpPr>
          <p:nvPr/>
        </p:nvCxnSpPr>
        <p:spPr bwMode="gray">
          <a:xfrm>
            <a:off x="4572000" y="2348880"/>
            <a:ext cx="0" cy="2540099"/>
          </a:xfrm>
          <a:prstGeom prst="straightConnector1">
            <a:avLst/>
          </a:prstGeom>
          <a:noFill/>
          <a:ln w="12700">
            <a:solidFill>
              <a:schemeClr val="accent3"/>
            </a:solidFill>
            <a:round/>
            <a:headEnd type="oval" w="sm" len="sm"/>
            <a:tailEnd type="oval" w="sm" len="sm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350838"/>
            <a:ext cx="8568952" cy="563562"/>
          </a:xfrm>
        </p:spPr>
        <p:txBody>
          <a:bodyPr/>
          <a:lstStyle/>
          <a:p>
            <a:pPr algn="ctr"/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в доступной для граждан форме</a:t>
            </a:r>
            <a:endParaRPr lang="en-US" sz="4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b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3658710" cy="4248472"/>
          </a:xfrm>
          <a:prstGeom prst="rect">
            <a:avLst/>
          </a:prstGeom>
        </p:spPr>
      </p:pic>
      <p:sp>
        <p:nvSpPr>
          <p:cNvPr id="39" name="AutoShape 3"/>
          <p:cNvSpPr>
            <a:spLocks noChangeArrowheads="1"/>
          </p:cNvSpPr>
          <p:nvPr/>
        </p:nvSpPr>
        <p:spPr bwMode="gray">
          <a:xfrm>
            <a:off x="4427984" y="2211785"/>
            <a:ext cx="4176464" cy="186528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gray">
          <a:xfrm>
            <a:off x="4572000" y="2276872"/>
            <a:ext cx="3886016" cy="1769549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gray">
          <a:xfrm>
            <a:off x="4881563" y="2657872"/>
            <a:ext cx="361447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Просто и понятно для всех категорий граждан показать, на что и как были потрачены деньги поступившие в наш бюджет</a:t>
            </a:r>
            <a:endParaRPr lang="en-US" sz="16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21"/>
          <p:cNvGrpSpPr>
            <a:grpSpLocks/>
          </p:cNvGrpSpPr>
          <p:nvPr/>
        </p:nvGrpSpPr>
        <p:grpSpPr bwMode="auto">
          <a:xfrm>
            <a:off x="4644008" y="2708920"/>
            <a:ext cx="241878" cy="175652"/>
            <a:chOff x="2928" y="2208"/>
            <a:chExt cx="262" cy="262"/>
          </a:xfrm>
        </p:grpSpPr>
        <p:sp>
          <p:nvSpPr>
            <p:cNvPr id="46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350838"/>
            <a:ext cx="8568952" cy="563562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Расходы по отрасли «Культура»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2011-2014 годы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gray">
          <a:xfrm>
            <a:off x="3707904" y="2492896"/>
            <a:ext cx="532859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28"/>
          <p:cNvSpPr>
            <a:spLocks noChangeArrowheads="1"/>
          </p:cNvSpPr>
          <p:nvPr/>
        </p:nvSpPr>
        <p:spPr bwMode="gray">
          <a:xfrm>
            <a:off x="3784104" y="2719908"/>
            <a:ext cx="2372072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29"/>
          <p:cNvSpPr>
            <a:spLocks noChangeArrowheads="1"/>
          </p:cNvSpPr>
          <p:nvPr/>
        </p:nvSpPr>
        <p:spPr bwMode="gray">
          <a:xfrm>
            <a:off x="3784104" y="3304108"/>
            <a:ext cx="2372072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30"/>
          <p:cNvSpPr>
            <a:spLocks noChangeArrowheads="1"/>
          </p:cNvSpPr>
          <p:nvPr/>
        </p:nvSpPr>
        <p:spPr bwMode="gray">
          <a:xfrm>
            <a:off x="3784104" y="3864496"/>
            <a:ext cx="2372072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gray">
          <a:xfrm>
            <a:off x="3815854" y="2792933"/>
            <a:ext cx="2408416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 2011 – 34,9 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gray">
          <a:xfrm>
            <a:off x="3815854" y="3377133"/>
            <a:ext cx="2398926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2012 – 43,5 млн.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gray">
          <a:xfrm>
            <a:off x="3815854" y="3935933"/>
            <a:ext cx="2398926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2013 – 61,1 млн.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" name="AutoShape 30"/>
          <p:cNvSpPr>
            <a:spLocks noChangeArrowheads="1"/>
          </p:cNvSpPr>
          <p:nvPr/>
        </p:nvSpPr>
        <p:spPr bwMode="gray">
          <a:xfrm>
            <a:off x="3809554" y="4390132"/>
            <a:ext cx="2346622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gray">
          <a:xfrm>
            <a:off x="3841304" y="4461569"/>
            <a:ext cx="2398926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2014 – 94,8 млн.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" name="AutoShape 29"/>
          <p:cNvSpPr>
            <a:spLocks noChangeArrowheads="1"/>
          </p:cNvSpPr>
          <p:nvPr/>
        </p:nvSpPr>
        <p:spPr bwMode="gray">
          <a:xfrm>
            <a:off x="7348562" y="3355975"/>
            <a:ext cx="1512168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30"/>
          <p:cNvSpPr>
            <a:spLocks noChangeArrowheads="1"/>
          </p:cNvSpPr>
          <p:nvPr/>
        </p:nvSpPr>
        <p:spPr bwMode="gray">
          <a:xfrm>
            <a:off x="7348562" y="3916363"/>
            <a:ext cx="1522784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gray">
          <a:xfrm>
            <a:off x="7380312" y="3429000"/>
            <a:ext cx="146918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8,6</a:t>
            </a:r>
            <a:r>
              <a:rPr lang="en-US" sz="16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gray">
          <a:xfrm>
            <a:off x="7380312" y="3987800"/>
            <a:ext cx="1582997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17,6 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" name="AutoShape 30"/>
          <p:cNvSpPr>
            <a:spLocks noChangeArrowheads="1"/>
          </p:cNvSpPr>
          <p:nvPr/>
        </p:nvSpPr>
        <p:spPr bwMode="gray">
          <a:xfrm>
            <a:off x="7374012" y="4441999"/>
            <a:ext cx="1497334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gray">
          <a:xfrm>
            <a:off x="7405762" y="4513436"/>
            <a:ext cx="1582997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33,7 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" name="AutoShape 16"/>
          <p:cNvSpPr>
            <a:spLocks noChangeArrowheads="1"/>
          </p:cNvSpPr>
          <p:nvPr/>
        </p:nvSpPr>
        <p:spPr bwMode="blackGray">
          <a:xfrm rot="-10793605" flipH="1" flipV="1">
            <a:off x="6013296" y="3502351"/>
            <a:ext cx="1446212" cy="1222931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gray">
          <a:xfrm>
            <a:off x="6268456" y="3861048"/>
            <a:ext cx="1147174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Рост 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расходов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4" name="Рисунок 5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3460838" cy="3312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350838"/>
            <a:ext cx="8568952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средней заработной платы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период с 2011 по 2014 годы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 том числе по Указам Президента от 07.05.2012)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у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17032"/>
            <a:ext cx="1224136" cy="986597"/>
          </a:xfrm>
          <a:prstGeom prst="rect">
            <a:avLst/>
          </a:prstGeom>
        </p:spPr>
      </p:pic>
      <p:pic>
        <p:nvPicPr>
          <p:cNvPr id="38" name="Рисунок 37" descr="в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2348880"/>
            <a:ext cx="1207836" cy="990600"/>
          </a:xfrm>
          <a:prstGeom prst="rect">
            <a:avLst/>
          </a:prstGeom>
        </p:spPr>
      </p:pic>
      <p:sp>
        <p:nvSpPr>
          <p:cNvPr id="39" name="Rectangle 31"/>
          <p:cNvSpPr>
            <a:spLocks noChangeArrowheads="1"/>
          </p:cNvSpPr>
          <p:nvPr/>
        </p:nvSpPr>
        <p:spPr bwMode="gray">
          <a:xfrm>
            <a:off x="1403647" y="2420888"/>
            <a:ext cx="2772297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Работники муниципальных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учреждений культуры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(клубы, библиотеки,  музеи)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gray">
          <a:xfrm>
            <a:off x="1696074" y="3789040"/>
            <a:ext cx="2109488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Педагогические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работники МОБУ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ДОД ДЮСШ «Гранит»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3" name="Group 18"/>
          <p:cNvGrpSpPr>
            <a:grpSpLocks/>
          </p:cNvGrpSpPr>
          <p:nvPr/>
        </p:nvGrpSpPr>
        <p:grpSpPr bwMode="auto">
          <a:xfrm>
            <a:off x="3923927" y="3068960"/>
            <a:ext cx="1302643" cy="344810"/>
            <a:chOff x="657" y="2893"/>
            <a:chExt cx="1032" cy="590"/>
          </a:xfrm>
        </p:grpSpPr>
        <p:sp>
          <p:nvSpPr>
            <p:cNvPr id="44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6" name="Group 21"/>
          <p:cNvGrpSpPr>
            <a:grpSpLocks/>
          </p:cNvGrpSpPr>
          <p:nvPr/>
        </p:nvGrpSpPr>
        <p:grpSpPr bwMode="auto">
          <a:xfrm>
            <a:off x="5220071" y="2924944"/>
            <a:ext cx="1302643" cy="488826"/>
            <a:chOff x="657" y="2893"/>
            <a:chExt cx="1032" cy="590"/>
          </a:xfrm>
        </p:grpSpPr>
        <p:sp>
          <p:nvSpPr>
            <p:cNvPr id="47" name="AutoShape 22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23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9" name="Group 24"/>
          <p:cNvGrpSpPr>
            <a:grpSpLocks/>
          </p:cNvGrpSpPr>
          <p:nvPr/>
        </p:nvGrpSpPr>
        <p:grpSpPr bwMode="auto">
          <a:xfrm>
            <a:off x="6516215" y="2780928"/>
            <a:ext cx="1296144" cy="632842"/>
            <a:chOff x="657" y="2893"/>
            <a:chExt cx="1032" cy="590"/>
          </a:xfrm>
        </p:grpSpPr>
        <p:sp>
          <p:nvSpPr>
            <p:cNvPr id="50" name="AutoShape 25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26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7812359" y="2636912"/>
            <a:ext cx="1224136" cy="776858"/>
            <a:chOff x="657" y="2893"/>
            <a:chExt cx="1032" cy="590"/>
          </a:xfrm>
        </p:grpSpPr>
        <p:sp>
          <p:nvSpPr>
            <p:cNvPr id="53" name="AutoShape 28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AutoShape 29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5" name="Rectangle 32"/>
          <p:cNvSpPr>
            <a:spLocks noChangeArrowheads="1"/>
          </p:cNvSpPr>
          <p:nvPr/>
        </p:nvSpPr>
        <p:spPr bwMode="gray">
          <a:xfrm>
            <a:off x="4139952" y="6021288"/>
            <a:ext cx="915443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2011 год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" name="Rectangle 32"/>
          <p:cNvSpPr>
            <a:spLocks noChangeArrowheads="1"/>
          </p:cNvSpPr>
          <p:nvPr/>
        </p:nvSpPr>
        <p:spPr bwMode="gray">
          <a:xfrm>
            <a:off x="5436096" y="6021288"/>
            <a:ext cx="925318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2012 год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" name="Rectangle 32"/>
          <p:cNvSpPr>
            <a:spLocks noChangeArrowheads="1"/>
          </p:cNvSpPr>
          <p:nvPr/>
        </p:nvSpPr>
        <p:spPr bwMode="gray">
          <a:xfrm>
            <a:off x="6804248" y="6021288"/>
            <a:ext cx="925318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2013 год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gray">
          <a:xfrm>
            <a:off x="8028384" y="6021288"/>
            <a:ext cx="925318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2014 год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gray">
          <a:xfrm>
            <a:off x="3995936" y="3140968"/>
            <a:ext cx="1047916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8 504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gray">
          <a:xfrm>
            <a:off x="5364088" y="3068960"/>
            <a:ext cx="1047916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8 995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gray">
          <a:xfrm>
            <a:off x="6588224" y="2996952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16 850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2" name="Group 18"/>
          <p:cNvGrpSpPr>
            <a:grpSpLocks/>
          </p:cNvGrpSpPr>
          <p:nvPr/>
        </p:nvGrpSpPr>
        <p:grpSpPr bwMode="auto">
          <a:xfrm>
            <a:off x="3923927" y="4077072"/>
            <a:ext cx="1302643" cy="344810"/>
            <a:chOff x="657" y="2893"/>
            <a:chExt cx="1032" cy="590"/>
          </a:xfrm>
        </p:grpSpPr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5" name="Group 21"/>
          <p:cNvGrpSpPr>
            <a:grpSpLocks/>
          </p:cNvGrpSpPr>
          <p:nvPr/>
        </p:nvGrpSpPr>
        <p:grpSpPr bwMode="auto">
          <a:xfrm>
            <a:off x="5220071" y="3933056"/>
            <a:ext cx="1302643" cy="488826"/>
            <a:chOff x="657" y="2893"/>
            <a:chExt cx="1032" cy="590"/>
          </a:xfrm>
        </p:grpSpPr>
        <p:sp>
          <p:nvSpPr>
            <p:cNvPr id="66" name="AutoShape 22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AutoShape 23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8" name="Group 24"/>
          <p:cNvGrpSpPr>
            <a:grpSpLocks/>
          </p:cNvGrpSpPr>
          <p:nvPr/>
        </p:nvGrpSpPr>
        <p:grpSpPr bwMode="auto">
          <a:xfrm>
            <a:off x="6516215" y="3789040"/>
            <a:ext cx="1296144" cy="632842"/>
            <a:chOff x="657" y="2893"/>
            <a:chExt cx="1032" cy="590"/>
          </a:xfrm>
        </p:grpSpPr>
        <p:sp>
          <p:nvSpPr>
            <p:cNvPr id="69" name="AutoShape 25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AutoShape 26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" name="Group 27"/>
          <p:cNvGrpSpPr>
            <a:grpSpLocks/>
          </p:cNvGrpSpPr>
          <p:nvPr/>
        </p:nvGrpSpPr>
        <p:grpSpPr bwMode="auto">
          <a:xfrm>
            <a:off x="7812359" y="3645024"/>
            <a:ext cx="1224136" cy="776858"/>
            <a:chOff x="657" y="2893"/>
            <a:chExt cx="1032" cy="590"/>
          </a:xfrm>
        </p:grpSpPr>
        <p:sp>
          <p:nvSpPr>
            <p:cNvPr id="72" name="AutoShape 28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29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4" name="Rectangle 32"/>
          <p:cNvSpPr>
            <a:spLocks noChangeArrowheads="1"/>
          </p:cNvSpPr>
          <p:nvPr/>
        </p:nvSpPr>
        <p:spPr bwMode="gray">
          <a:xfrm>
            <a:off x="3995936" y="4149080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12 612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" name="Rectangle 32"/>
          <p:cNvSpPr>
            <a:spLocks noChangeArrowheads="1"/>
          </p:cNvSpPr>
          <p:nvPr/>
        </p:nvSpPr>
        <p:spPr bwMode="gray">
          <a:xfrm>
            <a:off x="5292080" y="4077072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12 867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6" name="Rectangle 32"/>
          <p:cNvSpPr>
            <a:spLocks noChangeArrowheads="1"/>
          </p:cNvSpPr>
          <p:nvPr/>
        </p:nvSpPr>
        <p:spPr bwMode="gray">
          <a:xfrm>
            <a:off x="6588224" y="4005064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26 924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" name="Rectangle 32"/>
          <p:cNvSpPr>
            <a:spLocks noChangeArrowheads="1"/>
          </p:cNvSpPr>
          <p:nvPr/>
        </p:nvSpPr>
        <p:spPr bwMode="gray">
          <a:xfrm>
            <a:off x="7884368" y="2924944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19 071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4" name="AutoShape 34"/>
          <p:cNvSpPr>
            <a:spLocks noChangeArrowheads="1"/>
          </p:cNvSpPr>
          <p:nvPr/>
        </p:nvSpPr>
        <p:spPr bwMode="blackGray">
          <a:xfrm rot="21148527" flipV="1">
            <a:off x="3631294" y="3777867"/>
            <a:ext cx="3137607" cy="136061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" name="AutoShape 34"/>
          <p:cNvSpPr>
            <a:spLocks noChangeArrowheads="1"/>
          </p:cNvSpPr>
          <p:nvPr/>
        </p:nvSpPr>
        <p:spPr bwMode="blackGray">
          <a:xfrm rot="21148527" flipV="1">
            <a:off x="3631295" y="2769755"/>
            <a:ext cx="3137607" cy="136061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" name="AutoShape 4"/>
          <p:cNvSpPr>
            <a:spLocks noChangeArrowheads="1"/>
          </p:cNvSpPr>
          <p:nvPr/>
        </p:nvSpPr>
        <p:spPr bwMode="black">
          <a:xfrm>
            <a:off x="1619672" y="1556792"/>
            <a:ext cx="6192688" cy="57606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7" name="Rectangle 32"/>
          <p:cNvSpPr>
            <a:spLocks noChangeArrowheads="1"/>
          </p:cNvSpPr>
          <p:nvPr/>
        </p:nvSpPr>
        <p:spPr bwMode="gray">
          <a:xfrm>
            <a:off x="1619672" y="1628800"/>
            <a:ext cx="6270306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по учреждениям подведомственным Управлению культуры, спорта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и молодежной политики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7" name="Рисунок 76" descr="ор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013176"/>
            <a:ext cx="1228725" cy="1008112"/>
          </a:xfrm>
          <a:prstGeom prst="rect">
            <a:avLst/>
          </a:prstGeom>
        </p:spPr>
      </p:pic>
      <p:sp>
        <p:nvSpPr>
          <p:cNvPr id="78" name="Rectangle 31"/>
          <p:cNvSpPr>
            <a:spLocks noChangeArrowheads="1"/>
          </p:cNvSpPr>
          <p:nvPr/>
        </p:nvSpPr>
        <p:spPr bwMode="gray">
          <a:xfrm>
            <a:off x="1862564" y="5013176"/>
            <a:ext cx="1776512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Педагогические 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работники МОБУ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ДОД ДШИ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79" name="Group 18"/>
          <p:cNvGrpSpPr>
            <a:grpSpLocks/>
          </p:cNvGrpSpPr>
          <p:nvPr/>
        </p:nvGrpSpPr>
        <p:grpSpPr bwMode="auto">
          <a:xfrm>
            <a:off x="3923928" y="5301208"/>
            <a:ext cx="1302643" cy="344810"/>
            <a:chOff x="657" y="2893"/>
            <a:chExt cx="1032" cy="590"/>
          </a:xfrm>
        </p:grpSpPr>
        <p:sp>
          <p:nvSpPr>
            <p:cNvPr id="80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" name="Group 21"/>
          <p:cNvGrpSpPr>
            <a:grpSpLocks/>
          </p:cNvGrpSpPr>
          <p:nvPr/>
        </p:nvGrpSpPr>
        <p:grpSpPr bwMode="auto">
          <a:xfrm>
            <a:off x="5220072" y="5157192"/>
            <a:ext cx="1302643" cy="488826"/>
            <a:chOff x="657" y="2893"/>
            <a:chExt cx="1032" cy="590"/>
          </a:xfrm>
        </p:grpSpPr>
        <p:sp>
          <p:nvSpPr>
            <p:cNvPr id="83" name="AutoShape 22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AutoShape 23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5" name="Group 24"/>
          <p:cNvGrpSpPr>
            <a:grpSpLocks/>
          </p:cNvGrpSpPr>
          <p:nvPr/>
        </p:nvGrpSpPr>
        <p:grpSpPr bwMode="auto">
          <a:xfrm>
            <a:off x="6516216" y="5013176"/>
            <a:ext cx="1296144" cy="632842"/>
            <a:chOff x="657" y="2893"/>
            <a:chExt cx="1032" cy="590"/>
          </a:xfrm>
        </p:grpSpPr>
        <p:sp>
          <p:nvSpPr>
            <p:cNvPr id="86" name="AutoShape 25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AutoShape 26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8" name="Group 27"/>
          <p:cNvGrpSpPr>
            <a:grpSpLocks/>
          </p:cNvGrpSpPr>
          <p:nvPr/>
        </p:nvGrpSpPr>
        <p:grpSpPr bwMode="auto">
          <a:xfrm>
            <a:off x="7812360" y="4869160"/>
            <a:ext cx="1224136" cy="776858"/>
            <a:chOff x="657" y="2893"/>
            <a:chExt cx="1032" cy="590"/>
          </a:xfrm>
        </p:grpSpPr>
        <p:sp>
          <p:nvSpPr>
            <p:cNvPr id="89" name="AutoShape 28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AutoShape 29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1" name="Rectangle 32"/>
          <p:cNvSpPr>
            <a:spLocks noChangeArrowheads="1"/>
          </p:cNvSpPr>
          <p:nvPr/>
        </p:nvSpPr>
        <p:spPr bwMode="gray">
          <a:xfrm>
            <a:off x="3995936" y="5373216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14 060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3" name="Rectangle 32"/>
          <p:cNvSpPr>
            <a:spLocks noChangeArrowheads="1"/>
          </p:cNvSpPr>
          <p:nvPr/>
        </p:nvSpPr>
        <p:spPr bwMode="gray">
          <a:xfrm>
            <a:off x="5292080" y="5301208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16 036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8" name="Rectangle 32"/>
          <p:cNvSpPr>
            <a:spLocks noChangeArrowheads="1"/>
          </p:cNvSpPr>
          <p:nvPr/>
        </p:nvSpPr>
        <p:spPr bwMode="gray">
          <a:xfrm>
            <a:off x="6588224" y="5229200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31 609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9" name="AutoShape 34"/>
          <p:cNvSpPr>
            <a:spLocks noChangeArrowheads="1"/>
          </p:cNvSpPr>
          <p:nvPr/>
        </p:nvSpPr>
        <p:spPr bwMode="blackGray">
          <a:xfrm rot="21148527" flipV="1">
            <a:off x="3631295" y="5002003"/>
            <a:ext cx="3137607" cy="136061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" name="Rectangle 32"/>
          <p:cNvSpPr>
            <a:spLocks noChangeArrowheads="1"/>
          </p:cNvSpPr>
          <p:nvPr/>
        </p:nvSpPr>
        <p:spPr bwMode="gray">
          <a:xfrm>
            <a:off x="7884368" y="5157192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36 936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" name="Rectangle 32"/>
          <p:cNvSpPr>
            <a:spLocks noChangeArrowheads="1"/>
          </p:cNvSpPr>
          <p:nvPr/>
        </p:nvSpPr>
        <p:spPr bwMode="gray">
          <a:xfrm>
            <a:off x="7884368" y="3933056"/>
            <a:ext cx="1147302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23 840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563562"/>
          </a:xfrm>
        </p:spPr>
        <p:txBody>
          <a:bodyPr/>
          <a:lstStyle/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Расходы по отрасли «Жилищно-коммунальное хозяйство» за 2011-2014 годы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gray">
          <a:xfrm>
            <a:off x="3707904" y="2492896"/>
            <a:ext cx="532859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28"/>
          <p:cNvSpPr>
            <a:spLocks noChangeArrowheads="1"/>
          </p:cNvSpPr>
          <p:nvPr/>
        </p:nvSpPr>
        <p:spPr bwMode="gray">
          <a:xfrm>
            <a:off x="3784104" y="2719908"/>
            <a:ext cx="244408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29"/>
          <p:cNvSpPr>
            <a:spLocks noChangeArrowheads="1"/>
          </p:cNvSpPr>
          <p:nvPr/>
        </p:nvSpPr>
        <p:spPr bwMode="gray">
          <a:xfrm>
            <a:off x="3784104" y="3304108"/>
            <a:ext cx="244408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30"/>
          <p:cNvSpPr>
            <a:spLocks noChangeArrowheads="1"/>
          </p:cNvSpPr>
          <p:nvPr/>
        </p:nvSpPr>
        <p:spPr bwMode="gray">
          <a:xfrm>
            <a:off x="3784104" y="3864496"/>
            <a:ext cx="244408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gray">
          <a:xfrm>
            <a:off x="3815854" y="2792933"/>
            <a:ext cx="2408416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 2011 – 41,5 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gray">
          <a:xfrm>
            <a:off x="3815854" y="3377133"/>
            <a:ext cx="2512739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2012 – 145,6 млн. руб.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gray">
          <a:xfrm>
            <a:off x="3815854" y="3935933"/>
            <a:ext cx="250139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2013 – 114,3 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" name="AutoShape 30"/>
          <p:cNvSpPr>
            <a:spLocks noChangeArrowheads="1"/>
          </p:cNvSpPr>
          <p:nvPr/>
        </p:nvSpPr>
        <p:spPr bwMode="gray">
          <a:xfrm>
            <a:off x="3809554" y="4390132"/>
            <a:ext cx="2490638" cy="69505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gray">
          <a:xfrm>
            <a:off x="3841304" y="4461569"/>
            <a:ext cx="2458888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2014 – 64,8 млн. руб.</a:t>
            </a:r>
          </a:p>
          <a:p>
            <a:pPr algn="l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(план 135,9 млн. руб.)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" name="AutoShape 29"/>
          <p:cNvSpPr>
            <a:spLocks noChangeArrowheads="1"/>
          </p:cNvSpPr>
          <p:nvPr/>
        </p:nvSpPr>
        <p:spPr bwMode="gray">
          <a:xfrm>
            <a:off x="7276554" y="3355975"/>
            <a:ext cx="166680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30"/>
          <p:cNvSpPr>
            <a:spLocks noChangeArrowheads="1"/>
          </p:cNvSpPr>
          <p:nvPr/>
        </p:nvSpPr>
        <p:spPr bwMode="gray">
          <a:xfrm>
            <a:off x="7276554" y="3916363"/>
            <a:ext cx="166680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gray">
          <a:xfrm>
            <a:off x="7308304" y="3429000"/>
            <a:ext cx="1696811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104,0</a:t>
            </a:r>
            <a:r>
              <a:rPr lang="en-US" sz="16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gray">
          <a:xfrm>
            <a:off x="7308304" y="3987800"/>
            <a:ext cx="1582997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31,3 млн. 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" name="AutoShape 16"/>
          <p:cNvSpPr>
            <a:spLocks noChangeArrowheads="1"/>
          </p:cNvSpPr>
          <p:nvPr/>
        </p:nvSpPr>
        <p:spPr bwMode="blackGray">
          <a:xfrm rot="-10793605" flipH="1" flipV="1">
            <a:off x="5911949" y="3430343"/>
            <a:ext cx="1446212" cy="1222931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gray">
          <a:xfrm>
            <a:off x="6167110" y="3789040"/>
            <a:ext cx="1147174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Рост 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расходов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4" name="Рисунок 5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3460838" cy="3312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350838"/>
            <a:ext cx="8568952" cy="563562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мероприятия по отрасли «Жилищно-коммунальное хозяйство»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black">
          <a:xfrm>
            <a:off x="357158" y="1643050"/>
            <a:ext cx="4959363" cy="1190625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black">
          <a:xfrm>
            <a:off x="467544" y="1916832"/>
            <a:ext cx="4694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Переселение граждан из аварийного жилого фонда с учетом необходимости развития малоэтажного жилищного строительства на 2013-2015 годы.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571472" y="1417625"/>
            <a:ext cx="4529149" cy="444500"/>
            <a:chOff x="624" y="672"/>
            <a:chExt cx="1773" cy="240"/>
          </a:xfrm>
        </p:grpSpPr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" name="Rectangle 29"/>
          <p:cNvSpPr>
            <a:spLocks noChangeArrowheads="1"/>
          </p:cNvSpPr>
          <p:nvPr/>
        </p:nvSpPr>
        <p:spPr bwMode="white">
          <a:xfrm>
            <a:off x="2000232" y="1417625"/>
            <a:ext cx="16079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3" name="Рисунок 42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24944"/>
            <a:ext cx="4513577" cy="3021486"/>
          </a:xfrm>
          <a:prstGeom prst="rect">
            <a:avLst/>
          </a:prstGeom>
        </p:spPr>
      </p:pic>
      <p:sp>
        <p:nvSpPr>
          <p:cNvPr id="44" name="Oval 3"/>
          <p:cNvSpPr>
            <a:spLocks noChangeArrowheads="1"/>
          </p:cNvSpPr>
          <p:nvPr/>
        </p:nvSpPr>
        <p:spPr bwMode="gray">
          <a:xfrm flipV="1">
            <a:off x="5715008" y="5500702"/>
            <a:ext cx="3305175" cy="485775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5" name="Group 13"/>
          <p:cNvGrpSpPr>
            <a:grpSpLocks/>
          </p:cNvGrpSpPr>
          <p:nvPr/>
        </p:nvGrpSpPr>
        <p:grpSpPr bwMode="auto">
          <a:xfrm>
            <a:off x="5786446" y="2289188"/>
            <a:ext cx="3190875" cy="3354387"/>
            <a:chOff x="2950" y="1670"/>
            <a:chExt cx="2010" cy="2113"/>
          </a:xfrm>
        </p:grpSpPr>
        <p:sp>
          <p:nvSpPr>
            <p:cNvPr id="46" name="Rectangle 14"/>
            <p:cNvSpPr>
              <a:spLocks noChangeArrowheads="1"/>
            </p:cNvSpPr>
            <p:nvPr/>
          </p:nvSpPr>
          <p:spPr bwMode="gray">
            <a:xfrm>
              <a:off x="4660" y="1670"/>
              <a:ext cx="90" cy="211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gray">
            <a:xfrm>
              <a:off x="3154" y="1675"/>
              <a:ext cx="111" cy="210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16"/>
            <p:cNvSpPr>
              <a:spLocks noChangeArrowheads="1"/>
            </p:cNvSpPr>
            <p:nvPr/>
          </p:nvSpPr>
          <p:spPr bwMode="gray">
            <a:xfrm>
              <a:off x="2950" y="171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ru-RU" sz="1600" b="0" dirty="0" smtClean="0">
                  <a:solidFill>
                    <a:srgbClr val="000000"/>
                  </a:solidFill>
                  <a:cs typeface="Arial" charset="0"/>
                </a:rPr>
                <a:t>Оплачено в рамках программы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9" name="AutoShape 17"/>
            <p:cNvSpPr>
              <a:spLocks noChangeArrowheads="1"/>
            </p:cNvSpPr>
            <p:nvPr/>
          </p:nvSpPr>
          <p:spPr bwMode="gray">
            <a:xfrm>
              <a:off x="2950" y="2028"/>
              <a:ext cx="2010" cy="386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Федеральный бюджет: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24.3 </a:t>
              </a: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млн.руб.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0" name="AutoShape 19"/>
            <p:cNvSpPr>
              <a:spLocks noChangeArrowheads="1"/>
            </p:cNvSpPr>
            <p:nvPr/>
          </p:nvSpPr>
          <p:spPr bwMode="gray">
            <a:xfrm>
              <a:off x="2950" y="2478"/>
              <a:ext cx="2010" cy="36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Краевой бюджет: 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18,4 млн.руб.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" name="AutoShape 20"/>
            <p:cNvSpPr>
              <a:spLocks noChangeArrowheads="1"/>
            </p:cNvSpPr>
            <p:nvPr/>
          </p:nvSpPr>
          <p:spPr bwMode="gray">
            <a:xfrm>
              <a:off x="2950" y="2883"/>
              <a:ext cx="2010" cy="36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Местный бюджет: 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5,3 млн.руб.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52" name="AutoShape 20"/>
          <p:cNvSpPr>
            <a:spLocks noChangeArrowheads="1"/>
          </p:cNvSpPr>
          <p:nvPr/>
        </p:nvSpPr>
        <p:spPr bwMode="gray">
          <a:xfrm>
            <a:off x="5786446" y="4857760"/>
            <a:ext cx="3190875" cy="5715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Всего: 48,0 млн.руб.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 функционировавших на территории Дальнегорского городского округа в 2014 году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gray">
          <a:xfrm>
            <a:off x="213712" y="1573892"/>
            <a:ext cx="8715436" cy="4879444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23528" y="1772816"/>
          <a:ext cx="8429684" cy="4506397"/>
        </p:xfrm>
        <a:graphic>
          <a:graphicData uri="http://schemas.openxmlformats.org/drawingml/2006/table">
            <a:tbl>
              <a:tblPr/>
              <a:tblGrid>
                <a:gridCol w="642942"/>
                <a:gridCol w="5909786"/>
                <a:gridCol w="936104"/>
                <a:gridCol w="940852"/>
              </a:tblGrid>
              <a:tr h="3352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млн. руб.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и поддержка малого и среднего предпринимательства в Дальнегорском городском округе" на 2010-2012 годы и на период до 2015 года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"Пожарная безопасность Дальнегорского городского округа на 2011-2015 г.г."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"Информатизация системы образования Дальнегорского городского округа на 2012-2014 годы"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"Улучшение условий и охраны труда в организациях Дальнегорского городского округа на 2013-2015 годы"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"Организация отдыха, оздоровления и занятости детей и подростков в каникулярное время на территории Дальнегорского городского округа на 2011-2015 г.г."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физической культуры и спорта на территории Дальнегорского городского округа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2011- 2015 г.г."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51,6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32,3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56356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 функционировавших на территории Дальнегорского городского округа в 201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gray">
          <a:xfrm>
            <a:off x="285720" y="1285860"/>
            <a:ext cx="8715436" cy="500066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467544" y="1412776"/>
          <a:ext cx="8429684" cy="4751761"/>
        </p:xfrm>
        <a:graphic>
          <a:graphicData uri="http://schemas.openxmlformats.org/drawingml/2006/table">
            <a:tbl>
              <a:tblPr/>
              <a:tblGrid>
                <a:gridCol w="642942"/>
                <a:gridCol w="5765770"/>
                <a:gridCol w="1008112"/>
                <a:gridCol w="1012860"/>
              </a:tblGrid>
              <a:tr h="3352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млн.руб.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млн.руб.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"Молодёжь Дальнегорского городского округа на 2011-2015 г.г."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адресная программа по переселению граждан из аварийного жилищного фонда с учётом необходимости развития малоэтажного жилищного строительства на 2013-2015 годы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106,4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48,1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системы образования Дальнегорского городского округа" на период 2012-2014 годы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29,9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"Профилактика терроризма и экстремизма на территории Дальнегорского городского округа на 2012-2016 годы"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"Ремонт дорог и уличной дорожной сети на территории Дальнегорского городского округа (2012-2014 годы)"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7,7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Ведомственная программа "Модернизация муниципальных библиотек в Дальнегорском городском округе на 2013-2015 годы"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Ведомственная программа «Обеспечение сохранности музейного фонда и развитие Музейно-выставочного центра г. Дальнегорска на 2012-2014 годы»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350838"/>
            <a:ext cx="8568952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 функционировавших на территории Дальнегорского городского округа в 2014 году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gray">
          <a:xfrm>
            <a:off x="251520" y="2420888"/>
            <a:ext cx="8715436" cy="3156382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61336" y="2552934"/>
          <a:ext cx="8501122" cy="2878694"/>
        </p:xfrm>
        <a:graphic>
          <a:graphicData uri="http://schemas.openxmlformats.org/drawingml/2006/table">
            <a:tbl>
              <a:tblPr/>
              <a:tblGrid>
                <a:gridCol w="642942"/>
                <a:gridCol w="5143536"/>
                <a:gridCol w="1357322"/>
                <a:gridCol w="1357322"/>
              </a:tblGrid>
              <a:tr h="3352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млн.руб.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млн.руб.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"Модернизация Муниципального бюджетного учреждения "Дворец культуры химиков"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16,1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16,1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программа «Ремонт объектов культуры Дальнегорского городского округа»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земельных участков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инженерной инфраструктурой на территории Дальнегорского городского округа» на 2014 – 2016 годы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по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программам 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154,4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56356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 в Дальнегорском городском округе на 2011 – 2015 годы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black">
          <a:xfrm>
            <a:off x="395536" y="5013176"/>
            <a:ext cx="8391306" cy="144016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black">
          <a:xfrm>
            <a:off x="577930" y="5157192"/>
            <a:ext cx="81044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2 спортивных объектов( МОБУ ДОД ДЮСШ «Гранит» и МОБУ ДОД ДООЦ «Вертикаль» ), приобретение спортивного инвентаря, строительство универсальных спортивных площадок на сумму 31,5 млн.руб.</a:t>
            </a:r>
          </a:p>
          <a:p>
            <a:pPr marL="342900" indent="-342900" algn="ctr">
              <a:buAutoNum type="arabicPeriod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Массовые спортивные мероприятия (23 общегородских мероприятия) 0,8 млн.руб.</a:t>
            </a:r>
          </a:p>
          <a:p>
            <a:pPr marL="342900" indent="-342900"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Оплачено: 32,3 млн.руб. </a:t>
            </a:r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2267744" y="4725144"/>
            <a:ext cx="4529149" cy="432048"/>
            <a:chOff x="624" y="672"/>
            <a:chExt cx="1773" cy="240"/>
          </a:xfrm>
        </p:grpSpPr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" name="Rectangle 29"/>
          <p:cNvSpPr>
            <a:spLocks noChangeArrowheads="1"/>
          </p:cNvSpPr>
          <p:nvPr/>
        </p:nvSpPr>
        <p:spPr bwMode="white">
          <a:xfrm>
            <a:off x="2522146" y="4725144"/>
            <a:ext cx="4141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В рамках программы проведены: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3" name="Рисунок 42" descr="images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816424" cy="2880320"/>
          </a:xfrm>
          <a:prstGeom prst="rect">
            <a:avLst/>
          </a:prstGeom>
        </p:spPr>
      </p:pic>
      <p:pic>
        <p:nvPicPr>
          <p:cNvPr id="45" name="Рисунок 44" descr="image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840427" cy="288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856984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Реконструкция МБОУ ДОД ДООЦ «Вертикаль»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G_6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980728"/>
            <a:ext cx="3564396" cy="2376264"/>
          </a:xfrm>
          <a:prstGeom prst="rect">
            <a:avLst/>
          </a:prstGeom>
        </p:spPr>
      </p:pic>
      <p:pic>
        <p:nvPicPr>
          <p:cNvPr id="20" name="Рисунок 19" descr="IMG_2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3622801" cy="2448272"/>
          </a:xfrm>
          <a:prstGeom prst="rect">
            <a:avLst/>
          </a:prstGeom>
        </p:spPr>
      </p:pic>
      <p:sp>
        <p:nvSpPr>
          <p:cNvPr id="21" name="AutoShape 16"/>
          <p:cNvSpPr>
            <a:spLocks noChangeArrowheads="1"/>
          </p:cNvSpPr>
          <p:nvPr/>
        </p:nvSpPr>
        <p:spPr bwMode="blackGray">
          <a:xfrm rot="-10793605" flipH="1" flipV="1">
            <a:off x="4141356" y="2638049"/>
            <a:ext cx="1223467" cy="1509895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black">
          <a:xfrm>
            <a:off x="1336585" y="5531482"/>
            <a:ext cx="6336704" cy="106587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black">
          <a:xfrm>
            <a:off x="504979" y="5806123"/>
            <a:ext cx="81044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10,5 млн.руб. – местный бюджет</a:t>
            </a:r>
          </a:p>
          <a:p>
            <a:pPr marL="342900" indent="-342900"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 – краевой бюджет</a:t>
            </a:r>
          </a:p>
          <a:p>
            <a:pPr marL="342900" indent="-342900" algn="ctr"/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Непоступило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средств из краевого бюджета в сумме 14,5 млн.руб.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1619672" y="5445224"/>
            <a:ext cx="5760640" cy="360040"/>
            <a:chOff x="624" y="672"/>
            <a:chExt cx="1773" cy="240"/>
          </a:xfrm>
        </p:grpSpPr>
        <p:sp>
          <p:nvSpPr>
            <p:cNvPr id="22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" name="Rectangle 29"/>
          <p:cNvSpPr>
            <a:spLocks noChangeArrowheads="1"/>
          </p:cNvSpPr>
          <p:nvPr/>
        </p:nvSpPr>
        <p:spPr bwMode="white">
          <a:xfrm>
            <a:off x="1835696" y="5445224"/>
            <a:ext cx="5321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Оплачено в </a:t>
            </a:r>
            <a:r>
              <a:rPr lang="ru-RU" dirty="0" smtClean="0">
                <a:solidFill>
                  <a:srgbClr val="FFFFFF"/>
                </a:solidFill>
              </a:rPr>
              <a:t>2014 </a:t>
            </a:r>
            <a:r>
              <a:rPr lang="ru-RU" dirty="0" smtClean="0">
                <a:solidFill>
                  <a:srgbClr val="FFFFFF"/>
                </a:solidFill>
              </a:rPr>
              <a:t>году (капитальные вложения):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5" name="Рисунок 24" descr="IMG_2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96952"/>
            <a:ext cx="3600400" cy="2400267"/>
          </a:xfrm>
          <a:prstGeom prst="rect">
            <a:avLst/>
          </a:prstGeom>
        </p:spPr>
      </p:pic>
      <p:pic>
        <p:nvPicPr>
          <p:cNvPr id="26" name="Рисунок 25" descr="IMG_66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924944"/>
            <a:ext cx="3600400" cy="24997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107504" y="350838"/>
            <a:ext cx="8856984" cy="563562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Реконструкция МБОУ ДОД ДЮСШ «Гранит»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black">
          <a:xfrm>
            <a:off x="1619672" y="5157192"/>
            <a:ext cx="6336704" cy="113787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907704" y="4926918"/>
            <a:ext cx="5760640" cy="444500"/>
            <a:chOff x="624" y="672"/>
            <a:chExt cx="1773" cy="240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Rectangle 29"/>
          <p:cNvSpPr>
            <a:spLocks noChangeArrowheads="1"/>
          </p:cNvSpPr>
          <p:nvPr/>
        </p:nvSpPr>
        <p:spPr bwMode="white">
          <a:xfrm>
            <a:off x="1830751" y="4926918"/>
            <a:ext cx="58793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Оплачено в </a:t>
            </a:r>
            <a:r>
              <a:rPr lang="ru-RU" sz="2000" dirty="0" smtClean="0">
                <a:solidFill>
                  <a:srgbClr val="FFFFFF"/>
                </a:solidFill>
              </a:rPr>
              <a:t>2014 </a:t>
            </a:r>
            <a:r>
              <a:rPr lang="ru-RU" sz="2000" dirty="0" smtClean="0">
                <a:solidFill>
                  <a:srgbClr val="FFFFFF"/>
                </a:solidFill>
              </a:rPr>
              <a:t>году (капитальные вложения):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black">
          <a:xfrm>
            <a:off x="788066" y="5431833"/>
            <a:ext cx="81044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3,5 млн.руб. – местный бюджет</a:t>
            </a:r>
          </a:p>
          <a:p>
            <a:pPr marL="342900" indent="-342900"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5,7 – краевой бюджет</a:t>
            </a:r>
          </a:p>
          <a:p>
            <a:pPr marL="342900" indent="-342900" algn="ctr"/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Непоступило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средств из краевого бюджета в сумме 4,1 млн.руб.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0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2088232" cy="3139778"/>
          </a:xfrm>
          <a:prstGeom prst="rect">
            <a:avLst/>
          </a:prstGeom>
        </p:spPr>
      </p:pic>
      <p:pic>
        <p:nvPicPr>
          <p:cNvPr id="11" name="Рисунок 10" descr="IMG_0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484784"/>
            <a:ext cx="2016224" cy="3168352"/>
          </a:xfrm>
          <a:prstGeom prst="rect">
            <a:avLst/>
          </a:prstGeom>
        </p:spPr>
      </p:pic>
      <p:pic>
        <p:nvPicPr>
          <p:cNvPr id="12" name="Рисунок 11" descr="IMG_1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84784"/>
            <a:ext cx="2016224" cy="3168352"/>
          </a:xfrm>
          <a:prstGeom prst="rect">
            <a:avLst/>
          </a:prstGeom>
        </p:spPr>
      </p:pic>
      <p:pic>
        <p:nvPicPr>
          <p:cNvPr id="13" name="Рисунок 12" descr="IMG_13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484784"/>
            <a:ext cx="2058952" cy="3168352"/>
          </a:xfrm>
          <a:prstGeom prst="rect">
            <a:avLst/>
          </a:prstGeom>
        </p:spPr>
      </p:pic>
      <p:sp>
        <p:nvSpPr>
          <p:cNvPr id="14" name="AutoShape 16"/>
          <p:cNvSpPr>
            <a:spLocks noChangeArrowheads="1"/>
          </p:cNvSpPr>
          <p:nvPr/>
        </p:nvSpPr>
        <p:spPr bwMode="blackGray">
          <a:xfrm rot="-10793605" flipH="1" flipV="1">
            <a:off x="4212964" y="2565505"/>
            <a:ext cx="647468" cy="1079453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350838"/>
            <a:ext cx="8568952" cy="563562"/>
          </a:xfrm>
        </p:spPr>
        <p:txBody>
          <a:bodyPr/>
          <a:lstStyle/>
          <a:p>
            <a:pPr algn="ctr"/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Отчет сформирован на основании следующих документов:</a:t>
            </a:r>
            <a:endParaRPr lang="en-US" sz="4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997818" y="2024906"/>
            <a:ext cx="7488832" cy="1584176"/>
            <a:chOff x="720" y="1392"/>
            <a:chExt cx="4058" cy="480"/>
          </a:xfrm>
        </p:grpSpPr>
        <p:sp>
          <p:nvSpPr>
            <p:cNvPr id="3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9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7" name="Group 13"/>
          <p:cNvGrpSpPr>
            <a:grpSpLocks/>
          </p:cNvGrpSpPr>
          <p:nvPr/>
        </p:nvGrpSpPr>
        <p:grpSpPr bwMode="auto">
          <a:xfrm>
            <a:off x="1043608" y="3933056"/>
            <a:ext cx="7416824" cy="1584176"/>
            <a:chOff x="720" y="1392"/>
            <a:chExt cx="4058" cy="480"/>
          </a:xfrm>
        </p:grpSpPr>
        <p:sp>
          <p:nvSpPr>
            <p:cNvPr id="48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0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2" name="Text Box 24"/>
          <p:cNvSpPr txBox="1">
            <a:spLocks noChangeArrowheads="1"/>
          </p:cNvSpPr>
          <p:nvPr/>
        </p:nvSpPr>
        <p:spPr bwMode="white">
          <a:xfrm>
            <a:off x="1115616" y="2132856"/>
            <a:ext cx="72728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Думы Дальнегорского городского округа «О бюджете Дальнегорского городского округа на 2014 и плановый период 2015 и 2016 годов» (с изменениями и дополнениями) </a:t>
            </a:r>
            <a:endParaRPr lang="ru-RU" sz="22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white">
          <a:xfrm>
            <a:off x="1187624" y="4025131"/>
            <a:ext cx="72007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Думы Дальнегорского городского округа «Об исполнении бюджета Дальнегорского городского округа за 2014 год»  от 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.05.201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года.</a:t>
            </a:r>
            <a:endParaRPr lang="ru-RU" sz="22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755576" y="3933056"/>
            <a:ext cx="792163" cy="949325"/>
          </a:xfrm>
          <a:prstGeom prst="rect">
            <a:avLst/>
          </a:prstGeom>
          <a:noFill/>
        </p:spPr>
      </p:pic>
      <p:pic>
        <p:nvPicPr>
          <p:cNvPr id="57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755576" y="1988840"/>
            <a:ext cx="792163" cy="949325"/>
          </a:xfrm>
          <a:prstGeom prst="rect">
            <a:avLst/>
          </a:prstGeom>
          <a:noFill/>
        </p:spPr>
      </p:pic>
      <p:sp>
        <p:nvSpPr>
          <p:cNvPr id="59" name="Text Box 33"/>
          <p:cNvSpPr txBox="1">
            <a:spLocks noChangeArrowheads="1"/>
          </p:cNvSpPr>
          <p:nvPr/>
        </p:nvSpPr>
        <p:spPr bwMode="white">
          <a:xfrm>
            <a:off x="179512" y="4509120"/>
            <a:ext cx="537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712968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Модернизация муниципального бюджетного учреждения «Дворец культуры Химиков»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black">
          <a:xfrm>
            <a:off x="755576" y="5085184"/>
            <a:ext cx="7776864" cy="136815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1691680" y="4854910"/>
            <a:ext cx="5760640" cy="444500"/>
            <a:chOff x="624" y="672"/>
            <a:chExt cx="1773" cy="240"/>
          </a:xfrm>
        </p:grpSpPr>
        <p:sp>
          <p:nvSpPr>
            <p:cNvPr id="38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" name="Rectangle 29"/>
          <p:cNvSpPr>
            <a:spLocks noChangeArrowheads="1"/>
          </p:cNvSpPr>
          <p:nvPr/>
        </p:nvSpPr>
        <p:spPr bwMode="white">
          <a:xfrm>
            <a:off x="2864400" y="4854910"/>
            <a:ext cx="3379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Направлено: 16,1 млн.руб.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black">
          <a:xfrm>
            <a:off x="572042" y="5359825"/>
            <a:ext cx="81044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Приобретение, монтаж и установка светотехнического, звукоусиливающего и иного специализированного оборудования </a:t>
            </a:r>
          </a:p>
          <a:p>
            <a:pPr marL="342900" indent="-342900"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счет средств местного бюджета 5,1 млн. руб.</a:t>
            </a:r>
          </a:p>
          <a:p>
            <a:pPr marL="342900" indent="-342900"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счет средств краевого бюджета 11,0 млн. руб.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212468" cy="2808312"/>
          </a:xfrm>
          <a:prstGeom prst="rect">
            <a:avLst/>
          </a:prstGeom>
        </p:spPr>
      </p:pic>
      <p:pic>
        <p:nvPicPr>
          <p:cNvPr id="10" name="Рисунок 9" descr="IMG_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44824"/>
            <a:ext cx="4212468" cy="28083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784976" cy="56356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 в Дальнегорском городском округе на 2010-2012 годы и на период до 2015 года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gray">
          <a:xfrm>
            <a:off x="4355976" y="3501008"/>
            <a:ext cx="4680520" cy="3071834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gray">
          <a:xfrm>
            <a:off x="4355976" y="3786760"/>
            <a:ext cx="4780668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Произведено возмещение части затрат 14 субъектам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малого предпринимательства на сумму 4,3 млн.руб.</a:t>
            </a:r>
          </a:p>
          <a:p>
            <a:pPr algn="l">
              <a:lnSpc>
                <a:spcPct val="90000"/>
              </a:lnSpc>
            </a:pPr>
            <a:endParaRPr lang="ru-RU" sz="1400" dirty="0" smtClean="0">
              <a:solidFill>
                <a:srgbClr val="1C1C1C"/>
              </a:solidFill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ru-RU" sz="1400" dirty="0" smtClean="0">
              <a:solidFill>
                <a:srgbClr val="1C1C1C"/>
              </a:solidFill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gray">
          <a:xfrm>
            <a:off x="4355976" y="4293096"/>
            <a:ext cx="4696414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Организовано и проведено 3 ярмарки и 1 выставка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для малого и среднего предпринимательства с 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участием СМСП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gray">
          <a:xfrm>
            <a:off x="4355976" y="5013176"/>
            <a:ext cx="4579459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Организована работа портала «Малое и среднее 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предпринимательство города Дальнегорск» с 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еженедельным информационным обновлением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gray">
          <a:xfrm>
            <a:off x="4315691" y="5733256"/>
            <a:ext cx="4828309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Муниципальным автономным учреждением «Центр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содействия малому и среднему предпринимательству»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выдано субъектам МСП 52 </a:t>
            </a:r>
            <a:r>
              <a:rPr lang="ru-RU" sz="1400" dirty="0" err="1" smtClean="0">
                <a:solidFill>
                  <a:srgbClr val="1C1C1C"/>
                </a:solidFill>
                <a:cs typeface="Arial" charset="0"/>
              </a:rPr>
              <a:t>микрозайма</a:t>
            </a: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на сумму 29,9 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млн.руб.  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4427984" y="3358132"/>
            <a:ext cx="4536504" cy="444500"/>
            <a:chOff x="624" y="672"/>
            <a:chExt cx="1773" cy="240"/>
          </a:xfrm>
        </p:grpSpPr>
        <p:sp>
          <p:nvSpPr>
            <p:cNvPr id="42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" name="Rectangle 31"/>
          <p:cNvSpPr>
            <a:spLocks noChangeArrowheads="1"/>
          </p:cNvSpPr>
          <p:nvPr/>
        </p:nvSpPr>
        <p:spPr bwMode="gray">
          <a:xfrm>
            <a:off x="4427984" y="3429000"/>
            <a:ext cx="4517390" cy="3554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900" dirty="0" smtClean="0">
                <a:solidFill>
                  <a:schemeClr val="bg1"/>
                </a:solidFill>
                <a:cs typeface="Arial" charset="0"/>
              </a:rPr>
              <a:t>Направлено в 2014 году </a:t>
            </a:r>
            <a:r>
              <a:rPr lang="ru-RU" sz="1900" dirty="0" smtClean="0">
                <a:solidFill>
                  <a:schemeClr val="bg1"/>
                </a:solidFill>
                <a:cs typeface="Arial" charset="0"/>
              </a:rPr>
              <a:t>4,3 </a:t>
            </a:r>
            <a:r>
              <a:rPr lang="ru-RU" sz="1900" dirty="0" smtClean="0">
                <a:solidFill>
                  <a:schemeClr val="bg1"/>
                </a:solidFill>
                <a:cs typeface="Arial" charset="0"/>
              </a:rPr>
              <a:t>млн. руб.:</a:t>
            </a:r>
            <a:endParaRPr lang="en-US" sz="19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2" name="Рисунок 11" descr="IMG_0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861048"/>
            <a:ext cx="3600400" cy="2268252"/>
          </a:xfrm>
          <a:prstGeom prst="rect">
            <a:avLst/>
          </a:prstGeom>
        </p:spPr>
      </p:pic>
      <p:pic>
        <p:nvPicPr>
          <p:cNvPr id="13" name="Рисунок 12" descr="IMG_0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600400" cy="2160240"/>
          </a:xfrm>
          <a:prstGeom prst="rect">
            <a:avLst/>
          </a:prstGeom>
        </p:spPr>
      </p:pic>
      <p:pic>
        <p:nvPicPr>
          <p:cNvPr id="14" name="Рисунок 13" descr="IMG_07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84784"/>
            <a:ext cx="3312368" cy="1826822"/>
          </a:xfrm>
          <a:prstGeom prst="rect">
            <a:avLst/>
          </a:prstGeom>
        </p:spPr>
      </p:pic>
      <p:sp>
        <p:nvSpPr>
          <p:cNvPr id="16" name="AutoShape 4"/>
          <p:cNvSpPr>
            <a:spLocks noChangeArrowheads="1"/>
          </p:cNvSpPr>
          <p:nvPr/>
        </p:nvSpPr>
        <p:spPr bwMode="black">
          <a:xfrm>
            <a:off x="251520" y="332656"/>
            <a:ext cx="8640960" cy="113787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" name="Rectangle 31"/>
          <p:cNvSpPr>
            <a:spLocks noChangeArrowheads="1"/>
          </p:cNvSpPr>
          <p:nvPr/>
        </p:nvSpPr>
        <p:spPr bwMode="gray">
          <a:xfrm>
            <a:off x="3851920" y="188640"/>
            <a:ext cx="15985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Программа: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784976" cy="563562"/>
          </a:xfrm>
        </p:spPr>
        <p:txBody>
          <a:bodyPr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Ремонт дорог и уличной дорожной сети на территории Дальнегорского городского округа на 2012-2014 годы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black">
          <a:xfrm>
            <a:off x="251520" y="332656"/>
            <a:ext cx="8640960" cy="113787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3851920" y="188640"/>
            <a:ext cx="15985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Программа: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black">
          <a:xfrm>
            <a:off x="683568" y="5013176"/>
            <a:ext cx="7920880" cy="136815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4" name="Group 5"/>
          <p:cNvGrpSpPr>
            <a:grpSpLocks/>
          </p:cNvGrpSpPr>
          <p:nvPr/>
        </p:nvGrpSpPr>
        <p:grpSpPr bwMode="auto">
          <a:xfrm>
            <a:off x="2468902" y="4725144"/>
            <a:ext cx="4248472" cy="444500"/>
            <a:chOff x="624" y="672"/>
            <a:chExt cx="1773" cy="240"/>
          </a:xfrm>
        </p:grpSpPr>
        <p:sp>
          <p:nvSpPr>
            <p:cNvPr id="4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" name="Rectangle 29"/>
          <p:cNvSpPr>
            <a:spLocks noChangeArrowheads="1"/>
          </p:cNvSpPr>
          <p:nvPr/>
        </p:nvSpPr>
        <p:spPr bwMode="white">
          <a:xfrm>
            <a:off x="2627784" y="4725144"/>
            <a:ext cx="3977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Оплачено в рамках программы: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black">
          <a:xfrm>
            <a:off x="611560" y="5085184"/>
            <a:ext cx="81044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счет местного бюджета – 4,0 млн.руб.</a:t>
            </a:r>
          </a:p>
          <a:p>
            <a:pPr marL="342900" indent="-342900" algn="ctr">
              <a:buAutoNum type="arabicPeriod"/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счет краевого бюджета - 0,02 млн.руб.</a:t>
            </a:r>
          </a:p>
          <a:p>
            <a:pPr marL="342900" indent="-342900" algn="ctr">
              <a:buAutoNum type="arabicPeriod"/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 оплачено в рамках непрограммных мероприятий – 6,4 млн.руб.</a:t>
            </a:r>
          </a:p>
          <a:p>
            <a:pPr marL="342900" indent="-342900" algn="ctr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Непоступило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средств из краевого бюджета на ремонт дорог и уличной дорожной сети в сумме – 4,4 млн. руб.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 descr="619431628957adf22b2ca682a5dbed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816424" cy="2913379"/>
          </a:xfrm>
          <a:prstGeom prst="rect">
            <a:avLst/>
          </a:prstGeom>
        </p:spPr>
      </p:pic>
      <p:pic>
        <p:nvPicPr>
          <p:cNvPr id="51" name="Рисунок 50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816424" cy="28848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784976" cy="563562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Муниципальная целевая программа "Пожарная безопасность Дальнегорского городского округа на 2011-2015 г.г."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">
          <a:xfrm>
            <a:off x="251520" y="332656"/>
            <a:ext cx="8640960" cy="113787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Rectangle 31"/>
          <p:cNvSpPr>
            <a:spLocks noChangeArrowheads="1"/>
          </p:cNvSpPr>
          <p:nvPr/>
        </p:nvSpPr>
        <p:spPr bwMode="gray">
          <a:xfrm>
            <a:off x="3851920" y="188640"/>
            <a:ext cx="15985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Программа: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4211960" y="1772816"/>
            <a:ext cx="4752528" cy="4464496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gray">
          <a:xfrm>
            <a:off x="4211960" y="2058568"/>
            <a:ext cx="4918719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Установлена пожарная сигнализация в 4 учреждениях 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культуры</a:t>
            </a:r>
          </a:p>
          <a:p>
            <a:pPr algn="l">
              <a:lnSpc>
                <a:spcPct val="90000"/>
              </a:lnSpc>
            </a:pPr>
            <a:endParaRPr lang="ru-RU" sz="1400" dirty="0" smtClean="0">
              <a:solidFill>
                <a:srgbClr val="1C1C1C"/>
              </a:solidFill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ru-RU" sz="1400" dirty="0" smtClean="0">
              <a:solidFill>
                <a:srgbClr val="1C1C1C"/>
              </a:solidFill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gray">
          <a:xfrm>
            <a:off x="4211960" y="2564904"/>
            <a:ext cx="4721164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Техническое обслуживание пожарной сигнализации 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В 22 учреждениях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4211960" y="3068960"/>
            <a:ext cx="4266424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Испытания электроустановок в 31 учреждении 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(образования и культуры)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gray">
          <a:xfrm>
            <a:off x="4211960" y="3573016"/>
            <a:ext cx="4599016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Испытание огнезащитных свойств древесины в 21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учреждении образования и 4 учреждениях культуры 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4427984" y="1557932"/>
            <a:ext cx="4392488" cy="444500"/>
            <a:chOff x="624" y="672"/>
            <a:chExt cx="1773" cy="240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4415974" y="1628800"/>
            <a:ext cx="4517390" cy="3554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900" dirty="0" smtClean="0">
                <a:solidFill>
                  <a:srgbClr val="1C1C1C"/>
                </a:solidFill>
                <a:cs typeface="Arial" charset="0"/>
              </a:rPr>
              <a:t>Направлено в 2014 году 5,6 млн. руб.:</a:t>
            </a:r>
            <a:endParaRPr lang="en-US" sz="19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gray">
          <a:xfrm>
            <a:off x="4211960" y="4077072"/>
            <a:ext cx="4453655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Ремонт электрической проводки в 3 учреждениях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культуры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4211960" y="4581128"/>
            <a:ext cx="4288803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Испытание пожарных лестниц в 2 учреждениях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gray">
          <a:xfrm>
            <a:off x="4211960" y="4869160"/>
            <a:ext cx="4461671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Приобретение и зарядка огнетушителей для всех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учреждений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4211960" y="5373216"/>
            <a:ext cx="3707618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Обновление 4 минерализованных полос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gray">
          <a:xfrm>
            <a:off x="4211960" y="5661248"/>
            <a:ext cx="4447692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Приобретение 2 воздуходувок для добровольных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пожарных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29" name="Рисунок 28" descr="1323773366_2745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3482603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784976" cy="563562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"Улучшение условий и охраны труда в организациях Дальнегорского городского округа на 2013-2015 годы"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">
          <a:xfrm>
            <a:off x="251520" y="332656"/>
            <a:ext cx="8640960" cy="113787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Rectangle 31"/>
          <p:cNvSpPr>
            <a:spLocks noChangeArrowheads="1"/>
          </p:cNvSpPr>
          <p:nvPr/>
        </p:nvSpPr>
        <p:spPr bwMode="gray">
          <a:xfrm>
            <a:off x="3851920" y="188640"/>
            <a:ext cx="15985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Программа: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10" name="Рисунок 9" descr="attestatsiya_rabochih_mes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30438"/>
            <a:ext cx="4142263" cy="3050690"/>
          </a:xfrm>
          <a:prstGeom prst="rect">
            <a:avLst/>
          </a:prstGeom>
        </p:spPr>
      </p:pic>
      <p:sp>
        <p:nvSpPr>
          <p:cNvPr id="11" name="AutoShape 13"/>
          <p:cNvSpPr>
            <a:spLocks noChangeArrowheads="1"/>
          </p:cNvSpPr>
          <p:nvPr/>
        </p:nvSpPr>
        <p:spPr bwMode="gray">
          <a:xfrm>
            <a:off x="2143108" y="4929198"/>
            <a:ext cx="5072098" cy="948074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158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gray">
          <a:xfrm>
            <a:off x="2214546" y="5357826"/>
            <a:ext cx="4857784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ru-RU" sz="1600" dirty="0" smtClean="0">
                <a:solidFill>
                  <a:srgbClr val="1C1C1C"/>
                </a:solidFill>
                <a:cs typeface="Arial" charset="0"/>
              </a:rPr>
              <a:t>Проведена аттестация рабочих мест 53%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1C1C1C"/>
                </a:solidFill>
                <a:cs typeface="Arial" charset="0"/>
              </a:rPr>
              <a:t>(по плану 50%) 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2643174" y="4714884"/>
            <a:ext cx="4214842" cy="500066"/>
            <a:chOff x="624" y="672"/>
            <a:chExt cx="1773" cy="240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3131840" y="4797152"/>
            <a:ext cx="442915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cs typeface="Arial" charset="0"/>
              </a:rPr>
              <a:t>Направлено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1,3 млн.руб.: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 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17" name="Рисунок 16" descr="jur4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56792"/>
            <a:ext cx="4286280" cy="2872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6" cy="56356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"Организация отдыха, оздоровления и занятости детей и подростков в каникулярное время на территории Дальнегорского городского округа на 2011-2015 г.г."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">
          <a:xfrm>
            <a:off x="251520" y="332656"/>
            <a:ext cx="8640960" cy="129614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Rectangle 31"/>
          <p:cNvSpPr>
            <a:spLocks noChangeArrowheads="1"/>
          </p:cNvSpPr>
          <p:nvPr/>
        </p:nvSpPr>
        <p:spPr bwMode="gray">
          <a:xfrm>
            <a:off x="3851920" y="188640"/>
            <a:ext cx="15985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Программа: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">
          <a:xfrm>
            <a:off x="683568" y="5373216"/>
            <a:ext cx="7920880" cy="108012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763688" y="5085184"/>
            <a:ext cx="5760640" cy="444500"/>
            <a:chOff x="624" y="672"/>
            <a:chExt cx="1773" cy="240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Rectangle 29"/>
          <p:cNvSpPr>
            <a:spLocks noChangeArrowheads="1"/>
          </p:cNvSpPr>
          <p:nvPr/>
        </p:nvSpPr>
        <p:spPr bwMode="white">
          <a:xfrm>
            <a:off x="1763688" y="5085184"/>
            <a:ext cx="584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Направлено в рамках программы: 4,5 млн.руб.: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black">
          <a:xfrm>
            <a:off x="611560" y="5589240"/>
            <a:ext cx="81044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оздоровленных детей:</a:t>
            </a:r>
          </a:p>
          <a:p>
            <a:pPr marL="342900" indent="-342900" algn="ctr">
              <a:buAutoNum type="arabicPeriod"/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лагерях с дневным пребыванием детей – 2185 (100%)</a:t>
            </a:r>
          </a:p>
          <a:p>
            <a:pPr marL="342900" indent="-342900" algn="ctr">
              <a:buAutoNum type="arabicPeriod"/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загородных лагерях 300 (100%)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700808"/>
            <a:ext cx="3816425" cy="2808312"/>
          </a:xfrm>
          <a:prstGeom prst="rect">
            <a:avLst/>
          </a:prstGeom>
        </p:spPr>
      </p:pic>
      <p:pic>
        <p:nvPicPr>
          <p:cNvPr id="17" name="Рисунок 16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3892886" cy="28083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6" cy="5635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"Молодёжь Дальнегорского городского округа на 2011-2015 г.г."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">
          <a:xfrm>
            <a:off x="251520" y="332656"/>
            <a:ext cx="8640960" cy="122413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Rectangle 31"/>
          <p:cNvSpPr>
            <a:spLocks noChangeArrowheads="1"/>
          </p:cNvSpPr>
          <p:nvPr/>
        </p:nvSpPr>
        <p:spPr bwMode="gray">
          <a:xfrm>
            <a:off x="3851920" y="188640"/>
            <a:ext cx="15985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Программа: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gray">
          <a:xfrm>
            <a:off x="4355976" y="4653136"/>
            <a:ext cx="4680520" cy="1584176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gray">
          <a:xfrm>
            <a:off x="4355976" y="5013176"/>
            <a:ext cx="2665410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Трудоустроено 177 человек;</a:t>
            </a:r>
          </a:p>
          <a:p>
            <a:pPr algn="l">
              <a:lnSpc>
                <a:spcPct val="90000"/>
              </a:lnSpc>
            </a:pPr>
            <a:endParaRPr lang="ru-RU" sz="1400" dirty="0" smtClean="0">
              <a:solidFill>
                <a:srgbClr val="1C1C1C"/>
              </a:solidFill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ru-RU" sz="1400" dirty="0" smtClean="0">
              <a:solidFill>
                <a:srgbClr val="1C1C1C"/>
              </a:solidFill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gray">
          <a:xfrm>
            <a:off x="4355976" y="5445224"/>
            <a:ext cx="4516173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Вовлечено в проекты и программы в сфере 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реабилитации 160 человек (находящихся в трудной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жизненной ситуации). 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5004048" y="4510260"/>
            <a:ext cx="3528392" cy="444500"/>
            <a:chOff x="624" y="672"/>
            <a:chExt cx="1773" cy="240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" name="Rectangle 31"/>
          <p:cNvSpPr>
            <a:spLocks noChangeArrowheads="1"/>
          </p:cNvSpPr>
          <p:nvPr/>
        </p:nvSpPr>
        <p:spPr bwMode="gray">
          <a:xfrm>
            <a:off x="5076056" y="4581128"/>
            <a:ext cx="34504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cs typeface="Arial" charset="0"/>
              </a:rPr>
              <a:t>Направлено: 0,66 млн.руб.: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9" name="Рисунок 18" descr="e54e45d515bd304ea0d13c57e26cb9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628801"/>
            <a:ext cx="3554598" cy="2376264"/>
          </a:xfrm>
          <a:prstGeom prst="rect">
            <a:avLst/>
          </a:prstGeom>
        </p:spPr>
      </p:pic>
      <p:pic>
        <p:nvPicPr>
          <p:cNvPr id="20" name="Рисунок 19" descr="activo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3384376" cy="2376264"/>
          </a:xfrm>
          <a:prstGeom prst="rect">
            <a:avLst/>
          </a:prstGeom>
        </p:spPr>
      </p:pic>
      <p:pic>
        <p:nvPicPr>
          <p:cNvPr id="21" name="Рисунок 20" descr="imaыс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21088"/>
            <a:ext cx="3384376" cy="21521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6" cy="56356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Развитие системы образования Дальнегорского городского </a:t>
            </a:r>
            <a:b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округа на период 2012-2014 годы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">
          <a:xfrm>
            <a:off x="251520" y="332656"/>
            <a:ext cx="8640960" cy="115212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Rectangle 31"/>
          <p:cNvSpPr>
            <a:spLocks noChangeArrowheads="1"/>
          </p:cNvSpPr>
          <p:nvPr/>
        </p:nvSpPr>
        <p:spPr bwMode="gray">
          <a:xfrm>
            <a:off x="3851920" y="188640"/>
            <a:ext cx="15985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Программа: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">
          <a:xfrm>
            <a:off x="683568" y="5229200"/>
            <a:ext cx="7920880" cy="122413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619672" y="4941168"/>
            <a:ext cx="5976664" cy="444500"/>
            <a:chOff x="624" y="672"/>
            <a:chExt cx="1773" cy="240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Rectangle 29"/>
          <p:cNvSpPr>
            <a:spLocks noChangeArrowheads="1"/>
          </p:cNvSpPr>
          <p:nvPr/>
        </p:nvSpPr>
        <p:spPr bwMode="white">
          <a:xfrm>
            <a:off x="1565694" y="4941168"/>
            <a:ext cx="6155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В 2014 году выполнены </a:t>
            </a:r>
            <a:r>
              <a:rPr lang="ru-RU" sz="2000" dirty="0" smtClean="0">
                <a:solidFill>
                  <a:srgbClr val="FFFFFF"/>
                </a:solidFill>
              </a:rPr>
              <a:t>следующие </a:t>
            </a:r>
            <a:r>
              <a:rPr lang="ru-RU" sz="2000" dirty="0" smtClean="0">
                <a:solidFill>
                  <a:srgbClr val="FFFFFF"/>
                </a:solidFill>
              </a:rPr>
              <a:t>мероприятия: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683568" y="5373216"/>
            <a:ext cx="7920880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Проведена реконструкция в МДОБУ №2,8 «Ручеек», 12;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Произведен капитальный ремонт отопительной системы в МДОБУ №5;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Приобретено оборудование для групповых помещений, участков в МДОБУ №22, 31 «Олененок»;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Произведен капитальный ремонт в МОБУ СОШ №2. 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7" name="AutoShape 122"/>
          <p:cNvSpPr>
            <a:spLocks noChangeArrowheads="1"/>
          </p:cNvSpPr>
          <p:nvPr/>
        </p:nvSpPr>
        <p:spPr bwMode="gray">
          <a:xfrm>
            <a:off x="3347864" y="1556792"/>
            <a:ext cx="2514600" cy="371475"/>
          </a:xfrm>
          <a:prstGeom prst="wedgeRectCallout">
            <a:avLst>
              <a:gd name="adj1" fmla="val -25694"/>
              <a:gd name="adj2" fmla="val 119231"/>
            </a:avLst>
          </a:prstGeom>
          <a:solidFill>
            <a:srgbClr val="9933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</a:rPr>
              <a:t>Направлено 29,9 млн.руб.</a:t>
            </a: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5" name="Рисунок 14" descr="SS854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636912"/>
            <a:ext cx="2784310" cy="2088232"/>
          </a:xfrm>
          <a:prstGeom prst="rect">
            <a:avLst/>
          </a:prstGeom>
        </p:spPr>
      </p:pic>
      <p:pic>
        <p:nvPicPr>
          <p:cNvPr id="18" name="Рисунок 17" descr="DSCN4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636912"/>
            <a:ext cx="2784309" cy="2088232"/>
          </a:xfrm>
          <a:prstGeom prst="rect">
            <a:avLst/>
          </a:prstGeom>
        </p:spPr>
      </p:pic>
      <p:pic>
        <p:nvPicPr>
          <p:cNvPr id="19" name="Рисунок 18" descr="DSC047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2627784" cy="2088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5635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Реконструкция кровли в МБОУ детский сад №2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">
          <a:xfrm>
            <a:off x="2843808" y="5373216"/>
            <a:ext cx="3672408" cy="108012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87824" y="5085184"/>
            <a:ext cx="3312368" cy="444500"/>
            <a:chOff x="624" y="672"/>
            <a:chExt cx="1773" cy="240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Rectangle 29"/>
          <p:cNvSpPr>
            <a:spLocks noChangeArrowheads="1"/>
          </p:cNvSpPr>
          <p:nvPr/>
        </p:nvSpPr>
        <p:spPr bwMode="white">
          <a:xfrm>
            <a:off x="2989646" y="5085184"/>
            <a:ext cx="3307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Направлено: 5,4 млн.руб.: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2915816" y="5589240"/>
            <a:ext cx="3528392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1,6 млн.руб.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3,8 млн.руб.</a:t>
            </a:r>
            <a:endParaRPr lang="en-US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SS854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484784"/>
            <a:ext cx="4104456" cy="3078342"/>
          </a:xfrm>
          <a:prstGeom prst="rect">
            <a:avLst/>
          </a:prstGeom>
        </p:spPr>
      </p:pic>
      <p:pic>
        <p:nvPicPr>
          <p:cNvPr id="11" name="Рисунок 10" descr="SS854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128459" cy="30963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5635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Реконструкция кровли в МБОУ ЦРР </a:t>
            </a:r>
            <a:b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детский сад №8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">
          <a:xfrm>
            <a:off x="2843808" y="5373216"/>
            <a:ext cx="3672408" cy="108012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87824" y="5085184"/>
            <a:ext cx="3312368" cy="444500"/>
            <a:chOff x="624" y="672"/>
            <a:chExt cx="1773" cy="240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Rectangle 29"/>
          <p:cNvSpPr>
            <a:spLocks noChangeArrowheads="1"/>
          </p:cNvSpPr>
          <p:nvPr/>
        </p:nvSpPr>
        <p:spPr bwMode="white">
          <a:xfrm>
            <a:off x="3024912" y="5085184"/>
            <a:ext cx="3237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Направлено: 6,6 млн.руб.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2915816" y="5589240"/>
            <a:ext cx="360040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2,0 млн.руб.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4,6 млн.руб.</a:t>
            </a:r>
            <a:endParaRPr lang="en-US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DSC04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844824"/>
            <a:ext cx="4247964" cy="2831976"/>
          </a:xfrm>
          <a:prstGeom prst="rect">
            <a:avLst/>
          </a:prstGeom>
        </p:spPr>
      </p:pic>
      <p:pic>
        <p:nvPicPr>
          <p:cNvPr id="17" name="Рисунок 16" descr="DSC04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4248472" cy="2832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понятия:</a:t>
            </a:r>
            <a:endParaRPr lang="en-US" dirty="0"/>
          </a:p>
        </p:txBody>
      </p:sp>
      <p:pic>
        <p:nvPicPr>
          <p:cNvPr id="39" name="Рисунок 38" descr="62682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789040"/>
            <a:ext cx="2857500" cy="2857500"/>
          </a:xfrm>
          <a:prstGeom prst="rect">
            <a:avLst/>
          </a:prstGeom>
        </p:spPr>
      </p:pic>
      <p:sp>
        <p:nvSpPr>
          <p:cNvPr id="40" name="AutoShape 120"/>
          <p:cNvSpPr>
            <a:spLocks noChangeArrowheads="1"/>
          </p:cNvSpPr>
          <p:nvPr/>
        </p:nvSpPr>
        <p:spPr bwMode="gray">
          <a:xfrm>
            <a:off x="179512" y="3501008"/>
            <a:ext cx="2667000" cy="371475"/>
          </a:xfrm>
          <a:prstGeom prst="wedgeRectCallout">
            <a:avLst>
              <a:gd name="adj1" fmla="val -5833"/>
              <a:gd name="adj2" fmla="val 123505"/>
            </a:avLst>
          </a:prstGeom>
          <a:solidFill>
            <a:srgbClr val="FF66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</a:rPr>
              <a:t>Дефицит бюджета</a:t>
            </a:r>
          </a:p>
        </p:txBody>
      </p:sp>
      <p:sp>
        <p:nvSpPr>
          <p:cNvPr id="41" name="AutoShape 121"/>
          <p:cNvSpPr>
            <a:spLocks noChangeArrowheads="1"/>
          </p:cNvSpPr>
          <p:nvPr/>
        </p:nvSpPr>
        <p:spPr bwMode="gray">
          <a:xfrm>
            <a:off x="6444208" y="3501008"/>
            <a:ext cx="2590800" cy="371475"/>
          </a:xfrm>
          <a:prstGeom prst="wedgeRectCallout">
            <a:avLst>
              <a:gd name="adj1" fmla="val 13907"/>
              <a:gd name="adj2" fmla="val 124361"/>
            </a:avLst>
          </a:prstGeom>
          <a:solidFill>
            <a:srgbClr val="0080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</a:rPr>
              <a:t>Профицит бюджета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5" name="AutoShape 16"/>
          <p:cNvSpPr>
            <a:spLocks noChangeArrowheads="1"/>
          </p:cNvSpPr>
          <p:nvPr/>
        </p:nvSpPr>
        <p:spPr bwMode="gray">
          <a:xfrm>
            <a:off x="6180304" y="4176313"/>
            <a:ext cx="2543175" cy="1944216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17"/>
          <p:cNvSpPr>
            <a:spLocks noChangeArrowheads="1"/>
          </p:cNvSpPr>
          <p:nvPr/>
        </p:nvSpPr>
        <p:spPr bwMode="gray">
          <a:xfrm>
            <a:off x="6252312" y="482438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white">
          <a:xfrm>
            <a:off x="6252312" y="4200126"/>
            <a:ext cx="23762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ДОХОДЫ </a:t>
            </a:r>
            <a:r>
              <a:rPr lang="ru-RU" b="1" dirty="0">
                <a:solidFill>
                  <a:srgbClr val="FFFFFF"/>
                </a:solidFill>
                <a:cs typeface="Arial" charset="0"/>
              </a:rPr>
              <a:t>б</a:t>
            </a: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ольше РАСХОДОВ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gray">
          <a:xfrm>
            <a:off x="6324320" y="4896393"/>
            <a:ext cx="231616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Излишки средств направляют в накопления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gray">
          <a:xfrm>
            <a:off x="396099" y="4152500"/>
            <a:ext cx="2543175" cy="196803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gray">
          <a:xfrm>
            <a:off x="450397" y="481860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white">
          <a:xfrm>
            <a:off x="203640" y="4176313"/>
            <a:ext cx="28803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меньше РАСХОДОВ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gray">
          <a:xfrm>
            <a:off x="419664" y="4896393"/>
            <a:ext cx="252028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Недостающие средства берут в долг или из накоплений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24098" y="1344188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gray">
          <a:xfrm>
            <a:off x="378073" y="1772813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white">
          <a:xfrm>
            <a:off x="395536" y="1368001"/>
            <a:ext cx="23574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Доходы бюджета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gray">
          <a:xfrm>
            <a:off x="395536" y="1772816"/>
            <a:ext cx="231616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источников финансирования дефицита бюджета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gray">
          <a:xfrm>
            <a:off x="6324890" y="1344188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gray">
          <a:xfrm>
            <a:off x="6378865" y="1772813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white">
          <a:xfrm>
            <a:off x="6396328" y="1368001"/>
            <a:ext cx="23574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Расходы бюджета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gray">
          <a:xfrm>
            <a:off x="6253452" y="1772816"/>
            <a:ext cx="264320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источников финансирования дефицита бюджета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5816" y="1484784"/>
            <a:ext cx="3456384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Бюджет</a:t>
            </a:r>
          </a:p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en-US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5635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Капитальный ремонт МБОУ СОШ №2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">
          <a:xfrm>
            <a:off x="4966285" y="5301208"/>
            <a:ext cx="3672408" cy="108012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10301" y="5013176"/>
            <a:ext cx="3312368" cy="444500"/>
            <a:chOff x="624" y="672"/>
            <a:chExt cx="1773" cy="240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Rectangle 29"/>
          <p:cNvSpPr>
            <a:spLocks noChangeArrowheads="1"/>
          </p:cNvSpPr>
          <p:nvPr/>
        </p:nvSpPr>
        <p:spPr bwMode="white">
          <a:xfrm>
            <a:off x="5076056" y="5013176"/>
            <a:ext cx="3379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Направлено: 15,0 млн.руб.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5038293" y="5517232"/>
            <a:ext cx="360040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7,5 млн.руб.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7,5 млн.руб.</a:t>
            </a:r>
            <a:endParaRPr lang="en-US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DSCN4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4115949" cy="3086962"/>
          </a:xfrm>
          <a:prstGeom prst="rect">
            <a:avLst/>
          </a:prstGeom>
        </p:spPr>
      </p:pic>
      <p:pic>
        <p:nvPicPr>
          <p:cNvPr id="17" name="Рисунок 16" descr="DSCN4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3960440" cy="2636912"/>
          </a:xfrm>
          <a:prstGeom prst="rect">
            <a:avLst/>
          </a:prstGeom>
        </p:spPr>
      </p:pic>
      <p:pic>
        <p:nvPicPr>
          <p:cNvPr id="18" name="Рисунок 17" descr="DSCN4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80728"/>
            <a:ext cx="3960440" cy="27809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784976" cy="56356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"Модернизация муниципальных библиотек в Дальнегорском городском округе на 2013-2015 годы"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">
          <a:xfrm>
            <a:off x="251520" y="332656"/>
            <a:ext cx="8640960" cy="108012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Rectangle 31"/>
          <p:cNvSpPr>
            <a:spLocks noChangeArrowheads="1"/>
          </p:cNvSpPr>
          <p:nvPr/>
        </p:nvSpPr>
        <p:spPr bwMode="gray">
          <a:xfrm>
            <a:off x="3851920" y="188640"/>
            <a:ext cx="15985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Программа: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10" name="Рисунок 9" descr="фото-библиотека1-1024x6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4357718" cy="2857519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black">
          <a:xfrm>
            <a:off x="683568" y="5373216"/>
            <a:ext cx="7920880" cy="115212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2987824" y="5085184"/>
            <a:ext cx="3312368" cy="444500"/>
            <a:chOff x="624" y="672"/>
            <a:chExt cx="1773" cy="240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Rectangle 29"/>
          <p:cNvSpPr>
            <a:spLocks noChangeArrowheads="1"/>
          </p:cNvSpPr>
          <p:nvPr/>
        </p:nvSpPr>
        <p:spPr bwMode="white">
          <a:xfrm>
            <a:off x="2989647" y="5085184"/>
            <a:ext cx="3307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Направлено: 0,7 млн.руб.: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683568" y="5517232"/>
            <a:ext cx="7920880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По итогам реализации данной программы достигнуты следующие результаты: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100% компьютеризация всех филиалов библиотек;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подключение и обслуживание интернета в 4 библиотеках – филиалах;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создание и поддержка сайта центральной городской библиотеки;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создание электронных каталогов.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784976" cy="5635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«Ремонт объектов культуры Дальнегорского городского округа»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">
          <a:xfrm>
            <a:off x="251520" y="332656"/>
            <a:ext cx="8640960" cy="108012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Rectangle 31"/>
          <p:cNvSpPr>
            <a:spLocks noChangeArrowheads="1"/>
          </p:cNvSpPr>
          <p:nvPr/>
        </p:nvSpPr>
        <p:spPr bwMode="gray">
          <a:xfrm>
            <a:off x="3851920" y="188640"/>
            <a:ext cx="15985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Программа: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black">
          <a:xfrm>
            <a:off x="2734711" y="5805264"/>
            <a:ext cx="3888432" cy="64807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022743" y="5517232"/>
            <a:ext cx="3312368" cy="444500"/>
            <a:chOff x="624" y="672"/>
            <a:chExt cx="1773" cy="240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Rectangle 29"/>
          <p:cNvSpPr>
            <a:spLocks noChangeArrowheads="1"/>
          </p:cNvSpPr>
          <p:nvPr/>
        </p:nvSpPr>
        <p:spPr bwMode="white">
          <a:xfrm>
            <a:off x="3024566" y="5517232"/>
            <a:ext cx="3307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Направлено: 4,9 млн.руб.: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2590695" y="5949280"/>
            <a:ext cx="4248472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местный бюджет – 1,5 млн.руб.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краевой бюджет – 3,4 млн.руб. 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gray">
          <a:xfrm>
            <a:off x="971600" y="1556792"/>
            <a:ext cx="7272808" cy="648072"/>
          </a:xfrm>
          <a:prstGeom prst="roundRect">
            <a:avLst>
              <a:gd name="adj" fmla="val 8097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gray">
          <a:xfrm>
            <a:off x="971600" y="1556792"/>
            <a:ext cx="7344816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Ремонт КСЦ «Полиметалл» (в части замены оконных конструкций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j-ea"/>
                <a:cs typeface="Times New Roman"/>
              </a:rPr>
              <a:t>и ремонт кровли)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" name="Рисунок 18" descr="S132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4059943" cy="2592288"/>
          </a:xfrm>
          <a:prstGeom prst="rect">
            <a:avLst/>
          </a:prstGeom>
        </p:spPr>
      </p:pic>
      <p:pic>
        <p:nvPicPr>
          <p:cNvPr id="20" name="Рисунок 19" descr="S132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20888"/>
            <a:ext cx="4032448" cy="2592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784976" cy="563562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«Обеспечение сохранности музейного фонда и развитие Музейно-выставочного центра г. Дальнегорска на 2012-2014 годы»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">
          <a:xfrm>
            <a:off x="251520" y="332656"/>
            <a:ext cx="8640960" cy="108012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Rectangle 31"/>
          <p:cNvSpPr>
            <a:spLocks noChangeArrowheads="1"/>
          </p:cNvSpPr>
          <p:nvPr/>
        </p:nvSpPr>
        <p:spPr bwMode="gray">
          <a:xfrm>
            <a:off x="3851920" y="188640"/>
            <a:ext cx="15985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Программа: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black">
          <a:xfrm>
            <a:off x="539552" y="5085184"/>
            <a:ext cx="8136904" cy="10081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022743" y="4797152"/>
            <a:ext cx="3312368" cy="444500"/>
            <a:chOff x="624" y="672"/>
            <a:chExt cx="1773" cy="240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Rectangle 29"/>
          <p:cNvSpPr>
            <a:spLocks noChangeArrowheads="1"/>
          </p:cNvSpPr>
          <p:nvPr/>
        </p:nvSpPr>
        <p:spPr bwMode="white">
          <a:xfrm>
            <a:off x="3024566" y="4797152"/>
            <a:ext cx="3307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Направлено: 0,5 млн.руб.: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611560" y="5229200"/>
            <a:ext cx="7992887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В 2014 году выполнены следующие мероприятия: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установлена охранная сигнализация в блок - пристройке к музею;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изготовлено, смонтировано ограждение, произведено устройство бетонной </a:t>
            </a:r>
            <a:r>
              <a:rPr lang="ru-RU" sz="1400" dirty="0" err="1" smtClean="0">
                <a:solidFill>
                  <a:srgbClr val="1C1C1C"/>
                </a:solidFill>
                <a:cs typeface="Arial" charset="0"/>
              </a:rPr>
              <a:t>отмостки</a:t>
            </a: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и благоустройство территории.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19" name="Рисунок 18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844824"/>
            <a:ext cx="4114743" cy="2304256"/>
          </a:xfrm>
          <a:prstGeom prst="rect">
            <a:avLst/>
          </a:prstGeom>
        </p:spPr>
      </p:pic>
      <p:pic>
        <p:nvPicPr>
          <p:cNvPr id="20" name="Рисунок 19" descr="загруженное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44823"/>
            <a:ext cx="3744416" cy="23192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43998" cy="1066800"/>
          </a:xfrm>
        </p:spPr>
        <p:txBody>
          <a:bodyPr/>
          <a:lstStyle/>
          <a:p>
            <a:pPr algn="ctr"/>
            <a:r>
              <a:rPr lang="ru-RU" sz="2800" dirty="0" smtClean="0"/>
              <a:t>Исполнение бюджета по источникам финансирования дефицита бюджета</a:t>
            </a:r>
            <a:endParaRPr lang="en-US" sz="2800" dirty="0"/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black">
          <a:xfrm>
            <a:off x="1500166" y="1785926"/>
            <a:ext cx="6102371" cy="1190625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gray">
          <a:xfrm>
            <a:off x="1571604" y="1785926"/>
            <a:ext cx="585629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ПЛАН: дефицит –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62.7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pPr algn="ctr" eaLnBrk="0" hangingPunct="0"/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ФАКТ: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6,0 млн.руб.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1619672" y="3573016"/>
            <a:ext cx="5842006" cy="923925"/>
            <a:chOff x="1267" y="2532"/>
            <a:chExt cx="3185" cy="582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" name="Text Box 18"/>
          <p:cNvSpPr txBox="1">
            <a:spLocks noChangeArrowheads="1"/>
          </p:cNvSpPr>
          <p:nvPr/>
        </p:nvSpPr>
        <p:spPr bwMode="gray">
          <a:xfrm>
            <a:off x="1691110" y="3644454"/>
            <a:ext cx="56436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0" dirty="0" smtClean="0">
                <a:solidFill>
                  <a:srgbClr val="F8F8F8"/>
                </a:solidFill>
                <a:cs typeface="Arial" charset="0"/>
              </a:rPr>
              <a:t>Остаток средств на едином счете бюджета составил 60,8 млн.руб., в том числе целевое назначение 58,3 млн.руб.</a:t>
            </a:r>
            <a:endParaRPr lang="en-US" sz="1600" b="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52" name="Group 5"/>
          <p:cNvGrpSpPr>
            <a:grpSpLocks/>
          </p:cNvGrpSpPr>
          <p:nvPr/>
        </p:nvGrpSpPr>
        <p:grpSpPr bwMode="auto">
          <a:xfrm>
            <a:off x="7092280" y="4365104"/>
            <a:ext cx="1522975" cy="1901008"/>
            <a:chOff x="3264" y="1689"/>
            <a:chExt cx="1243" cy="1380"/>
          </a:xfrm>
        </p:grpSpPr>
        <p:sp>
          <p:nvSpPr>
            <p:cNvPr id="53" name="Freeform 6"/>
            <p:cNvSpPr>
              <a:spLocks noEditPoints="1"/>
            </p:cNvSpPr>
            <p:nvPr/>
          </p:nvSpPr>
          <p:spPr bwMode="invGray">
            <a:xfrm>
              <a:off x="3665" y="1689"/>
              <a:ext cx="490" cy="1377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7"/>
            <p:cNvSpPr>
              <a:spLocks noEditPoints="1"/>
            </p:cNvSpPr>
            <p:nvPr/>
          </p:nvSpPr>
          <p:spPr bwMode="invGray">
            <a:xfrm>
              <a:off x="3264" y="2285"/>
              <a:ext cx="280" cy="784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8"/>
            <p:cNvSpPr>
              <a:spLocks noEditPoints="1"/>
            </p:cNvSpPr>
            <p:nvPr/>
          </p:nvSpPr>
          <p:spPr bwMode="invGray">
            <a:xfrm>
              <a:off x="3454" y="2285"/>
              <a:ext cx="279" cy="784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9"/>
            <p:cNvSpPr>
              <a:spLocks noEditPoints="1"/>
            </p:cNvSpPr>
            <p:nvPr/>
          </p:nvSpPr>
          <p:spPr bwMode="invGray">
            <a:xfrm>
              <a:off x="4043" y="2285"/>
              <a:ext cx="279" cy="784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invGray">
            <a:xfrm>
              <a:off x="4228" y="2285"/>
              <a:ext cx="279" cy="784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06680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 составила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3"/>
          <p:cNvSpPr>
            <a:spLocks noChangeArrowheads="1"/>
          </p:cNvSpPr>
          <p:nvPr/>
        </p:nvSpPr>
        <p:spPr bwMode="gray">
          <a:xfrm flipV="1">
            <a:off x="3357554" y="4643444"/>
            <a:ext cx="3571900" cy="485775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4" name="Group 13"/>
          <p:cNvGrpSpPr>
            <a:grpSpLocks/>
          </p:cNvGrpSpPr>
          <p:nvPr/>
        </p:nvGrpSpPr>
        <p:grpSpPr bwMode="auto">
          <a:xfrm>
            <a:off x="3428992" y="1714488"/>
            <a:ext cx="3443288" cy="3073400"/>
            <a:chOff x="2941" y="1670"/>
            <a:chExt cx="2169" cy="1936"/>
          </a:xfrm>
        </p:grpSpPr>
        <p:sp>
          <p:nvSpPr>
            <p:cNvPr id="95" name="Rectangle 14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Rectangle 15"/>
            <p:cNvSpPr>
              <a:spLocks noChangeArrowheads="1"/>
            </p:cNvSpPr>
            <p:nvPr/>
          </p:nvSpPr>
          <p:spPr bwMode="gray">
            <a:xfrm>
              <a:off x="3256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AutoShape 16"/>
            <p:cNvSpPr>
              <a:spLocks noChangeArrowheads="1"/>
            </p:cNvSpPr>
            <p:nvPr/>
          </p:nvSpPr>
          <p:spPr bwMode="gray">
            <a:xfrm>
              <a:off x="2941" y="1801"/>
              <a:ext cx="2169" cy="317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b="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cs typeface="Arial" charset="0"/>
                </a:rPr>
                <a:t>на 01.01.2012 – 15 862,5 т.руб.</a:t>
              </a:r>
              <a:endParaRPr lang="en-US" sz="16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8" name="AutoShape 17"/>
            <p:cNvSpPr>
              <a:spLocks noChangeArrowheads="1"/>
            </p:cNvSpPr>
            <p:nvPr/>
          </p:nvSpPr>
          <p:spPr bwMode="gray">
            <a:xfrm>
              <a:off x="2950" y="2253"/>
              <a:ext cx="2160" cy="315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cs typeface="Arial" charset="0"/>
                </a:rPr>
                <a:t>на 01.01.2013 – 16,0 т.руб. </a:t>
              </a:r>
              <a:endParaRPr lang="en-US" sz="16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9" name="AutoShape 18"/>
            <p:cNvSpPr>
              <a:spLocks noChangeArrowheads="1"/>
            </p:cNvSpPr>
            <p:nvPr/>
          </p:nvSpPr>
          <p:spPr bwMode="gray">
            <a:xfrm>
              <a:off x="2950" y="2703"/>
              <a:ext cx="2160" cy="315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cs typeface="Arial" charset="0"/>
                </a:rPr>
                <a:t>на 01.01.2014 – 0 т.руб.</a:t>
              </a:r>
              <a:endParaRPr lang="en-US" sz="160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0" name="Freeform 12"/>
          <p:cNvSpPr>
            <a:spLocks/>
          </p:cNvSpPr>
          <p:nvPr/>
        </p:nvSpPr>
        <p:spPr bwMode="invGray">
          <a:xfrm>
            <a:off x="1285852" y="2214554"/>
            <a:ext cx="2052631" cy="429579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" name="AutoShape 18"/>
          <p:cNvSpPr>
            <a:spLocks noChangeArrowheads="1"/>
          </p:cNvSpPr>
          <p:nvPr/>
        </p:nvSpPr>
        <p:spPr bwMode="gray">
          <a:xfrm>
            <a:off x="3419872" y="4005064"/>
            <a:ext cx="3429000" cy="500063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на 01.01.201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5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– 0 т.руб.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916832"/>
            <a:ext cx="7010400" cy="1219200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350838"/>
            <a:ext cx="8568952" cy="563562"/>
          </a:xfrm>
        </p:spPr>
        <p:txBody>
          <a:bodyPr/>
          <a:lstStyle/>
          <a:p>
            <a:pPr algn="ctr"/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Дальнегорского городского округа</a:t>
            </a:r>
            <a:endParaRPr lang="en-US" sz="4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Содержимое 3" descr="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104456" cy="4845391"/>
          </a:xfrm>
        </p:spPr>
      </p:pic>
      <p:pic>
        <p:nvPicPr>
          <p:cNvPr id="38" name="Рисунок 37" descr="rus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700808"/>
            <a:ext cx="2695753" cy="1793561"/>
          </a:xfrm>
          <a:prstGeom prst="rect">
            <a:avLst/>
          </a:prstGeom>
        </p:spPr>
      </p:pic>
      <p:grpSp>
        <p:nvGrpSpPr>
          <p:cNvPr id="39" name="Group 33"/>
          <p:cNvGrpSpPr>
            <a:grpSpLocks/>
          </p:cNvGrpSpPr>
          <p:nvPr/>
        </p:nvGrpSpPr>
        <p:grpSpPr bwMode="auto">
          <a:xfrm>
            <a:off x="5364088" y="3596036"/>
            <a:ext cx="2855651" cy="719422"/>
            <a:chOff x="2728" y="983"/>
            <a:chExt cx="2552" cy="576"/>
          </a:xfrm>
        </p:grpSpPr>
        <p:sp>
          <p:nvSpPr>
            <p:cNvPr id="40" name="Rectangle 34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rgbClr val="D4363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" name="Text Box 37"/>
          <p:cNvSpPr txBox="1">
            <a:spLocks noChangeArrowheads="1"/>
          </p:cNvSpPr>
          <p:nvPr/>
        </p:nvSpPr>
        <p:spPr bwMode="gray">
          <a:xfrm>
            <a:off x="5436096" y="3861048"/>
            <a:ext cx="294003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</a:rPr>
              <a:t>Доходы: </a:t>
            </a:r>
            <a:r>
              <a:rPr lang="en-US" sz="1400" dirty="0" smtClean="0">
                <a:solidFill>
                  <a:srgbClr val="000000"/>
                </a:solidFill>
              </a:rPr>
              <a:t>79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7</a:t>
            </a:r>
            <a:r>
              <a:rPr lang="ru-RU" sz="1400" dirty="0" smtClean="0">
                <a:solidFill>
                  <a:srgbClr val="000000"/>
                </a:solidFill>
              </a:rPr>
              <a:t>33,7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млн. руб.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</a:rPr>
              <a:t>Расходы: 89 690,8 млн. руб.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gray">
          <a:xfrm>
            <a:off x="5537900" y="3569047"/>
            <a:ext cx="26179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 Приморского края</a:t>
            </a:r>
            <a:endParaRPr lang="en-US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7"/>
          <p:cNvGrpSpPr>
            <a:grpSpLocks/>
          </p:cNvGrpSpPr>
          <p:nvPr/>
        </p:nvGrpSpPr>
        <p:grpSpPr bwMode="auto">
          <a:xfrm>
            <a:off x="5364088" y="4626347"/>
            <a:ext cx="2855654" cy="767378"/>
            <a:chOff x="2728" y="2640"/>
            <a:chExt cx="2552" cy="576"/>
          </a:xfrm>
        </p:grpSpPr>
        <p:sp>
          <p:nvSpPr>
            <p:cNvPr id="46" name="Rectangle 18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9" name="Text Box 21"/>
          <p:cNvSpPr txBox="1">
            <a:spLocks noChangeArrowheads="1"/>
          </p:cNvSpPr>
          <p:nvPr/>
        </p:nvSpPr>
        <p:spPr bwMode="gray">
          <a:xfrm>
            <a:off x="5652120" y="4941168"/>
            <a:ext cx="237460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</a:rPr>
              <a:t>Доходы:  744,8 млн. руб.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</a:rPr>
              <a:t>Расходы: 763,0 млн. руб.</a:t>
            </a: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gray">
          <a:xfrm>
            <a:off x="5436096" y="4653136"/>
            <a:ext cx="27993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FFFFFF"/>
                </a:solidFill>
              </a:rPr>
              <a:t>Бюджет первоначальный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51" name="Group 7"/>
          <p:cNvGrpSpPr>
            <a:grpSpLocks/>
          </p:cNvGrpSpPr>
          <p:nvPr/>
        </p:nvGrpSpPr>
        <p:grpSpPr bwMode="auto">
          <a:xfrm>
            <a:off x="5364088" y="5697917"/>
            <a:ext cx="2855625" cy="767378"/>
            <a:chOff x="2728" y="1008"/>
            <a:chExt cx="2552" cy="576"/>
          </a:xfrm>
        </p:grpSpPr>
        <p:sp>
          <p:nvSpPr>
            <p:cNvPr id="52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5" name="Text Box 11"/>
          <p:cNvSpPr txBox="1">
            <a:spLocks noChangeArrowheads="1"/>
          </p:cNvSpPr>
          <p:nvPr/>
        </p:nvSpPr>
        <p:spPr bwMode="gray">
          <a:xfrm>
            <a:off x="5364088" y="5949280"/>
            <a:ext cx="294003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Доходы:    956,3 млн. руб.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</a:rPr>
              <a:t>Расходы: 1038,9 млн. руб.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white">
          <a:xfrm>
            <a:off x="5292080" y="5697917"/>
            <a:ext cx="304778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FFFFFF"/>
                </a:solidFill>
              </a:rPr>
              <a:t>Бюджет с учетом изменений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350838"/>
            <a:ext cx="8568952" cy="563562"/>
          </a:xfrm>
        </p:spPr>
        <p:txBody>
          <a:bodyPr/>
          <a:lstStyle/>
          <a:p>
            <a:pPr algn="ctr"/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Исполнение по доходам</a:t>
            </a:r>
            <a:endParaRPr lang="en-US" sz="4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gray">
          <a:xfrm>
            <a:off x="1124166" y="4208548"/>
            <a:ext cx="428628" cy="142876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gray">
          <a:xfrm>
            <a:off x="2124330" y="4208548"/>
            <a:ext cx="930275" cy="292100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11"/>
          <p:cNvSpPr>
            <a:spLocks noChangeArrowheads="1"/>
          </p:cNvSpPr>
          <p:nvPr/>
        </p:nvSpPr>
        <p:spPr bwMode="gray">
          <a:xfrm>
            <a:off x="2151120" y="1700808"/>
            <a:ext cx="928687" cy="2488381"/>
          </a:xfrm>
          <a:prstGeom prst="can">
            <a:avLst>
              <a:gd name="adj" fmla="val 26994"/>
            </a:avLst>
          </a:prstGeom>
          <a:solidFill>
            <a:schemeClr val="tx2">
              <a:lumMod val="75000"/>
            </a:schemeClr>
          </a:solidFill>
          <a:ln w="9525">
            <a:solidFill>
              <a:srgbClr val="F8F8F8">
                <a:alpha val="14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ltGray">
          <a:xfrm>
            <a:off x="7508938" y="1915123"/>
            <a:ext cx="930275" cy="2377974"/>
          </a:xfrm>
          <a:prstGeom prst="can">
            <a:avLst>
              <a:gd name="adj" fmla="val 3041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13"/>
          <p:cNvSpPr>
            <a:spLocks noChangeArrowheads="1"/>
          </p:cNvSpPr>
          <p:nvPr/>
        </p:nvSpPr>
        <p:spPr bwMode="gray">
          <a:xfrm>
            <a:off x="1651054" y="2986692"/>
            <a:ext cx="428628" cy="1306404"/>
          </a:xfrm>
          <a:prstGeom prst="can">
            <a:avLst>
              <a:gd name="adj" fmla="val 29019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14"/>
          <p:cNvSpPr>
            <a:spLocks noChangeArrowheads="1"/>
          </p:cNvSpPr>
          <p:nvPr/>
        </p:nvSpPr>
        <p:spPr bwMode="gray">
          <a:xfrm>
            <a:off x="1150988" y="3272444"/>
            <a:ext cx="430209" cy="1052023"/>
          </a:xfrm>
          <a:prstGeom prst="can">
            <a:avLst>
              <a:gd name="adj" fmla="val 30022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596336" y="3645024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</a:rPr>
              <a:t>98</a:t>
            </a:r>
            <a:r>
              <a:rPr lang="en-US" b="1" dirty="0" smtClean="0">
                <a:solidFill>
                  <a:srgbClr val="000000"/>
                </a:solidFill>
              </a:rPr>
              <a:t>%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black">
          <a:xfrm rot="16200000">
            <a:off x="1886829" y="2608042"/>
            <a:ext cx="1500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956,3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AutoShape 21"/>
          <p:cNvSpPr>
            <a:spLocks/>
          </p:cNvSpPr>
          <p:nvPr/>
        </p:nvSpPr>
        <p:spPr bwMode="auto">
          <a:xfrm>
            <a:off x="-134896" y="1486494"/>
            <a:ext cx="1860552" cy="311150"/>
          </a:xfrm>
          <a:prstGeom prst="accentCallout2">
            <a:avLst>
              <a:gd name="adj1" fmla="val 36736"/>
              <a:gd name="adj2" fmla="val 103796"/>
              <a:gd name="adj3" fmla="val 36736"/>
              <a:gd name="adj4" fmla="val 115891"/>
              <a:gd name="adj5" fmla="val 86531"/>
              <a:gd name="adj6" fmla="val 1272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2014 план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" name="AutoShape 23"/>
          <p:cNvSpPr>
            <a:spLocks/>
          </p:cNvSpPr>
          <p:nvPr/>
        </p:nvSpPr>
        <p:spPr bwMode="auto">
          <a:xfrm>
            <a:off x="5652120" y="1196752"/>
            <a:ext cx="2036762" cy="239719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324272"/>
              <a:gd name="adj6" fmla="val 1219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Процент исполнения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8" name="AutoShape 21"/>
          <p:cNvSpPr>
            <a:spLocks/>
          </p:cNvSpPr>
          <p:nvPr/>
        </p:nvSpPr>
        <p:spPr bwMode="auto">
          <a:xfrm>
            <a:off x="3131840" y="1486494"/>
            <a:ext cx="2019644" cy="571504"/>
          </a:xfrm>
          <a:prstGeom prst="accentCallout2">
            <a:avLst>
              <a:gd name="adj1" fmla="val 36736"/>
              <a:gd name="adj2" fmla="val 103796"/>
              <a:gd name="adj3" fmla="val 39589"/>
              <a:gd name="adj4" fmla="val 116707"/>
              <a:gd name="adj5" fmla="val 59932"/>
              <a:gd name="adj6" fmla="val 1322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2014 факт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black">
          <a:xfrm rot="16200000">
            <a:off x="600943" y="3781828"/>
            <a:ext cx="1500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464,3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black">
          <a:xfrm rot="16200000">
            <a:off x="1101010" y="3638952"/>
            <a:ext cx="1500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492,0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gray">
          <a:xfrm>
            <a:off x="1624232" y="4208548"/>
            <a:ext cx="428628" cy="142876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gray">
          <a:xfrm>
            <a:off x="5553322" y="4208548"/>
            <a:ext cx="930275" cy="292100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AutoShape 11"/>
          <p:cNvSpPr>
            <a:spLocks noChangeArrowheads="1"/>
          </p:cNvSpPr>
          <p:nvPr/>
        </p:nvSpPr>
        <p:spPr bwMode="gray">
          <a:xfrm>
            <a:off x="5580112" y="1700809"/>
            <a:ext cx="928687" cy="2592288"/>
          </a:xfrm>
          <a:prstGeom prst="can">
            <a:avLst>
              <a:gd name="adj" fmla="val 26994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5098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F8F8F8">
                <a:alpha val="14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AutoShape 13"/>
          <p:cNvSpPr>
            <a:spLocks noChangeArrowheads="1"/>
          </p:cNvSpPr>
          <p:nvPr/>
        </p:nvSpPr>
        <p:spPr bwMode="gray">
          <a:xfrm>
            <a:off x="5080046" y="2986692"/>
            <a:ext cx="428628" cy="1360955"/>
          </a:xfrm>
          <a:prstGeom prst="can">
            <a:avLst>
              <a:gd name="adj" fmla="val 29019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14"/>
          <p:cNvSpPr>
            <a:spLocks noChangeArrowheads="1"/>
          </p:cNvSpPr>
          <p:nvPr/>
        </p:nvSpPr>
        <p:spPr bwMode="gray">
          <a:xfrm>
            <a:off x="4579980" y="3272444"/>
            <a:ext cx="430209" cy="1095953"/>
          </a:xfrm>
          <a:prstGeom prst="can">
            <a:avLst>
              <a:gd name="adj" fmla="val 30022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black">
          <a:xfrm rot="16200000">
            <a:off x="5318100" y="2682900"/>
            <a:ext cx="1500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</a:rPr>
              <a:t>936,8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7" name="AutoShape 26"/>
          <p:cNvSpPr>
            <a:spLocks/>
          </p:cNvSpPr>
          <p:nvPr/>
        </p:nvSpPr>
        <p:spPr bwMode="auto">
          <a:xfrm>
            <a:off x="2411760" y="2852936"/>
            <a:ext cx="1997075" cy="311150"/>
          </a:xfrm>
          <a:prstGeom prst="accentCallout2">
            <a:avLst>
              <a:gd name="adj1" fmla="val 36736"/>
              <a:gd name="adj2" fmla="val 103685"/>
              <a:gd name="adj3" fmla="val 33883"/>
              <a:gd name="adj4" fmla="val 112545"/>
              <a:gd name="adj5" fmla="val 153285"/>
              <a:gd name="adj6" fmla="val 1191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</a:rPr>
              <a:t>Собственные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black">
          <a:xfrm rot="16200000">
            <a:off x="4029935" y="3781828"/>
            <a:ext cx="1500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466,5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black">
          <a:xfrm rot="16200000">
            <a:off x="4530002" y="3638952"/>
            <a:ext cx="1500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470,4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" name="AutoShape 26"/>
          <p:cNvSpPr>
            <a:spLocks/>
          </p:cNvSpPr>
          <p:nvPr/>
        </p:nvSpPr>
        <p:spPr bwMode="auto">
          <a:xfrm>
            <a:off x="2987824" y="2420888"/>
            <a:ext cx="1857387" cy="311150"/>
          </a:xfrm>
          <a:prstGeom prst="accentCallout2">
            <a:avLst>
              <a:gd name="adj1" fmla="val 36736"/>
              <a:gd name="adj2" fmla="val 103685"/>
              <a:gd name="adj3" fmla="val 33883"/>
              <a:gd name="adj4" fmla="val 112545"/>
              <a:gd name="adj5" fmla="val 196770"/>
              <a:gd name="adj6" fmla="val 1246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</a:rPr>
              <a:t>Безвозмездные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1" name="Oval 10"/>
          <p:cNvSpPr>
            <a:spLocks noChangeArrowheads="1"/>
          </p:cNvSpPr>
          <p:nvPr/>
        </p:nvSpPr>
        <p:spPr bwMode="gray">
          <a:xfrm>
            <a:off x="7482148" y="4279986"/>
            <a:ext cx="930275" cy="292100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Oval 9"/>
          <p:cNvSpPr>
            <a:spLocks noChangeArrowheads="1"/>
          </p:cNvSpPr>
          <p:nvPr/>
        </p:nvSpPr>
        <p:spPr bwMode="gray">
          <a:xfrm>
            <a:off x="4553190" y="4208548"/>
            <a:ext cx="428628" cy="142876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" name="Oval 9"/>
          <p:cNvSpPr>
            <a:spLocks noChangeArrowheads="1"/>
          </p:cNvSpPr>
          <p:nvPr/>
        </p:nvSpPr>
        <p:spPr bwMode="gray">
          <a:xfrm>
            <a:off x="5053256" y="4208548"/>
            <a:ext cx="428628" cy="142876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grayWhite">
          <a:xfrm>
            <a:off x="1187624" y="4365104"/>
            <a:ext cx="6643734" cy="2143140"/>
          </a:xfrm>
          <a:prstGeom prst="roundRect">
            <a:avLst>
              <a:gd name="adj" fmla="val 8097"/>
            </a:avLst>
          </a:prstGeom>
          <a:solidFill>
            <a:srgbClr val="FFFFFF"/>
          </a:solidFill>
          <a:ln w="9525">
            <a:solidFill>
              <a:srgbClr val="FFFF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AutoShape 4"/>
          <p:cNvSpPr>
            <a:spLocks noChangeArrowheads="1"/>
          </p:cNvSpPr>
          <p:nvPr/>
        </p:nvSpPr>
        <p:spPr bwMode="gray">
          <a:xfrm>
            <a:off x="2973574" y="4436542"/>
            <a:ext cx="1560513" cy="1928826"/>
          </a:xfrm>
          <a:prstGeom prst="roundRect">
            <a:avLst>
              <a:gd name="adj" fmla="val 9523"/>
            </a:avLst>
          </a:prstGeom>
          <a:solidFill>
            <a:schemeClr val="hlink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4589661" y="4458771"/>
            <a:ext cx="1560512" cy="1906597"/>
          </a:xfrm>
          <a:prstGeom prst="roundRect">
            <a:avLst>
              <a:gd name="adj" fmla="val 9523"/>
            </a:avLst>
          </a:prstGeom>
          <a:solidFill>
            <a:schemeClr val="folHlink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6188284" y="4436542"/>
            <a:ext cx="1560513" cy="1928826"/>
          </a:xfrm>
          <a:prstGeom prst="roundRect">
            <a:avLst>
              <a:gd name="adj" fmla="val 9523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AutoShape 7"/>
          <p:cNvSpPr>
            <a:spLocks noChangeArrowheads="1"/>
          </p:cNvSpPr>
          <p:nvPr/>
        </p:nvSpPr>
        <p:spPr bwMode="gray">
          <a:xfrm>
            <a:off x="1259062" y="4458771"/>
            <a:ext cx="1665311" cy="1906597"/>
          </a:xfrm>
          <a:prstGeom prst="roundRect">
            <a:avLst>
              <a:gd name="adj" fmla="val 9523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black">
          <a:xfrm>
            <a:off x="1455936" y="4620696"/>
            <a:ext cx="1427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Доходы,</a:t>
            </a:r>
          </a:p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0000"/>
                </a:solidFill>
                <a:cs typeface="Arial" charset="0"/>
              </a:rPr>
              <a:t>м</a:t>
            </a: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лн. руб.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black">
          <a:xfrm>
            <a:off x="3116450" y="4436542"/>
            <a:ext cx="1427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2014 год план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" name="Text Box 23"/>
          <p:cNvSpPr txBox="1">
            <a:spLocks noChangeArrowheads="1"/>
          </p:cNvSpPr>
          <p:nvPr/>
        </p:nvSpPr>
        <p:spPr bwMode="black">
          <a:xfrm>
            <a:off x="4688086" y="4436542"/>
            <a:ext cx="1427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2014 год факт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black">
          <a:xfrm>
            <a:off x="6259722" y="4436542"/>
            <a:ext cx="1425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Процент исполнения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73" name="Group 71"/>
          <p:cNvGrpSpPr>
            <a:grpSpLocks/>
          </p:cNvGrpSpPr>
          <p:nvPr/>
        </p:nvGrpSpPr>
        <p:grpSpPr bwMode="auto">
          <a:xfrm>
            <a:off x="6188284" y="5008046"/>
            <a:ext cx="1550987" cy="357190"/>
            <a:chOff x="764" y="2737"/>
            <a:chExt cx="1032" cy="102"/>
          </a:xfrm>
        </p:grpSpPr>
        <p:sp>
          <p:nvSpPr>
            <p:cNvPr id="74" name="AutoShape 7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AutoShape 7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6" name="Group 77"/>
          <p:cNvGrpSpPr>
            <a:grpSpLocks/>
          </p:cNvGrpSpPr>
          <p:nvPr/>
        </p:nvGrpSpPr>
        <p:grpSpPr bwMode="auto">
          <a:xfrm>
            <a:off x="4616648" y="5436674"/>
            <a:ext cx="1549400" cy="357190"/>
            <a:chOff x="764" y="2737"/>
            <a:chExt cx="1032" cy="102"/>
          </a:xfrm>
        </p:grpSpPr>
        <p:sp>
          <p:nvSpPr>
            <p:cNvPr id="77" name="AutoShape 7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AutoShape 7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9" name="Group 80"/>
          <p:cNvGrpSpPr>
            <a:grpSpLocks/>
          </p:cNvGrpSpPr>
          <p:nvPr/>
        </p:nvGrpSpPr>
        <p:grpSpPr bwMode="auto">
          <a:xfrm>
            <a:off x="2973574" y="5008046"/>
            <a:ext cx="1549400" cy="357190"/>
            <a:chOff x="764" y="2737"/>
            <a:chExt cx="1032" cy="102"/>
          </a:xfrm>
        </p:grpSpPr>
        <p:sp>
          <p:nvSpPr>
            <p:cNvPr id="80" name="AutoShape 8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AutoShape 8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" name="AutoShape 51"/>
          <p:cNvSpPr>
            <a:spLocks noChangeArrowheads="1"/>
          </p:cNvSpPr>
          <p:nvPr/>
        </p:nvSpPr>
        <p:spPr bwMode="gray">
          <a:xfrm>
            <a:off x="2973574" y="5865302"/>
            <a:ext cx="1549485" cy="344486"/>
          </a:xfrm>
          <a:prstGeom prst="roundRect">
            <a:avLst>
              <a:gd name="adj" fmla="val 20588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Text Box 21"/>
          <p:cNvSpPr txBox="1">
            <a:spLocks noChangeArrowheads="1"/>
          </p:cNvSpPr>
          <p:nvPr/>
        </p:nvSpPr>
        <p:spPr bwMode="black">
          <a:xfrm>
            <a:off x="3045012" y="5008046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956,3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86" name="Group 77"/>
          <p:cNvGrpSpPr>
            <a:grpSpLocks/>
          </p:cNvGrpSpPr>
          <p:nvPr/>
        </p:nvGrpSpPr>
        <p:grpSpPr bwMode="auto">
          <a:xfrm>
            <a:off x="2973574" y="5436674"/>
            <a:ext cx="1549400" cy="357190"/>
            <a:chOff x="764" y="2737"/>
            <a:chExt cx="1032" cy="102"/>
          </a:xfrm>
        </p:grpSpPr>
        <p:sp>
          <p:nvSpPr>
            <p:cNvPr id="87" name="AutoShape 7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AutoShape 7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9" name="Text Box 21"/>
          <p:cNvSpPr txBox="1">
            <a:spLocks noChangeArrowheads="1"/>
          </p:cNvSpPr>
          <p:nvPr/>
        </p:nvSpPr>
        <p:spPr bwMode="black">
          <a:xfrm>
            <a:off x="6259722" y="5008046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98%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90" name="Group 80"/>
          <p:cNvGrpSpPr>
            <a:grpSpLocks/>
          </p:cNvGrpSpPr>
          <p:nvPr/>
        </p:nvGrpSpPr>
        <p:grpSpPr bwMode="auto">
          <a:xfrm>
            <a:off x="4616648" y="5008046"/>
            <a:ext cx="1549400" cy="357190"/>
            <a:chOff x="764" y="2737"/>
            <a:chExt cx="1032" cy="102"/>
          </a:xfrm>
        </p:grpSpPr>
        <p:sp>
          <p:nvSpPr>
            <p:cNvPr id="91" name="AutoShape 8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AutoShape 8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3" name="Text Box 21"/>
          <p:cNvSpPr txBox="1">
            <a:spLocks noChangeArrowheads="1"/>
          </p:cNvSpPr>
          <p:nvPr/>
        </p:nvSpPr>
        <p:spPr bwMode="black">
          <a:xfrm>
            <a:off x="3045012" y="5436674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464,3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4" name="Text Box 21"/>
          <p:cNvSpPr txBox="1">
            <a:spLocks noChangeArrowheads="1"/>
          </p:cNvSpPr>
          <p:nvPr/>
        </p:nvSpPr>
        <p:spPr bwMode="black">
          <a:xfrm>
            <a:off x="3045012" y="5865302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492,0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5" name="Text Box 21"/>
          <p:cNvSpPr txBox="1">
            <a:spLocks noChangeArrowheads="1"/>
          </p:cNvSpPr>
          <p:nvPr/>
        </p:nvSpPr>
        <p:spPr bwMode="black">
          <a:xfrm>
            <a:off x="4688086" y="5436674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466,5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6" name="Text Box 21"/>
          <p:cNvSpPr txBox="1">
            <a:spLocks noChangeArrowheads="1"/>
          </p:cNvSpPr>
          <p:nvPr/>
        </p:nvSpPr>
        <p:spPr bwMode="black">
          <a:xfrm>
            <a:off x="4688086" y="5008046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936,8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8" name="AutoShape 51"/>
          <p:cNvSpPr>
            <a:spLocks noChangeArrowheads="1"/>
          </p:cNvSpPr>
          <p:nvPr/>
        </p:nvSpPr>
        <p:spPr bwMode="gray">
          <a:xfrm>
            <a:off x="4616648" y="5865302"/>
            <a:ext cx="1549485" cy="344486"/>
          </a:xfrm>
          <a:prstGeom prst="roundRect">
            <a:avLst>
              <a:gd name="adj" fmla="val 20588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" name="AutoShape 51"/>
          <p:cNvSpPr>
            <a:spLocks noChangeArrowheads="1"/>
          </p:cNvSpPr>
          <p:nvPr/>
        </p:nvSpPr>
        <p:spPr bwMode="gray">
          <a:xfrm>
            <a:off x="1330500" y="5865302"/>
            <a:ext cx="1549485" cy="344486"/>
          </a:xfrm>
          <a:prstGeom prst="roundRect">
            <a:avLst>
              <a:gd name="adj" fmla="val 20588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" name="Text Box 21"/>
          <p:cNvSpPr txBox="1">
            <a:spLocks noChangeArrowheads="1"/>
          </p:cNvSpPr>
          <p:nvPr/>
        </p:nvSpPr>
        <p:spPr bwMode="black">
          <a:xfrm>
            <a:off x="1330500" y="5865302"/>
            <a:ext cx="157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Arial" charset="0"/>
              </a:rPr>
              <a:t>безвозмездные</a:t>
            </a:r>
            <a:endParaRPr 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4" name="Text Box 21"/>
          <p:cNvSpPr txBox="1">
            <a:spLocks noChangeArrowheads="1"/>
          </p:cNvSpPr>
          <p:nvPr/>
        </p:nvSpPr>
        <p:spPr bwMode="black">
          <a:xfrm>
            <a:off x="4688086" y="5865302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470,4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05" name="Group 77"/>
          <p:cNvGrpSpPr>
            <a:grpSpLocks/>
          </p:cNvGrpSpPr>
          <p:nvPr/>
        </p:nvGrpSpPr>
        <p:grpSpPr bwMode="auto">
          <a:xfrm>
            <a:off x="1330500" y="5436674"/>
            <a:ext cx="1549400" cy="357190"/>
            <a:chOff x="764" y="2737"/>
            <a:chExt cx="1032" cy="102"/>
          </a:xfrm>
        </p:grpSpPr>
        <p:sp>
          <p:nvSpPr>
            <p:cNvPr id="106" name="AutoShape 7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AutoShape 7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21"/>
          <p:cNvSpPr txBox="1">
            <a:spLocks noChangeArrowheads="1"/>
          </p:cNvSpPr>
          <p:nvPr/>
        </p:nvSpPr>
        <p:spPr bwMode="black">
          <a:xfrm>
            <a:off x="1401938" y="5436674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Arial" charset="0"/>
              </a:rPr>
              <a:t>собственные</a:t>
            </a:r>
            <a:endParaRPr lang="en-US" sz="1400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09" name="Group 77"/>
          <p:cNvGrpSpPr>
            <a:grpSpLocks/>
          </p:cNvGrpSpPr>
          <p:nvPr/>
        </p:nvGrpSpPr>
        <p:grpSpPr bwMode="auto">
          <a:xfrm>
            <a:off x="6228184" y="5445224"/>
            <a:ext cx="1477392" cy="357190"/>
            <a:chOff x="764" y="2737"/>
            <a:chExt cx="1032" cy="102"/>
          </a:xfrm>
        </p:grpSpPr>
        <p:sp>
          <p:nvSpPr>
            <p:cNvPr id="110" name="AutoShape 7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AutoShape 7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3" name="AutoShape 51"/>
          <p:cNvSpPr>
            <a:spLocks noChangeArrowheads="1"/>
          </p:cNvSpPr>
          <p:nvPr/>
        </p:nvSpPr>
        <p:spPr bwMode="gray">
          <a:xfrm>
            <a:off x="6228184" y="5873852"/>
            <a:ext cx="1477547" cy="344486"/>
          </a:xfrm>
          <a:prstGeom prst="roundRect">
            <a:avLst>
              <a:gd name="adj" fmla="val 20588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" name="Text Box 21"/>
          <p:cNvSpPr txBox="1">
            <a:spLocks noChangeArrowheads="1"/>
          </p:cNvSpPr>
          <p:nvPr/>
        </p:nvSpPr>
        <p:spPr bwMode="black">
          <a:xfrm>
            <a:off x="6228184" y="5445224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100,5%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6" name="Text Box 21"/>
          <p:cNvSpPr txBox="1">
            <a:spLocks noChangeArrowheads="1"/>
          </p:cNvSpPr>
          <p:nvPr/>
        </p:nvSpPr>
        <p:spPr bwMode="black">
          <a:xfrm>
            <a:off x="6228184" y="5877272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95,6%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7" name="AutoShape 26"/>
          <p:cNvSpPr>
            <a:spLocks/>
          </p:cNvSpPr>
          <p:nvPr/>
        </p:nvSpPr>
        <p:spPr bwMode="auto">
          <a:xfrm>
            <a:off x="-900608" y="2852936"/>
            <a:ext cx="1997075" cy="311150"/>
          </a:xfrm>
          <a:prstGeom prst="accentCallout2">
            <a:avLst>
              <a:gd name="adj1" fmla="val 36736"/>
              <a:gd name="adj2" fmla="val 103685"/>
              <a:gd name="adj3" fmla="val 33883"/>
              <a:gd name="adj4" fmla="val 112545"/>
              <a:gd name="adj5" fmla="val 153285"/>
              <a:gd name="adj6" fmla="val 1191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</a:rPr>
              <a:t>Собственные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8" name="AutoShape 26"/>
          <p:cNvSpPr>
            <a:spLocks/>
          </p:cNvSpPr>
          <p:nvPr/>
        </p:nvSpPr>
        <p:spPr bwMode="auto">
          <a:xfrm>
            <a:off x="-324544" y="2420888"/>
            <a:ext cx="1857387" cy="311150"/>
          </a:xfrm>
          <a:prstGeom prst="accentCallout2">
            <a:avLst>
              <a:gd name="adj1" fmla="val 36736"/>
              <a:gd name="adj2" fmla="val 103685"/>
              <a:gd name="adj3" fmla="val 33883"/>
              <a:gd name="adj4" fmla="val 112545"/>
              <a:gd name="adj5" fmla="val 196770"/>
              <a:gd name="adj6" fmla="val 1246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</a:rPr>
              <a:t>Безвозмездные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68952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доходов муниципального образования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Дальнегорский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городской округ» за 2014 год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(всего: 936,8 млн. руб.)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Текст 4"/>
          <p:cNvSpPr txBox="1">
            <a:spLocks/>
          </p:cNvSpPr>
          <p:nvPr/>
        </p:nvSpPr>
        <p:spPr bwMode="gray">
          <a:xfrm>
            <a:off x="457200" y="14478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5" name="Диаграмма 44"/>
          <p:cNvGraphicFramePr/>
          <p:nvPr/>
        </p:nvGraphicFramePr>
        <p:xfrm>
          <a:off x="1619672" y="2071678"/>
          <a:ext cx="6381352" cy="488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AutoShape 23"/>
          <p:cNvSpPr>
            <a:spLocks/>
          </p:cNvSpPr>
          <p:nvPr/>
        </p:nvSpPr>
        <p:spPr bwMode="auto">
          <a:xfrm>
            <a:off x="0" y="3501008"/>
            <a:ext cx="1857356" cy="811223"/>
          </a:xfrm>
          <a:prstGeom prst="accentCallout2">
            <a:avLst>
              <a:gd name="adj1" fmla="val 34616"/>
              <a:gd name="adj2" fmla="val 103704"/>
              <a:gd name="adj3" fmla="val 180784"/>
              <a:gd name="adj4" fmla="val 115706"/>
              <a:gd name="adj5" fmla="val 172136"/>
              <a:gd name="adj6" fmla="val 1418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Единый налог на совокупный доход (ЕНВД, ЕСХН, патент) 3,7%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(34,3млн. руб.)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AutoShape 23"/>
          <p:cNvSpPr>
            <a:spLocks/>
          </p:cNvSpPr>
          <p:nvPr/>
        </p:nvSpPr>
        <p:spPr bwMode="auto">
          <a:xfrm>
            <a:off x="467544" y="5085184"/>
            <a:ext cx="1497316" cy="382595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45476"/>
              <a:gd name="adj6" fmla="val 1734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Прочие 1,6%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(14,9 млн. руб.)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9" name="AutoShape 17"/>
          <p:cNvSpPr>
            <a:spLocks/>
          </p:cNvSpPr>
          <p:nvPr/>
        </p:nvSpPr>
        <p:spPr bwMode="black">
          <a:xfrm flipH="1">
            <a:off x="7308304" y="5445224"/>
            <a:ext cx="2232248" cy="607454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-23528"/>
              <a:gd name="adj6" fmla="val 123438"/>
              <a:gd name="adj7" fmla="val -27950"/>
              <a:gd name="adj8" fmla="val 12291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Безвозмездные поступления 50,2%</a:t>
            </a:r>
          </a:p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(470,3 млн. руб.)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</p:txBody>
      </p:sp>
      <p:sp>
        <p:nvSpPr>
          <p:cNvPr id="51" name="AutoShape 17"/>
          <p:cNvSpPr>
            <a:spLocks/>
          </p:cNvSpPr>
          <p:nvPr/>
        </p:nvSpPr>
        <p:spPr bwMode="black">
          <a:xfrm flipH="1">
            <a:off x="6227764" y="1500174"/>
            <a:ext cx="2916236" cy="1071570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85105"/>
              <a:gd name="adj6" fmla="val 133816"/>
              <a:gd name="adj7" fmla="val 129618"/>
              <a:gd name="adj8" fmla="val 13820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Доходы от использования имущества находящегося в муниципальной собственности (аренда) 2,9%</a:t>
            </a:r>
          </a:p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(27,2 млн. руб.)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</p:txBody>
      </p:sp>
      <p:sp>
        <p:nvSpPr>
          <p:cNvPr id="11" name="AutoShape 23"/>
          <p:cNvSpPr>
            <a:spLocks/>
          </p:cNvSpPr>
          <p:nvPr/>
        </p:nvSpPr>
        <p:spPr bwMode="auto">
          <a:xfrm>
            <a:off x="1331640" y="1340768"/>
            <a:ext cx="2865468" cy="811223"/>
          </a:xfrm>
          <a:prstGeom prst="accentCallout2">
            <a:avLst>
              <a:gd name="adj1" fmla="val 34616"/>
              <a:gd name="adj2" fmla="val 103704"/>
              <a:gd name="adj3" fmla="val 35711"/>
              <a:gd name="adj4" fmla="val 117529"/>
              <a:gd name="adj5" fmla="val 188835"/>
              <a:gd name="adj6" fmla="val 1154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Имущественные налоги (налог на имущество физических лиц и земельный налог 1,8%</a:t>
            </a: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(16,8 млн. руб.)</a:t>
            </a:r>
          </a:p>
        </p:txBody>
      </p:sp>
      <p:sp>
        <p:nvSpPr>
          <p:cNvPr id="13" name="AutoShape 23"/>
          <p:cNvSpPr>
            <a:spLocks/>
          </p:cNvSpPr>
          <p:nvPr/>
        </p:nvSpPr>
        <p:spPr bwMode="auto">
          <a:xfrm>
            <a:off x="0" y="2204864"/>
            <a:ext cx="2180884" cy="811223"/>
          </a:xfrm>
          <a:prstGeom prst="accentCallout2">
            <a:avLst>
              <a:gd name="adj1" fmla="val 34616"/>
              <a:gd name="adj2" fmla="val 103704"/>
              <a:gd name="adj3" fmla="val 35711"/>
              <a:gd name="adj4" fmla="val 117529"/>
              <a:gd name="adj5" fmla="val 112646"/>
              <a:gd name="adj6" fmla="val 1304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Налог на доход физических лиц 36,2%</a:t>
            </a: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(339,5 млн. руб.)</a:t>
            </a:r>
          </a:p>
        </p:txBody>
      </p:sp>
      <p:sp>
        <p:nvSpPr>
          <p:cNvPr id="14" name="AutoShape 23"/>
          <p:cNvSpPr>
            <a:spLocks/>
          </p:cNvSpPr>
          <p:nvPr/>
        </p:nvSpPr>
        <p:spPr bwMode="auto">
          <a:xfrm>
            <a:off x="251520" y="5805264"/>
            <a:ext cx="1857356" cy="382595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-100580"/>
              <a:gd name="adj6" fmla="val 1679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Налог на товары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(акцизы) 0,7%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(6,6 млн. руб.)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муниципального образования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Дальнегорский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городской округ»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2014 год  (всего: 466,5 млн. руб.)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Текст 4"/>
          <p:cNvSpPr txBox="1">
            <a:spLocks/>
          </p:cNvSpPr>
          <p:nvPr/>
        </p:nvSpPr>
        <p:spPr bwMode="gray">
          <a:xfrm>
            <a:off x="457200" y="14478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5" name="Диаграмма 44"/>
          <p:cNvGraphicFramePr/>
          <p:nvPr/>
        </p:nvGraphicFramePr>
        <p:xfrm>
          <a:off x="1619672" y="1556792"/>
          <a:ext cx="6381352" cy="488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AutoShape 23"/>
          <p:cNvSpPr>
            <a:spLocks/>
          </p:cNvSpPr>
          <p:nvPr/>
        </p:nvSpPr>
        <p:spPr bwMode="auto">
          <a:xfrm>
            <a:off x="0" y="4365104"/>
            <a:ext cx="1497316" cy="382595"/>
          </a:xfrm>
          <a:prstGeom prst="accentCallout2">
            <a:avLst>
              <a:gd name="adj1" fmla="val 34616"/>
              <a:gd name="adj2" fmla="val 103704"/>
              <a:gd name="adj3" fmla="val 109856"/>
              <a:gd name="adj4" fmla="val 117616"/>
              <a:gd name="adj5" fmla="val 74244"/>
              <a:gd name="adj6" fmla="val 1734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Прочие 3,3%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(14,9 млн. руб.)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AutoShape 17"/>
          <p:cNvSpPr>
            <a:spLocks/>
          </p:cNvSpPr>
          <p:nvPr/>
        </p:nvSpPr>
        <p:spPr bwMode="black">
          <a:xfrm flipH="1">
            <a:off x="3707904" y="5373216"/>
            <a:ext cx="2916236" cy="1071570"/>
          </a:xfrm>
          <a:prstGeom prst="accentCallout3">
            <a:avLst>
              <a:gd name="adj1" fmla="val 42856"/>
              <a:gd name="adj2" fmla="val 106944"/>
              <a:gd name="adj3" fmla="val 42066"/>
              <a:gd name="adj4" fmla="val 105742"/>
              <a:gd name="adj5" fmla="val -41660"/>
              <a:gd name="adj6" fmla="val 82228"/>
              <a:gd name="adj7" fmla="val -40652"/>
              <a:gd name="adj8" fmla="val 816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Доходы от использования имущества находящегося в муниципальной собственности (аренда) 5,8%</a:t>
            </a:r>
          </a:p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(27,2 млн. руб.)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</p:txBody>
      </p:sp>
      <p:sp>
        <p:nvSpPr>
          <p:cNvPr id="11" name="AutoShape 23"/>
          <p:cNvSpPr>
            <a:spLocks/>
          </p:cNvSpPr>
          <p:nvPr/>
        </p:nvSpPr>
        <p:spPr bwMode="auto">
          <a:xfrm>
            <a:off x="0" y="5013176"/>
            <a:ext cx="2865468" cy="811223"/>
          </a:xfrm>
          <a:prstGeom prst="accentCallout2">
            <a:avLst>
              <a:gd name="adj1" fmla="val 34616"/>
              <a:gd name="adj2" fmla="val 103704"/>
              <a:gd name="adj3" fmla="val 225"/>
              <a:gd name="adj4" fmla="val 111915"/>
              <a:gd name="adj5" fmla="val -31319"/>
              <a:gd name="adj6" fmla="val 1194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Имущественные налоги (налог на имущество физических лиц и земельный налог 3,6%</a:t>
            </a: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(16,8 млн. руб.)</a:t>
            </a:r>
          </a:p>
        </p:txBody>
      </p:sp>
      <p:sp>
        <p:nvSpPr>
          <p:cNvPr id="13" name="AutoShape 23"/>
          <p:cNvSpPr>
            <a:spLocks/>
          </p:cNvSpPr>
          <p:nvPr/>
        </p:nvSpPr>
        <p:spPr bwMode="auto">
          <a:xfrm>
            <a:off x="2195736" y="1412776"/>
            <a:ext cx="2180884" cy="811223"/>
          </a:xfrm>
          <a:prstGeom prst="accentCallout2">
            <a:avLst>
              <a:gd name="adj1" fmla="val 34616"/>
              <a:gd name="adj2" fmla="val 103704"/>
              <a:gd name="adj3" fmla="val 35711"/>
              <a:gd name="adj4" fmla="val 117529"/>
              <a:gd name="adj5" fmla="val 112646"/>
              <a:gd name="adj6" fmla="val 1304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Налог на доход физических лиц 72,8%</a:t>
            </a: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(339,5 млн. руб.)</a:t>
            </a:r>
          </a:p>
        </p:txBody>
      </p:sp>
      <p:sp>
        <p:nvSpPr>
          <p:cNvPr id="14" name="AutoShape 23"/>
          <p:cNvSpPr>
            <a:spLocks/>
          </p:cNvSpPr>
          <p:nvPr/>
        </p:nvSpPr>
        <p:spPr bwMode="auto">
          <a:xfrm>
            <a:off x="0" y="2996952"/>
            <a:ext cx="1857356" cy="382595"/>
          </a:xfrm>
          <a:prstGeom prst="accentCallout2">
            <a:avLst>
              <a:gd name="adj1" fmla="val 34616"/>
              <a:gd name="adj2" fmla="val 103704"/>
              <a:gd name="adj3" fmla="val 220505"/>
              <a:gd name="adj4" fmla="val 117507"/>
              <a:gd name="adj5" fmla="val 206330"/>
              <a:gd name="adj6" fmla="val 1164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Налог на товары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(акцизы) 1,4%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(6,6 млн. руб.)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AutoShape 17"/>
          <p:cNvSpPr>
            <a:spLocks/>
          </p:cNvSpPr>
          <p:nvPr/>
        </p:nvSpPr>
        <p:spPr bwMode="black">
          <a:xfrm flipH="1">
            <a:off x="7236296" y="1916832"/>
            <a:ext cx="2916236" cy="1071570"/>
          </a:xfrm>
          <a:prstGeom prst="accentCallout3">
            <a:avLst>
              <a:gd name="adj1" fmla="val 40486"/>
              <a:gd name="adj2" fmla="val 102880"/>
              <a:gd name="adj3" fmla="val 45226"/>
              <a:gd name="adj4" fmla="val 102548"/>
              <a:gd name="adj5" fmla="val 155870"/>
              <a:gd name="adj6" fmla="val 102261"/>
              <a:gd name="adj7" fmla="val 156878"/>
              <a:gd name="adj8" fmla="val 1030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Доход от продажи материальных и нематериальных </a:t>
            </a:r>
          </a:p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активов </a:t>
            </a:r>
          </a:p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(приватизации) 5,8%</a:t>
            </a:r>
          </a:p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(27,0 млн. руб.)</a:t>
            </a:r>
          </a:p>
        </p:txBody>
      </p:sp>
      <p:sp>
        <p:nvSpPr>
          <p:cNvPr id="15" name="AutoShape 17"/>
          <p:cNvSpPr>
            <a:spLocks/>
          </p:cNvSpPr>
          <p:nvPr/>
        </p:nvSpPr>
        <p:spPr bwMode="black">
          <a:xfrm flipH="1">
            <a:off x="6732240" y="4941168"/>
            <a:ext cx="2808312" cy="1071570"/>
          </a:xfrm>
          <a:prstGeom prst="accentCallout3">
            <a:avLst>
              <a:gd name="adj1" fmla="val 42856"/>
              <a:gd name="adj2" fmla="val 106944"/>
              <a:gd name="adj3" fmla="val 42066"/>
              <a:gd name="adj4" fmla="val 105742"/>
              <a:gd name="adj5" fmla="val -43240"/>
              <a:gd name="adj6" fmla="val 108559"/>
              <a:gd name="adj7" fmla="val -39862"/>
              <a:gd name="adj8" fmla="val 10883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Единый налог на </a:t>
            </a:r>
          </a:p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совокупный доход </a:t>
            </a:r>
          </a:p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(ЕНВД, ЕСХН, патент) 7,3%</a:t>
            </a:r>
          </a:p>
          <a:p>
            <a:pPr algn="l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(34,3млн. руб.)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Сравнительный анализ исполнения бюджета Дальнегорского городского округа за 2012 - 2014 годы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gray">
          <a:xfrm>
            <a:off x="107504" y="1196752"/>
            <a:ext cx="8856984" cy="5256584"/>
          </a:xfrm>
          <a:prstGeom prst="roundRect">
            <a:avLst>
              <a:gd name="adj" fmla="val 8097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251520" y="1268760"/>
          <a:ext cx="8640961" cy="4996368"/>
        </p:xfrm>
        <a:graphic>
          <a:graphicData uri="http://schemas.openxmlformats.org/drawingml/2006/table">
            <a:tbl>
              <a:tblPr/>
              <a:tblGrid>
                <a:gridCol w="4574626"/>
                <a:gridCol w="1355445"/>
                <a:gridCol w="1355445"/>
                <a:gridCol w="1355445"/>
              </a:tblGrid>
              <a:tr h="216024"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по годам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2012, млн.руб.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2013, млн.руб.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2014, млн.руб.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440,</a:t>
                      </a:r>
                      <a:r>
                        <a:rPr lang="ru-RU" sz="1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480,2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466,5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НДФЛ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369,6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339,5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товары</a:t>
                      </a: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ЕНВД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имущество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26,7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16,8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Отменённые налоги и сборы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Аренда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18,9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Плата за негативное воздействие на ОС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Приватизация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444,6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506,7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470,4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Дотация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256,3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Субвенция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212,8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357,0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Возврат остатков целевых средств прошлых лет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всего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884,9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986,9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936,8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8TGp_CleanCity_light_ani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578TGp_CleanCity_light_ani</Template>
  <TotalTime>2960</TotalTime>
  <Words>3178</Words>
  <Application>Microsoft Office PowerPoint</Application>
  <PresentationFormat>Экран (4:3)</PresentationFormat>
  <Paragraphs>696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578TGp_CleanCity_light_ani</vt:lpstr>
      <vt:lpstr>Отчет об исполнении бюджета Дальнегорского городского округа  за 2014 год</vt:lpstr>
      <vt:lpstr>Отчет об исполнении бюджета в доступной для граждан форме</vt:lpstr>
      <vt:lpstr>Отчет сформирован на основании следующих документов:</vt:lpstr>
      <vt:lpstr>Основные понятия:</vt:lpstr>
      <vt:lpstr>Основные параметры бюджета Дальнегорского городского округа</vt:lpstr>
      <vt:lpstr>Исполнение по доходам</vt:lpstr>
      <vt:lpstr>Структура доходов муниципального образования «Дальнегорский городской округ» за 2014 год (всего: 936,8 млн. руб.)</vt:lpstr>
      <vt:lpstr>Структура собственных доходов муниципального образования «Дальнегорский городской округ»  за 2014 год  (всего: 466,5 млн. руб.)</vt:lpstr>
      <vt:lpstr>Сравнительный анализ исполнения бюджета Дальнегорского городского округа за 2012 - 2014 годы</vt:lpstr>
      <vt:lpstr>Сравнительный анализ исполнения бюджета Дальнегорского городского округа за 2012 - 2014 годы</vt:lpstr>
      <vt:lpstr>Исполнение бюджета по расходам </vt:lpstr>
      <vt:lpstr>Остатки целевых средств на едином счете бюджета по состоянию на 01.01.2015 (межбюджетные трансферты)</vt:lpstr>
      <vt:lpstr>Непоступившие средства из краевого бюджета Приморского края в 2014 году</vt:lpstr>
      <vt:lpstr>Структура расходов бюджета Дальнегорского городского округа в 2014 году</vt:lpstr>
      <vt:lpstr>Структура расходов бюджета Дальнегорского городского округа в 2014 году (в графическом виде)</vt:lpstr>
      <vt:lpstr>Анализ исполнения расходов  за 2012 – 2014 годы</vt:lpstr>
      <vt:lpstr>Расходы по отрасли «Образование»   за 2011 – 2014 годы</vt:lpstr>
      <vt:lpstr>Повышение средней заработной платы  за период с 2011 по 2014 годы  (в том числе по Указам Президента от 7.05.2012 г.)</vt:lpstr>
      <vt:lpstr>Расходы бюджета Дальнегорского городского округа в расчете на 1 обучающегося, в год</vt:lpstr>
      <vt:lpstr>Расходы по отрасли «Культура»  за 2011-2014 годы</vt:lpstr>
      <vt:lpstr>Повышение средней заработной платы  за период с 2011 по 2014 годы  (в том числе по Указам Президента от 07.05.2012)</vt:lpstr>
      <vt:lpstr>Расходы по отрасли «Жилищно-коммунальное хозяйство» за 2011-2014 годы</vt:lpstr>
      <vt:lpstr>Основные мероприятия по отрасли «Жилищно-коммунальное хозяйство»</vt:lpstr>
      <vt:lpstr>Перечень муниципальных программ функционировавших на территории Дальнегорского городского округа в 2014 году</vt:lpstr>
      <vt:lpstr>Перечень муниципальных программ функционировавших на территории Дальнегорского городского округа в 2014 году</vt:lpstr>
      <vt:lpstr>Перечень муниципальных программ функционировавших на территории Дальнегорского городского округа в 2014 году</vt:lpstr>
      <vt:lpstr>Развитие физической культуры и спорта в Дальнегорском городском округе на 2011 – 2015 годы</vt:lpstr>
      <vt:lpstr>Реконструкция МБОУ ДОД ДООЦ «Вертикаль»</vt:lpstr>
      <vt:lpstr>Реконструкция МБОУ ДОД ДЮСШ «Гранит»</vt:lpstr>
      <vt:lpstr>Модернизация муниципального бюджетного учреждения «Дворец культуры Химиков»</vt:lpstr>
      <vt:lpstr>Развитие и поддержка малого и среднего предпринимательства в Дальнегорском городском округе на 2010-2012 годы и на период до 2015 года</vt:lpstr>
      <vt:lpstr>Ремонт дорог и уличной дорожной сети на территории Дальнегорского городского округа на 2012-2014 годы</vt:lpstr>
      <vt:lpstr>Муниципальная целевая программа "Пожарная безопасность Дальнегорского городского округа на 2011-2015 г.г."</vt:lpstr>
      <vt:lpstr>"Улучшение условий и охраны труда в организациях Дальнегорского городского округа на 2013-2015 годы"</vt:lpstr>
      <vt:lpstr>"Организация отдыха, оздоровления и занятости детей и подростков в каникулярное время на территории Дальнегорского городского округа на 2011-2015 г.г."</vt:lpstr>
      <vt:lpstr>"Молодёжь Дальнегорского городского округа на 2011-2015 г.г."</vt:lpstr>
      <vt:lpstr>Развитие системы образования Дальнегорского городского  округа на период 2012-2014 годы</vt:lpstr>
      <vt:lpstr>Реконструкция кровли в МБОУ детский сад №2</vt:lpstr>
      <vt:lpstr>Реконструкция кровли в МБОУ ЦРР  детский сад №8</vt:lpstr>
      <vt:lpstr>Капитальный ремонт МБОУ СОШ №2</vt:lpstr>
      <vt:lpstr>"Модернизация муниципальных библиотек в Дальнегорском городском округе на 2013-2015 годы"</vt:lpstr>
      <vt:lpstr>«Ремонт объектов культуры Дальнегорского городского округа»</vt:lpstr>
      <vt:lpstr>«Обеспечение сохранности музейного фонда и развитие Музейно-выставочного центра г. Дальнегорска на 2012-2014 годы»</vt:lpstr>
      <vt:lpstr>Исполнение бюджета по источникам финансирования дефицита бюджета</vt:lpstr>
      <vt:lpstr>Просроченная кредиторская задолженность составила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236</cp:revision>
  <dcterms:created xsi:type="dcterms:W3CDTF">2015-05-20T05:12:34Z</dcterms:created>
  <dcterms:modified xsi:type="dcterms:W3CDTF">2015-06-01T07:08:45Z</dcterms:modified>
</cp:coreProperties>
</file>