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</p:sldIdLst>
  <p:sldSz cx="12192000" cy="8642350"/>
  <p:notesSz cx="12192000" cy="86423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638" y="-2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431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431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C9C2F-C193-4CF4-8660-129E6F9C648E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647700"/>
            <a:ext cx="4572000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4105275"/>
            <a:ext cx="9753600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208963"/>
            <a:ext cx="5283200" cy="431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8208963"/>
            <a:ext cx="5283200" cy="431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55153-580A-4B3B-AC76-4A3EE85C4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98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55153-580A-4B3B-AC76-4A3EE85C4639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16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64393" y="2679128"/>
            <a:ext cx="9796463" cy="18148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28787" y="4839716"/>
            <a:ext cx="8067675" cy="21605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A4634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A4634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76262" y="1987740"/>
            <a:ext cx="5013484" cy="57039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935503" y="1987740"/>
            <a:ext cx="5013484" cy="57039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123208"/>
            <a:ext cx="563880" cy="3517900"/>
          </a:xfrm>
          <a:custGeom>
            <a:avLst/>
            <a:gdLst/>
            <a:ahLst/>
            <a:cxnLst/>
            <a:rect l="l" t="t" r="r" b="b"/>
            <a:pathLst>
              <a:path w="563880" h="3517900">
                <a:moveTo>
                  <a:pt x="0" y="0"/>
                </a:moveTo>
                <a:lnTo>
                  <a:pt x="0" y="3517869"/>
                </a:lnTo>
                <a:lnTo>
                  <a:pt x="563694" y="3517869"/>
                </a:lnTo>
                <a:lnTo>
                  <a:pt x="0" y="0"/>
                </a:lnTo>
                <a:close/>
              </a:path>
            </a:pathLst>
          </a:custGeom>
          <a:solidFill>
            <a:srgbClr val="EFA12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464807" y="5269402"/>
            <a:ext cx="5055235" cy="3371215"/>
          </a:xfrm>
          <a:custGeom>
            <a:avLst/>
            <a:gdLst/>
            <a:ahLst/>
            <a:cxnLst/>
            <a:rect l="l" t="t" r="r" b="b"/>
            <a:pathLst>
              <a:path w="5055234" h="3371215">
                <a:moveTo>
                  <a:pt x="0" y="3371139"/>
                </a:moveTo>
                <a:lnTo>
                  <a:pt x="5055107" y="0"/>
                </a:lnTo>
              </a:path>
            </a:pathLst>
          </a:custGeom>
          <a:ln w="9144">
            <a:solidFill>
              <a:srgbClr val="EFA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872727" y="0"/>
            <a:ext cx="1536065" cy="8641080"/>
          </a:xfrm>
          <a:custGeom>
            <a:avLst/>
            <a:gdLst/>
            <a:ahLst/>
            <a:cxnLst/>
            <a:rect l="l" t="t" r="r" b="b"/>
            <a:pathLst>
              <a:path w="1536065" h="8641080">
                <a:moveTo>
                  <a:pt x="0" y="0"/>
                </a:moveTo>
                <a:lnTo>
                  <a:pt x="1536065" y="8640762"/>
                </a:lnTo>
              </a:path>
            </a:pathLst>
          </a:custGeom>
          <a:ln w="9144">
            <a:solidFill>
              <a:srgbClr val="EFA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683752" y="0"/>
            <a:ext cx="2836545" cy="8641080"/>
          </a:xfrm>
          <a:custGeom>
            <a:avLst/>
            <a:gdLst/>
            <a:ahLst/>
            <a:cxnLst/>
            <a:rect l="l" t="t" r="r" b="b"/>
            <a:pathLst>
              <a:path w="2836545" h="8641080">
                <a:moveTo>
                  <a:pt x="2549270" y="0"/>
                </a:moveTo>
                <a:lnTo>
                  <a:pt x="0" y="8641077"/>
                </a:lnTo>
                <a:lnTo>
                  <a:pt x="2836163" y="8641077"/>
                </a:lnTo>
                <a:lnTo>
                  <a:pt x="2836163" y="10250"/>
                </a:lnTo>
                <a:lnTo>
                  <a:pt x="2549270" y="0"/>
                </a:lnTo>
                <a:close/>
              </a:path>
            </a:pathLst>
          </a:custGeom>
          <a:solidFill>
            <a:srgbClr val="EFA12D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080334" y="0"/>
            <a:ext cx="2439670" cy="8641080"/>
          </a:xfrm>
          <a:custGeom>
            <a:avLst/>
            <a:gdLst/>
            <a:ahLst/>
            <a:cxnLst/>
            <a:rect l="l" t="t" r="r" b="b"/>
            <a:pathLst>
              <a:path w="2439670" h="8641080">
                <a:moveTo>
                  <a:pt x="2439580" y="0"/>
                </a:moveTo>
                <a:lnTo>
                  <a:pt x="0" y="0"/>
                </a:lnTo>
                <a:lnTo>
                  <a:pt x="1512353" y="8641074"/>
                </a:lnTo>
                <a:lnTo>
                  <a:pt x="2439580" y="8641074"/>
                </a:lnTo>
                <a:lnTo>
                  <a:pt x="2439580" y="0"/>
                </a:lnTo>
                <a:close/>
              </a:path>
            </a:pathLst>
          </a:custGeom>
          <a:solidFill>
            <a:srgbClr val="EFA12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363713" y="4942113"/>
            <a:ext cx="3156585" cy="3699510"/>
          </a:xfrm>
          <a:custGeom>
            <a:avLst/>
            <a:gdLst/>
            <a:ahLst/>
            <a:cxnLst/>
            <a:rect l="l" t="t" r="r" b="b"/>
            <a:pathLst>
              <a:path w="3156584" h="3699509">
                <a:moveTo>
                  <a:pt x="3156201" y="0"/>
                </a:moveTo>
                <a:lnTo>
                  <a:pt x="0" y="3698964"/>
                </a:lnTo>
                <a:lnTo>
                  <a:pt x="3156201" y="3698964"/>
                </a:lnTo>
                <a:lnTo>
                  <a:pt x="3156201" y="0"/>
                </a:lnTo>
                <a:close/>
              </a:path>
            </a:pathLst>
          </a:custGeom>
          <a:solidFill>
            <a:srgbClr val="C77C0D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835987" y="0"/>
            <a:ext cx="2684145" cy="8641080"/>
          </a:xfrm>
          <a:custGeom>
            <a:avLst/>
            <a:gdLst/>
            <a:ahLst/>
            <a:cxnLst/>
            <a:rect l="l" t="t" r="r" b="b"/>
            <a:pathLst>
              <a:path w="2684145" h="8641080">
                <a:moveTo>
                  <a:pt x="2683928" y="0"/>
                </a:moveTo>
                <a:lnTo>
                  <a:pt x="0" y="0"/>
                </a:lnTo>
                <a:lnTo>
                  <a:pt x="2335693" y="8641074"/>
                </a:lnTo>
                <a:lnTo>
                  <a:pt x="2683928" y="8630772"/>
                </a:lnTo>
                <a:lnTo>
                  <a:pt x="2683928" y="0"/>
                </a:lnTo>
                <a:close/>
              </a:path>
            </a:pathLst>
          </a:custGeom>
          <a:solidFill>
            <a:srgbClr val="C77C0D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451592" y="0"/>
            <a:ext cx="1068705" cy="8641080"/>
          </a:xfrm>
          <a:custGeom>
            <a:avLst/>
            <a:gdLst/>
            <a:ahLst/>
            <a:cxnLst/>
            <a:rect l="l" t="t" r="r" b="b"/>
            <a:pathLst>
              <a:path w="1068704" h="8641080">
                <a:moveTo>
                  <a:pt x="1068323" y="0"/>
                </a:moveTo>
                <a:lnTo>
                  <a:pt x="852006" y="0"/>
                </a:lnTo>
                <a:lnTo>
                  <a:pt x="0" y="8641074"/>
                </a:lnTo>
                <a:lnTo>
                  <a:pt x="1068323" y="8641074"/>
                </a:lnTo>
                <a:lnTo>
                  <a:pt x="1068323" y="0"/>
                </a:lnTo>
                <a:close/>
              </a:path>
            </a:pathLst>
          </a:custGeom>
          <a:solidFill>
            <a:srgbClr val="A4634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198542" y="0"/>
            <a:ext cx="1321435" cy="8641080"/>
          </a:xfrm>
          <a:custGeom>
            <a:avLst/>
            <a:gdLst/>
            <a:ahLst/>
            <a:cxnLst/>
            <a:rect l="l" t="t" r="r" b="b"/>
            <a:pathLst>
              <a:path w="1321434" h="8641080">
                <a:moveTo>
                  <a:pt x="1321374" y="0"/>
                </a:moveTo>
                <a:lnTo>
                  <a:pt x="0" y="0"/>
                </a:lnTo>
                <a:lnTo>
                  <a:pt x="1181165" y="8641074"/>
                </a:lnTo>
                <a:lnTo>
                  <a:pt x="1321374" y="8641074"/>
                </a:lnTo>
                <a:lnTo>
                  <a:pt x="1321374" y="0"/>
                </a:lnTo>
                <a:close/>
              </a:path>
            </a:pathLst>
          </a:custGeom>
          <a:solidFill>
            <a:srgbClr val="7B4A3A">
              <a:alpha val="819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165080" y="6198389"/>
            <a:ext cx="1355090" cy="2442845"/>
          </a:xfrm>
          <a:custGeom>
            <a:avLst/>
            <a:gdLst/>
            <a:ahLst/>
            <a:cxnLst/>
            <a:rect l="l" t="t" r="r" b="b"/>
            <a:pathLst>
              <a:path w="1355090" h="2442845">
                <a:moveTo>
                  <a:pt x="1354835" y="0"/>
                </a:moveTo>
                <a:lnTo>
                  <a:pt x="0" y="2442688"/>
                </a:lnTo>
                <a:lnTo>
                  <a:pt x="1354835" y="2436391"/>
                </a:lnTo>
                <a:lnTo>
                  <a:pt x="1354835" y="0"/>
                </a:lnTo>
                <a:close/>
              </a:path>
            </a:pathLst>
          </a:custGeom>
          <a:solidFill>
            <a:srgbClr val="C77C0D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A4634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123208"/>
            <a:ext cx="563880" cy="3517900"/>
          </a:xfrm>
          <a:custGeom>
            <a:avLst/>
            <a:gdLst/>
            <a:ahLst/>
            <a:cxnLst/>
            <a:rect l="l" t="t" r="r" b="b"/>
            <a:pathLst>
              <a:path w="563880" h="3517900">
                <a:moveTo>
                  <a:pt x="0" y="0"/>
                </a:moveTo>
                <a:lnTo>
                  <a:pt x="0" y="3517869"/>
                </a:lnTo>
                <a:lnTo>
                  <a:pt x="563694" y="3517869"/>
                </a:lnTo>
                <a:lnTo>
                  <a:pt x="0" y="0"/>
                </a:lnTo>
                <a:close/>
              </a:path>
            </a:pathLst>
          </a:custGeom>
          <a:solidFill>
            <a:srgbClr val="EFA12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464807" y="5269402"/>
            <a:ext cx="5055235" cy="3371215"/>
          </a:xfrm>
          <a:custGeom>
            <a:avLst/>
            <a:gdLst/>
            <a:ahLst/>
            <a:cxnLst/>
            <a:rect l="l" t="t" r="r" b="b"/>
            <a:pathLst>
              <a:path w="5055234" h="3371215">
                <a:moveTo>
                  <a:pt x="0" y="3371139"/>
                </a:moveTo>
                <a:lnTo>
                  <a:pt x="5055107" y="0"/>
                </a:lnTo>
              </a:path>
            </a:pathLst>
          </a:custGeom>
          <a:ln w="9144">
            <a:solidFill>
              <a:srgbClr val="EFA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872727" y="0"/>
            <a:ext cx="1536065" cy="8641080"/>
          </a:xfrm>
          <a:custGeom>
            <a:avLst/>
            <a:gdLst/>
            <a:ahLst/>
            <a:cxnLst/>
            <a:rect l="l" t="t" r="r" b="b"/>
            <a:pathLst>
              <a:path w="1536065" h="8641080">
                <a:moveTo>
                  <a:pt x="0" y="0"/>
                </a:moveTo>
                <a:lnTo>
                  <a:pt x="1536065" y="8640762"/>
                </a:lnTo>
              </a:path>
            </a:pathLst>
          </a:custGeom>
          <a:ln w="9144">
            <a:solidFill>
              <a:srgbClr val="EFA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683752" y="0"/>
            <a:ext cx="2836545" cy="8641080"/>
          </a:xfrm>
          <a:custGeom>
            <a:avLst/>
            <a:gdLst/>
            <a:ahLst/>
            <a:cxnLst/>
            <a:rect l="l" t="t" r="r" b="b"/>
            <a:pathLst>
              <a:path w="2836545" h="8641080">
                <a:moveTo>
                  <a:pt x="2549270" y="0"/>
                </a:moveTo>
                <a:lnTo>
                  <a:pt x="0" y="8641077"/>
                </a:lnTo>
                <a:lnTo>
                  <a:pt x="2836163" y="8641077"/>
                </a:lnTo>
                <a:lnTo>
                  <a:pt x="2836163" y="10250"/>
                </a:lnTo>
                <a:lnTo>
                  <a:pt x="2549270" y="0"/>
                </a:lnTo>
                <a:close/>
              </a:path>
            </a:pathLst>
          </a:custGeom>
          <a:solidFill>
            <a:srgbClr val="EFA12D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080334" y="0"/>
            <a:ext cx="2439670" cy="8641080"/>
          </a:xfrm>
          <a:custGeom>
            <a:avLst/>
            <a:gdLst/>
            <a:ahLst/>
            <a:cxnLst/>
            <a:rect l="l" t="t" r="r" b="b"/>
            <a:pathLst>
              <a:path w="2439670" h="8641080">
                <a:moveTo>
                  <a:pt x="2439580" y="0"/>
                </a:moveTo>
                <a:lnTo>
                  <a:pt x="0" y="0"/>
                </a:lnTo>
                <a:lnTo>
                  <a:pt x="1512353" y="8641074"/>
                </a:lnTo>
                <a:lnTo>
                  <a:pt x="2439580" y="8641074"/>
                </a:lnTo>
                <a:lnTo>
                  <a:pt x="2439580" y="0"/>
                </a:lnTo>
                <a:close/>
              </a:path>
            </a:pathLst>
          </a:custGeom>
          <a:solidFill>
            <a:srgbClr val="EFA12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363713" y="4942113"/>
            <a:ext cx="3156585" cy="3699510"/>
          </a:xfrm>
          <a:custGeom>
            <a:avLst/>
            <a:gdLst/>
            <a:ahLst/>
            <a:cxnLst/>
            <a:rect l="l" t="t" r="r" b="b"/>
            <a:pathLst>
              <a:path w="3156584" h="3699509">
                <a:moveTo>
                  <a:pt x="3156201" y="0"/>
                </a:moveTo>
                <a:lnTo>
                  <a:pt x="0" y="3698964"/>
                </a:lnTo>
                <a:lnTo>
                  <a:pt x="3156201" y="3698964"/>
                </a:lnTo>
                <a:lnTo>
                  <a:pt x="3156201" y="0"/>
                </a:lnTo>
                <a:close/>
              </a:path>
            </a:pathLst>
          </a:custGeom>
          <a:solidFill>
            <a:srgbClr val="C77C0D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835987" y="0"/>
            <a:ext cx="2684145" cy="8641080"/>
          </a:xfrm>
          <a:custGeom>
            <a:avLst/>
            <a:gdLst/>
            <a:ahLst/>
            <a:cxnLst/>
            <a:rect l="l" t="t" r="r" b="b"/>
            <a:pathLst>
              <a:path w="2684145" h="8641080">
                <a:moveTo>
                  <a:pt x="2683928" y="0"/>
                </a:moveTo>
                <a:lnTo>
                  <a:pt x="0" y="0"/>
                </a:lnTo>
                <a:lnTo>
                  <a:pt x="2335693" y="8641074"/>
                </a:lnTo>
                <a:lnTo>
                  <a:pt x="2683928" y="8630772"/>
                </a:lnTo>
                <a:lnTo>
                  <a:pt x="2683928" y="0"/>
                </a:lnTo>
                <a:close/>
              </a:path>
            </a:pathLst>
          </a:custGeom>
          <a:solidFill>
            <a:srgbClr val="C77C0D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451592" y="0"/>
            <a:ext cx="1068705" cy="8641080"/>
          </a:xfrm>
          <a:custGeom>
            <a:avLst/>
            <a:gdLst/>
            <a:ahLst/>
            <a:cxnLst/>
            <a:rect l="l" t="t" r="r" b="b"/>
            <a:pathLst>
              <a:path w="1068704" h="8641080">
                <a:moveTo>
                  <a:pt x="1068323" y="0"/>
                </a:moveTo>
                <a:lnTo>
                  <a:pt x="852006" y="0"/>
                </a:lnTo>
                <a:lnTo>
                  <a:pt x="0" y="8641074"/>
                </a:lnTo>
                <a:lnTo>
                  <a:pt x="1068323" y="8641074"/>
                </a:lnTo>
                <a:lnTo>
                  <a:pt x="1068323" y="0"/>
                </a:lnTo>
                <a:close/>
              </a:path>
            </a:pathLst>
          </a:custGeom>
          <a:solidFill>
            <a:srgbClr val="A4634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198542" y="0"/>
            <a:ext cx="1321435" cy="8641080"/>
          </a:xfrm>
          <a:custGeom>
            <a:avLst/>
            <a:gdLst/>
            <a:ahLst/>
            <a:cxnLst/>
            <a:rect l="l" t="t" r="r" b="b"/>
            <a:pathLst>
              <a:path w="1321434" h="8641080">
                <a:moveTo>
                  <a:pt x="1321374" y="0"/>
                </a:moveTo>
                <a:lnTo>
                  <a:pt x="0" y="0"/>
                </a:lnTo>
                <a:lnTo>
                  <a:pt x="1181165" y="8641074"/>
                </a:lnTo>
                <a:lnTo>
                  <a:pt x="1321374" y="8641074"/>
                </a:lnTo>
                <a:lnTo>
                  <a:pt x="1321374" y="0"/>
                </a:lnTo>
                <a:close/>
              </a:path>
            </a:pathLst>
          </a:custGeom>
          <a:solidFill>
            <a:srgbClr val="7B4A3A">
              <a:alpha val="819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165080" y="6198389"/>
            <a:ext cx="1355090" cy="2442845"/>
          </a:xfrm>
          <a:custGeom>
            <a:avLst/>
            <a:gdLst/>
            <a:ahLst/>
            <a:cxnLst/>
            <a:rect l="l" t="t" r="r" b="b"/>
            <a:pathLst>
              <a:path w="1355090" h="2442845">
                <a:moveTo>
                  <a:pt x="1354835" y="0"/>
                </a:moveTo>
                <a:lnTo>
                  <a:pt x="0" y="2442688"/>
                </a:lnTo>
                <a:lnTo>
                  <a:pt x="1354835" y="2436391"/>
                </a:lnTo>
                <a:lnTo>
                  <a:pt x="1354835" y="0"/>
                </a:lnTo>
                <a:close/>
              </a:path>
            </a:pathLst>
          </a:custGeom>
          <a:solidFill>
            <a:srgbClr val="C77C0D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8371" y="134112"/>
            <a:ext cx="1594801" cy="67036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3777" y="3530549"/>
            <a:ext cx="8997695" cy="112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A4634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0434" y="3642105"/>
            <a:ext cx="11184381" cy="2959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18585" y="8037385"/>
            <a:ext cx="3688080" cy="4321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76262" y="8037385"/>
            <a:ext cx="2650807" cy="4321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98180" y="8037385"/>
            <a:ext cx="2650807" cy="4321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suslugi.ru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0.png"/><Relationship Id="rId4" Type="http://schemas.openxmlformats.org/officeDocument/2006/relationships/image" Target="../media/image19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123208"/>
            <a:ext cx="563880" cy="3517900"/>
          </a:xfrm>
          <a:custGeom>
            <a:avLst/>
            <a:gdLst/>
            <a:ahLst/>
            <a:cxnLst/>
            <a:rect l="l" t="t" r="r" b="b"/>
            <a:pathLst>
              <a:path w="563880" h="3517900">
                <a:moveTo>
                  <a:pt x="0" y="0"/>
                </a:moveTo>
                <a:lnTo>
                  <a:pt x="0" y="3517869"/>
                </a:lnTo>
                <a:lnTo>
                  <a:pt x="563694" y="3517869"/>
                </a:lnTo>
                <a:lnTo>
                  <a:pt x="0" y="0"/>
                </a:lnTo>
                <a:close/>
              </a:path>
            </a:pathLst>
          </a:custGeom>
          <a:solidFill>
            <a:srgbClr val="EFA12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381999" y="0"/>
            <a:ext cx="3817899" cy="8649970"/>
            <a:chOff x="6460235" y="0"/>
            <a:chExt cx="5064760" cy="8649970"/>
          </a:xfrm>
        </p:grpSpPr>
        <p:sp>
          <p:nvSpPr>
            <p:cNvPr id="4" name="object 4"/>
            <p:cNvSpPr/>
            <p:nvPr/>
          </p:nvSpPr>
          <p:spPr>
            <a:xfrm>
              <a:off x="6464807" y="5269402"/>
              <a:ext cx="5055235" cy="3371215"/>
            </a:xfrm>
            <a:custGeom>
              <a:avLst/>
              <a:gdLst/>
              <a:ahLst/>
              <a:cxnLst/>
              <a:rect l="l" t="t" r="r" b="b"/>
              <a:pathLst>
                <a:path w="5055234" h="3371215">
                  <a:moveTo>
                    <a:pt x="0" y="3371139"/>
                  </a:moveTo>
                  <a:lnTo>
                    <a:pt x="5055107" y="0"/>
                  </a:lnTo>
                </a:path>
              </a:pathLst>
            </a:custGeom>
            <a:ln w="9144">
              <a:solidFill>
                <a:srgbClr val="EFA1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872727" y="0"/>
              <a:ext cx="1536065" cy="8641080"/>
            </a:xfrm>
            <a:custGeom>
              <a:avLst/>
              <a:gdLst/>
              <a:ahLst/>
              <a:cxnLst/>
              <a:rect l="l" t="t" r="r" b="b"/>
              <a:pathLst>
                <a:path w="1536065" h="8641080">
                  <a:moveTo>
                    <a:pt x="0" y="0"/>
                  </a:moveTo>
                  <a:lnTo>
                    <a:pt x="1536065" y="8640762"/>
                  </a:lnTo>
                </a:path>
              </a:pathLst>
            </a:custGeom>
            <a:ln w="9144">
              <a:solidFill>
                <a:srgbClr val="EFA1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683752" y="0"/>
              <a:ext cx="2836545" cy="8641080"/>
            </a:xfrm>
            <a:custGeom>
              <a:avLst/>
              <a:gdLst/>
              <a:ahLst/>
              <a:cxnLst/>
              <a:rect l="l" t="t" r="r" b="b"/>
              <a:pathLst>
                <a:path w="2836545" h="8641080">
                  <a:moveTo>
                    <a:pt x="2549270" y="0"/>
                  </a:moveTo>
                  <a:lnTo>
                    <a:pt x="0" y="8641077"/>
                  </a:lnTo>
                  <a:lnTo>
                    <a:pt x="2836163" y="8641077"/>
                  </a:lnTo>
                  <a:lnTo>
                    <a:pt x="2836163" y="10250"/>
                  </a:lnTo>
                  <a:lnTo>
                    <a:pt x="2549270" y="0"/>
                  </a:lnTo>
                  <a:close/>
                </a:path>
              </a:pathLst>
            </a:custGeom>
            <a:solidFill>
              <a:srgbClr val="EFA12D">
                <a:alpha val="3607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080334" y="0"/>
              <a:ext cx="2439670" cy="8641080"/>
            </a:xfrm>
            <a:custGeom>
              <a:avLst/>
              <a:gdLst/>
              <a:ahLst/>
              <a:cxnLst/>
              <a:rect l="l" t="t" r="r" b="b"/>
              <a:pathLst>
                <a:path w="2439670" h="8641080">
                  <a:moveTo>
                    <a:pt x="2439580" y="0"/>
                  </a:moveTo>
                  <a:lnTo>
                    <a:pt x="0" y="0"/>
                  </a:lnTo>
                  <a:lnTo>
                    <a:pt x="1512353" y="8641074"/>
                  </a:lnTo>
                  <a:lnTo>
                    <a:pt x="2439580" y="8641074"/>
                  </a:lnTo>
                  <a:lnTo>
                    <a:pt x="2439580" y="0"/>
                  </a:lnTo>
                  <a:close/>
                </a:path>
              </a:pathLst>
            </a:custGeom>
            <a:solidFill>
              <a:srgbClr val="EFA12D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363713" y="4942113"/>
              <a:ext cx="3156585" cy="3699510"/>
            </a:xfrm>
            <a:custGeom>
              <a:avLst/>
              <a:gdLst/>
              <a:ahLst/>
              <a:cxnLst/>
              <a:rect l="l" t="t" r="r" b="b"/>
              <a:pathLst>
                <a:path w="3156584" h="3699509">
                  <a:moveTo>
                    <a:pt x="3156201" y="0"/>
                  </a:moveTo>
                  <a:lnTo>
                    <a:pt x="0" y="3698964"/>
                  </a:lnTo>
                  <a:lnTo>
                    <a:pt x="3156201" y="3698964"/>
                  </a:lnTo>
                  <a:lnTo>
                    <a:pt x="3156201" y="0"/>
                  </a:lnTo>
                  <a:close/>
                </a:path>
              </a:pathLst>
            </a:custGeom>
            <a:solidFill>
              <a:srgbClr val="C77C0D">
                <a:alpha val="6588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835987" y="0"/>
              <a:ext cx="2684145" cy="8641080"/>
            </a:xfrm>
            <a:custGeom>
              <a:avLst/>
              <a:gdLst/>
              <a:ahLst/>
              <a:cxnLst/>
              <a:rect l="l" t="t" r="r" b="b"/>
              <a:pathLst>
                <a:path w="2684145" h="8641080">
                  <a:moveTo>
                    <a:pt x="2683928" y="0"/>
                  </a:moveTo>
                  <a:lnTo>
                    <a:pt x="0" y="0"/>
                  </a:lnTo>
                  <a:lnTo>
                    <a:pt x="2335693" y="8641074"/>
                  </a:lnTo>
                  <a:lnTo>
                    <a:pt x="2683928" y="8630772"/>
                  </a:lnTo>
                  <a:lnTo>
                    <a:pt x="2683928" y="0"/>
                  </a:lnTo>
                  <a:close/>
                </a:path>
              </a:pathLst>
            </a:custGeom>
            <a:solidFill>
              <a:srgbClr val="C77C0D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451592" y="0"/>
              <a:ext cx="1068705" cy="8641080"/>
            </a:xfrm>
            <a:custGeom>
              <a:avLst/>
              <a:gdLst/>
              <a:ahLst/>
              <a:cxnLst/>
              <a:rect l="l" t="t" r="r" b="b"/>
              <a:pathLst>
                <a:path w="1068704" h="8641080">
                  <a:moveTo>
                    <a:pt x="1068323" y="0"/>
                  </a:moveTo>
                  <a:lnTo>
                    <a:pt x="852006" y="0"/>
                  </a:lnTo>
                  <a:lnTo>
                    <a:pt x="0" y="8641074"/>
                  </a:lnTo>
                  <a:lnTo>
                    <a:pt x="1068323" y="8641074"/>
                  </a:lnTo>
                  <a:lnTo>
                    <a:pt x="1068323" y="0"/>
                  </a:lnTo>
                  <a:close/>
                </a:path>
              </a:pathLst>
            </a:custGeom>
            <a:solidFill>
              <a:srgbClr val="A4634E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198542" y="0"/>
              <a:ext cx="1321435" cy="8641080"/>
            </a:xfrm>
            <a:custGeom>
              <a:avLst/>
              <a:gdLst/>
              <a:ahLst/>
              <a:cxnLst/>
              <a:rect l="l" t="t" r="r" b="b"/>
              <a:pathLst>
                <a:path w="1321434" h="8641080">
                  <a:moveTo>
                    <a:pt x="1321374" y="0"/>
                  </a:moveTo>
                  <a:lnTo>
                    <a:pt x="0" y="0"/>
                  </a:lnTo>
                  <a:lnTo>
                    <a:pt x="1181165" y="8641074"/>
                  </a:lnTo>
                  <a:lnTo>
                    <a:pt x="1321374" y="8641074"/>
                  </a:lnTo>
                  <a:lnTo>
                    <a:pt x="1321374" y="0"/>
                  </a:lnTo>
                  <a:close/>
                </a:path>
              </a:pathLst>
            </a:custGeom>
            <a:solidFill>
              <a:srgbClr val="7B4A3A">
                <a:alpha val="8195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165080" y="6198389"/>
              <a:ext cx="1355090" cy="2442845"/>
            </a:xfrm>
            <a:custGeom>
              <a:avLst/>
              <a:gdLst/>
              <a:ahLst/>
              <a:cxnLst/>
              <a:rect l="l" t="t" r="r" b="b"/>
              <a:pathLst>
                <a:path w="1355090" h="2442845">
                  <a:moveTo>
                    <a:pt x="1354835" y="0"/>
                  </a:moveTo>
                  <a:lnTo>
                    <a:pt x="0" y="2442688"/>
                  </a:lnTo>
                  <a:lnTo>
                    <a:pt x="1354835" y="2436391"/>
                  </a:lnTo>
                  <a:lnTo>
                    <a:pt x="1354835" y="0"/>
                  </a:lnTo>
                  <a:close/>
                </a:path>
              </a:pathLst>
            </a:custGeom>
            <a:solidFill>
              <a:srgbClr val="C77C0D">
                <a:alpha val="6588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98371" y="134112"/>
            <a:ext cx="10053955" cy="5922645"/>
            <a:chOff x="198371" y="134112"/>
            <a:chExt cx="10053955" cy="5922645"/>
          </a:xfrm>
        </p:grpSpPr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371" y="134112"/>
              <a:ext cx="1594801" cy="67036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7740" y="591312"/>
              <a:ext cx="9284208" cy="5465064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2458339" y="6274384"/>
            <a:ext cx="6824345" cy="10752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300" dirty="0" err="1" smtClean="0">
                <a:latin typeface="Microsoft Sans Serif"/>
                <a:cs typeface="Microsoft Sans Serif"/>
              </a:rPr>
              <a:t>Информационное</a:t>
            </a:r>
            <a:r>
              <a:rPr sz="2300" dirty="0" smtClean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пособие для субъектов малого и </a:t>
            </a:r>
            <a:r>
              <a:rPr sz="2300" dirty="0" err="1" smtClean="0">
                <a:latin typeface="Microsoft Sans Serif"/>
                <a:cs typeface="Microsoft Sans Serif"/>
              </a:rPr>
              <a:t>среднего</a:t>
            </a:r>
            <a:r>
              <a:rPr lang="ru-RU" sz="2300" dirty="0" smtClean="0">
                <a:latin typeface="Microsoft Sans Serif"/>
                <a:cs typeface="Microsoft Sans Serif"/>
              </a:rPr>
              <a:t> </a:t>
            </a:r>
            <a:r>
              <a:rPr sz="2300" dirty="0" err="1" smtClean="0">
                <a:latin typeface="Microsoft Sans Serif"/>
                <a:cs typeface="Microsoft Sans Serif"/>
              </a:rPr>
              <a:t>предпринимательства,самозанятых</a:t>
            </a:r>
            <a:r>
              <a:rPr sz="2300" dirty="0" smtClean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граждан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578355" y="2619502"/>
            <a:ext cx="8403845" cy="17357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lang="ru-RU" sz="2800" spc="130" dirty="0" smtClean="0">
                <a:solidFill>
                  <a:srgbClr val="000000"/>
                </a:solidFill>
              </a:rPr>
              <a:t>     </a:t>
            </a:r>
            <a:r>
              <a:rPr sz="2800" spc="130" dirty="0" smtClean="0">
                <a:solidFill>
                  <a:srgbClr val="000000"/>
                </a:solidFill>
              </a:rPr>
              <a:t>ИМУЩЕСТВЕННАЯ </a:t>
            </a:r>
            <a:r>
              <a:rPr sz="2800" spc="130" dirty="0">
                <a:solidFill>
                  <a:srgbClr val="000000"/>
                </a:solidFill>
              </a:rPr>
              <a:t>ПОДДЕРЖКА </a:t>
            </a:r>
            <a:r>
              <a:rPr lang="ru-RU" sz="2800" spc="130" dirty="0" smtClean="0">
                <a:solidFill>
                  <a:srgbClr val="000000"/>
                </a:solidFill>
              </a:rPr>
              <a:t>   </a:t>
            </a:r>
            <a:r>
              <a:rPr sz="2800" spc="130" dirty="0" smtClean="0">
                <a:solidFill>
                  <a:srgbClr val="000000"/>
                </a:solidFill>
              </a:rPr>
              <a:t>СУБЪЕКТОВ МАЛОГО </a:t>
            </a:r>
            <a:r>
              <a:rPr sz="2800" spc="130" dirty="0">
                <a:solidFill>
                  <a:srgbClr val="000000"/>
                </a:solidFill>
              </a:rPr>
              <a:t>И </a:t>
            </a:r>
            <a:r>
              <a:rPr sz="2800" spc="130" dirty="0" smtClean="0">
                <a:solidFill>
                  <a:srgbClr val="000000"/>
                </a:solidFill>
              </a:rPr>
              <a:t>СРЕДНЕГО </a:t>
            </a:r>
            <a:r>
              <a:rPr lang="ru-RU" sz="2800" spc="130" dirty="0" smtClean="0">
                <a:solidFill>
                  <a:srgbClr val="000000"/>
                </a:solidFill>
              </a:rPr>
              <a:t>              </a:t>
            </a:r>
            <a:r>
              <a:rPr sz="2800" spc="130" dirty="0" smtClean="0">
                <a:solidFill>
                  <a:srgbClr val="000000"/>
                </a:solidFill>
              </a:rPr>
              <a:t>ПРЕДПРИНИМАТЕЛЬСТВА</a:t>
            </a:r>
            <a:r>
              <a:rPr sz="2800" spc="130" dirty="0">
                <a:solidFill>
                  <a:srgbClr val="000000"/>
                </a:solidFill>
              </a:rPr>
              <a:t>,</a:t>
            </a:r>
            <a:endParaRPr sz="2800" spc="130" dirty="0"/>
          </a:p>
          <a:p>
            <a:pPr marL="635" algn="ctr">
              <a:lnSpc>
                <a:spcPct val="100000"/>
              </a:lnSpc>
            </a:pPr>
            <a:r>
              <a:rPr lang="ru-RU" sz="2800" spc="130" dirty="0" smtClean="0">
                <a:solidFill>
                  <a:srgbClr val="000000"/>
                </a:solidFill>
              </a:rPr>
              <a:t>  </a:t>
            </a:r>
            <a:r>
              <a:rPr sz="2800" spc="130" dirty="0" smtClean="0">
                <a:solidFill>
                  <a:srgbClr val="000000"/>
                </a:solidFill>
              </a:rPr>
              <a:t>САМОЗАНЯТЫХ </a:t>
            </a:r>
            <a:r>
              <a:rPr sz="2800" spc="130" dirty="0">
                <a:solidFill>
                  <a:srgbClr val="000000"/>
                </a:solidFill>
              </a:rPr>
              <a:t>ГРАЖДАН</a:t>
            </a:r>
            <a:endParaRPr sz="2800" spc="130" dirty="0"/>
          </a:p>
        </p:txBody>
      </p:sp>
      <p:grpSp>
        <p:nvGrpSpPr>
          <p:cNvPr id="18" name="object 18"/>
          <p:cNvGrpSpPr/>
          <p:nvPr/>
        </p:nvGrpSpPr>
        <p:grpSpPr>
          <a:xfrm>
            <a:off x="0" y="70104"/>
            <a:ext cx="2062480" cy="1245235"/>
            <a:chOff x="0" y="70104"/>
            <a:chExt cx="2062480" cy="1245235"/>
          </a:xfrm>
        </p:grpSpPr>
        <p:sp>
          <p:nvSpPr>
            <p:cNvPr id="19" name="object 19"/>
            <p:cNvSpPr/>
            <p:nvPr/>
          </p:nvSpPr>
          <p:spPr>
            <a:xfrm>
              <a:off x="0" y="70104"/>
              <a:ext cx="2062480" cy="1245235"/>
            </a:xfrm>
            <a:custGeom>
              <a:avLst/>
              <a:gdLst/>
              <a:ahLst/>
              <a:cxnLst/>
              <a:rect l="l" t="t" r="r" b="b"/>
              <a:pathLst>
                <a:path w="2062480" h="1245235">
                  <a:moveTo>
                    <a:pt x="2061972" y="0"/>
                  </a:moveTo>
                  <a:lnTo>
                    <a:pt x="0" y="0"/>
                  </a:lnTo>
                  <a:lnTo>
                    <a:pt x="0" y="1245107"/>
                  </a:lnTo>
                  <a:lnTo>
                    <a:pt x="2061972" y="1245107"/>
                  </a:lnTo>
                  <a:lnTo>
                    <a:pt x="20619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247" y="70104"/>
              <a:ext cx="1795272" cy="769620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5165822" y="7940499"/>
            <a:ext cx="245417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40" dirty="0">
                <a:latin typeface="Arial"/>
                <a:cs typeface="Arial"/>
              </a:rPr>
              <a:t>г</a:t>
            </a:r>
            <a:r>
              <a:rPr sz="1800" b="1" dirty="0">
                <a:latin typeface="Arial"/>
                <a:cs typeface="Arial"/>
              </a:rPr>
              <a:t>. Москва, </a:t>
            </a:r>
            <a:r>
              <a:rPr sz="1800" b="1" dirty="0" smtClean="0">
                <a:latin typeface="Arial"/>
                <a:cs typeface="Arial"/>
              </a:rPr>
              <a:t>2021 </a:t>
            </a:r>
            <a:r>
              <a:rPr sz="1800" b="1" dirty="0">
                <a:latin typeface="Arial"/>
                <a:cs typeface="Arial"/>
              </a:rPr>
              <a:t>г</a:t>
            </a:r>
            <a:r>
              <a:rPr sz="1800" b="1" spc="-120" dirty="0"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8116" y="5999986"/>
            <a:ext cx="3607308" cy="263042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447" y="105156"/>
            <a:ext cx="1764792" cy="757427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0832592" y="8049768"/>
            <a:ext cx="589915" cy="472440"/>
            <a:chOff x="10832592" y="8049768"/>
            <a:chExt cx="589915" cy="472440"/>
          </a:xfrm>
        </p:grpSpPr>
        <p:sp>
          <p:nvSpPr>
            <p:cNvPr id="5" name="object 5"/>
            <p:cNvSpPr/>
            <p:nvPr/>
          </p:nvSpPr>
          <p:spPr>
            <a:xfrm>
              <a:off x="10842498" y="8059674"/>
              <a:ext cx="570230" cy="452755"/>
            </a:xfrm>
            <a:custGeom>
              <a:avLst/>
              <a:gdLst/>
              <a:ahLst/>
              <a:cxnLst/>
              <a:rect l="l" t="t" r="r" b="b"/>
              <a:pathLst>
                <a:path w="570229" h="452754">
                  <a:moveTo>
                    <a:pt x="284987" y="0"/>
                  </a:moveTo>
                  <a:lnTo>
                    <a:pt x="233771" y="3646"/>
                  </a:lnTo>
                  <a:lnTo>
                    <a:pt x="185563" y="14158"/>
                  </a:lnTo>
                  <a:lnTo>
                    <a:pt x="141167" y="30897"/>
                  </a:lnTo>
                  <a:lnTo>
                    <a:pt x="101390" y="53225"/>
                  </a:lnTo>
                  <a:lnTo>
                    <a:pt x="67039" y="80501"/>
                  </a:lnTo>
                  <a:lnTo>
                    <a:pt x="38918" y="112087"/>
                  </a:lnTo>
                  <a:lnTo>
                    <a:pt x="17834" y="147344"/>
                  </a:lnTo>
                  <a:lnTo>
                    <a:pt x="4592" y="185632"/>
                  </a:lnTo>
                  <a:lnTo>
                    <a:pt x="0" y="226313"/>
                  </a:lnTo>
                  <a:lnTo>
                    <a:pt x="4592" y="266995"/>
                  </a:lnTo>
                  <a:lnTo>
                    <a:pt x="17834" y="305283"/>
                  </a:lnTo>
                  <a:lnTo>
                    <a:pt x="38918" y="340540"/>
                  </a:lnTo>
                  <a:lnTo>
                    <a:pt x="67039" y="372126"/>
                  </a:lnTo>
                  <a:lnTo>
                    <a:pt x="101390" y="399402"/>
                  </a:lnTo>
                  <a:lnTo>
                    <a:pt x="141167" y="421730"/>
                  </a:lnTo>
                  <a:lnTo>
                    <a:pt x="185563" y="438469"/>
                  </a:lnTo>
                  <a:lnTo>
                    <a:pt x="233771" y="448981"/>
                  </a:lnTo>
                  <a:lnTo>
                    <a:pt x="284987" y="452627"/>
                  </a:lnTo>
                  <a:lnTo>
                    <a:pt x="336204" y="448981"/>
                  </a:lnTo>
                  <a:lnTo>
                    <a:pt x="384412" y="438469"/>
                  </a:lnTo>
                  <a:lnTo>
                    <a:pt x="428808" y="421730"/>
                  </a:lnTo>
                  <a:lnTo>
                    <a:pt x="468585" y="399402"/>
                  </a:lnTo>
                  <a:lnTo>
                    <a:pt x="502936" y="372126"/>
                  </a:lnTo>
                  <a:lnTo>
                    <a:pt x="531057" y="340540"/>
                  </a:lnTo>
                  <a:lnTo>
                    <a:pt x="552141" y="305283"/>
                  </a:lnTo>
                  <a:lnTo>
                    <a:pt x="565383" y="266995"/>
                  </a:lnTo>
                  <a:lnTo>
                    <a:pt x="569976" y="226313"/>
                  </a:lnTo>
                  <a:lnTo>
                    <a:pt x="565383" y="185632"/>
                  </a:lnTo>
                  <a:lnTo>
                    <a:pt x="552141" y="147344"/>
                  </a:lnTo>
                  <a:lnTo>
                    <a:pt x="531057" y="112087"/>
                  </a:lnTo>
                  <a:lnTo>
                    <a:pt x="502936" y="80501"/>
                  </a:lnTo>
                  <a:lnTo>
                    <a:pt x="468585" y="53225"/>
                  </a:lnTo>
                  <a:lnTo>
                    <a:pt x="428808" y="30897"/>
                  </a:lnTo>
                  <a:lnTo>
                    <a:pt x="384412" y="14158"/>
                  </a:lnTo>
                  <a:lnTo>
                    <a:pt x="336204" y="3646"/>
                  </a:lnTo>
                  <a:lnTo>
                    <a:pt x="284987" y="0"/>
                  </a:lnTo>
                  <a:close/>
                </a:path>
              </a:pathLst>
            </a:custGeom>
            <a:solidFill>
              <a:srgbClr val="FBE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42498" y="8059674"/>
              <a:ext cx="570230" cy="452755"/>
            </a:xfrm>
            <a:custGeom>
              <a:avLst/>
              <a:gdLst/>
              <a:ahLst/>
              <a:cxnLst/>
              <a:rect l="l" t="t" r="r" b="b"/>
              <a:pathLst>
                <a:path w="570229" h="452754">
                  <a:moveTo>
                    <a:pt x="0" y="226313"/>
                  </a:moveTo>
                  <a:lnTo>
                    <a:pt x="4592" y="185632"/>
                  </a:lnTo>
                  <a:lnTo>
                    <a:pt x="17834" y="147344"/>
                  </a:lnTo>
                  <a:lnTo>
                    <a:pt x="38918" y="112087"/>
                  </a:lnTo>
                  <a:lnTo>
                    <a:pt x="67039" y="80501"/>
                  </a:lnTo>
                  <a:lnTo>
                    <a:pt x="101390" y="53225"/>
                  </a:lnTo>
                  <a:lnTo>
                    <a:pt x="141167" y="30897"/>
                  </a:lnTo>
                  <a:lnTo>
                    <a:pt x="185563" y="14158"/>
                  </a:lnTo>
                  <a:lnTo>
                    <a:pt x="233771" y="3646"/>
                  </a:lnTo>
                  <a:lnTo>
                    <a:pt x="284987" y="0"/>
                  </a:lnTo>
                  <a:lnTo>
                    <a:pt x="336204" y="3646"/>
                  </a:lnTo>
                  <a:lnTo>
                    <a:pt x="384412" y="14158"/>
                  </a:lnTo>
                  <a:lnTo>
                    <a:pt x="428808" y="30897"/>
                  </a:lnTo>
                  <a:lnTo>
                    <a:pt x="468585" y="53225"/>
                  </a:lnTo>
                  <a:lnTo>
                    <a:pt x="502936" y="80501"/>
                  </a:lnTo>
                  <a:lnTo>
                    <a:pt x="531057" y="112087"/>
                  </a:lnTo>
                  <a:lnTo>
                    <a:pt x="552141" y="147344"/>
                  </a:lnTo>
                  <a:lnTo>
                    <a:pt x="565383" y="185632"/>
                  </a:lnTo>
                  <a:lnTo>
                    <a:pt x="569976" y="226313"/>
                  </a:lnTo>
                  <a:lnTo>
                    <a:pt x="565383" y="266995"/>
                  </a:lnTo>
                  <a:lnTo>
                    <a:pt x="552141" y="305283"/>
                  </a:lnTo>
                  <a:lnTo>
                    <a:pt x="531057" y="340540"/>
                  </a:lnTo>
                  <a:lnTo>
                    <a:pt x="502936" y="372126"/>
                  </a:lnTo>
                  <a:lnTo>
                    <a:pt x="468585" y="399402"/>
                  </a:lnTo>
                  <a:lnTo>
                    <a:pt x="428808" y="421730"/>
                  </a:lnTo>
                  <a:lnTo>
                    <a:pt x="384412" y="438469"/>
                  </a:lnTo>
                  <a:lnTo>
                    <a:pt x="336204" y="448981"/>
                  </a:lnTo>
                  <a:lnTo>
                    <a:pt x="284987" y="452627"/>
                  </a:lnTo>
                  <a:lnTo>
                    <a:pt x="233771" y="448981"/>
                  </a:lnTo>
                  <a:lnTo>
                    <a:pt x="185563" y="438469"/>
                  </a:lnTo>
                  <a:lnTo>
                    <a:pt x="141167" y="421730"/>
                  </a:lnTo>
                  <a:lnTo>
                    <a:pt x="101390" y="399402"/>
                  </a:lnTo>
                  <a:lnTo>
                    <a:pt x="67039" y="372126"/>
                  </a:lnTo>
                  <a:lnTo>
                    <a:pt x="38918" y="340540"/>
                  </a:lnTo>
                  <a:lnTo>
                    <a:pt x="17834" y="305283"/>
                  </a:lnTo>
                  <a:lnTo>
                    <a:pt x="4592" y="266995"/>
                  </a:lnTo>
                  <a:lnTo>
                    <a:pt x="0" y="226313"/>
                  </a:lnTo>
                  <a:close/>
                </a:path>
              </a:pathLst>
            </a:custGeom>
            <a:ln w="1981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012551" y="8132165"/>
            <a:ext cx="233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90" dirty="0">
                <a:latin typeface="Arial"/>
                <a:cs typeface="Arial"/>
              </a:rPr>
              <a:t>10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9895" y="408813"/>
            <a:ext cx="10682656" cy="51248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13940">
              <a:lnSpc>
                <a:spcPct val="100000"/>
              </a:lnSpc>
              <a:spcBef>
                <a:spcPts val="100"/>
              </a:spcBef>
            </a:pPr>
            <a:r>
              <a:rPr sz="2000" b="1" dirty="0" smtClean="0">
                <a:solidFill>
                  <a:srgbClr val="A4634E"/>
                </a:solidFill>
                <a:latin typeface="Arial"/>
                <a:cs typeface="Arial"/>
              </a:rPr>
              <a:t>АЛГОРИТМ </a:t>
            </a:r>
            <a:r>
              <a:rPr lang="ru-RU" sz="2000" b="1" dirty="0" smtClean="0">
                <a:solidFill>
                  <a:srgbClr val="A4634E"/>
                </a:solidFill>
                <a:latin typeface="Arial"/>
                <a:cs typeface="Arial"/>
              </a:rPr>
              <a:t>  П</a:t>
            </a:r>
            <a:r>
              <a:rPr sz="2000" b="1" dirty="0" smtClean="0">
                <a:solidFill>
                  <a:srgbClr val="A4634E"/>
                </a:solidFill>
                <a:latin typeface="Arial"/>
                <a:cs typeface="Arial"/>
              </a:rPr>
              <a:t>ОЛУЧЕНИЯ </a:t>
            </a:r>
            <a:r>
              <a:rPr sz="2000" b="1" dirty="0">
                <a:solidFill>
                  <a:srgbClr val="A4634E"/>
                </a:solidFill>
                <a:latin typeface="Arial"/>
                <a:cs typeface="Arial"/>
              </a:rPr>
              <a:t>ИМУЩЕСТВЕННОЙ ПОДДЕРЖКИ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50" dirty="0">
              <a:latin typeface="Arial"/>
              <a:cs typeface="Arial"/>
            </a:endParaRPr>
          </a:p>
          <a:p>
            <a:pPr marL="12700" marR="930910">
              <a:lnSpc>
                <a:spcPct val="100600"/>
              </a:lnSpc>
            </a:pPr>
            <a:r>
              <a:rPr sz="1800" b="1" dirty="0">
                <a:solidFill>
                  <a:srgbClr val="C77C0D"/>
                </a:solidFill>
                <a:latin typeface="Cambria"/>
                <a:cs typeface="Cambria"/>
              </a:rPr>
              <a:t>Шаг 1. </a:t>
            </a:r>
            <a:r>
              <a:rPr sz="1800" dirty="0">
                <a:latin typeface="Cambria"/>
                <a:cs typeface="Cambria"/>
              </a:rPr>
              <a:t>Подбор государственного и муниципального имущества для  осуществления предпринимательской деятельности </a:t>
            </a:r>
            <a:r>
              <a:rPr sz="1800" b="1" i="1" dirty="0">
                <a:solidFill>
                  <a:srgbClr val="C55A11"/>
                </a:solidFill>
                <a:latin typeface="Cambria"/>
                <a:cs typeface="Cambria"/>
              </a:rPr>
              <a:t>(см. стр. 11 – 15)</a:t>
            </a:r>
            <a:endParaRPr sz="1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100" dirty="0">
              <a:latin typeface="Cambria"/>
              <a:cs typeface="Cambria"/>
            </a:endParaRPr>
          </a:p>
          <a:p>
            <a:pPr marL="799465" marR="5080">
              <a:lnSpc>
                <a:spcPct val="100299"/>
              </a:lnSpc>
            </a:pPr>
            <a:r>
              <a:rPr sz="1800" b="1" dirty="0">
                <a:solidFill>
                  <a:srgbClr val="C77C0D"/>
                </a:solidFill>
                <a:latin typeface="Cambria"/>
                <a:cs typeface="Cambria"/>
              </a:rPr>
              <a:t>Шаг 2. </a:t>
            </a:r>
            <a:r>
              <a:rPr sz="1800" dirty="0">
                <a:latin typeface="Cambria"/>
                <a:cs typeface="Cambria"/>
              </a:rPr>
              <a:t>Обращение в орган государственной власти или орган местного  самоуправления, осуществляющий функции по управлению и  распоряжению имуществом </a:t>
            </a:r>
            <a:r>
              <a:rPr sz="1800" b="1" i="1" dirty="0">
                <a:solidFill>
                  <a:srgbClr val="C55A11"/>
                </a:solidFill>
                <a:latin typeface="Cambria"/>
                <a:cs typeface="Cambria"/>
              </a:rPr>
              <a:t>(см. стр. 16)</a:t>
            </a:r>
            <a:endParaRPr sz="1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700" dirty="0">
              <a:latin typeface="Cambria"/>
              <a:cs typeface="Cambria"/>
            </a:endParaRPr>
          </a:p>
          <a:p>
            <a:pPr marL="2237740" marR="106045">
              <a:lnSpc>
                <a:spcPct val="100200"/>
              </a:lnSpc>
            </a:pPr>
            <a:r>
              <a:rPr sz="1800" b="1" dirty="0">
                <a:solidFill>
                  <a:srgbClr val="C77C0D"/>
                </a:solidFill>
                <a:latin typeface="Cambria"/>
                <a:cs typeface="Cambria"/>
              </a:rPr>
              <a:t>Шаг 3. </a:t>
            </a:r>
            <a:r>
              <a:rPr sz="1800" dirty="0">
                <a:latin typeface="Cambria"/>
                <a:cs typeface="Cambria"/>
              </a:rPr>
              <a:t>Участие в торгах, в случае если заключение  договора аренды без проведения торгов не предусмотрено  действующими нормативными правовыми актами, в  случае признания победителем в торгах – заключение  договора аренды. </a:t>
            </a:r>
            <a:r>
              <a:rPr sz="1800" b="1" i="1" dirty="0">
                <a:solidFill>
                  <a:srgbClr val="C55A11"/>
                </a:solidFill>
                <a:latin typeface="Cambria"/>
                <a:cs typeface="Cambria"/>
              </a:rPr>
              <a:t>(см. стр. 17)</a:t>
            </a:r>
            <a:endParaRPr sz="1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050" dirty="0">
              <a:latin typeface="Cambria"/>
              <a:cs typeface="Cambria"/>
            </a:endParaRPr>
          </a:p>
          <a:p>
            <a:pPr marL="4173854" marR="439420">
              <a:lnSpc>
                <a:spcPct val="100299"/>
              </a:lnSpc>
            </a:pPr>
            <a:r>
              <a:rPr sz="1800" b="1" dirty="0">
                <a:solidFill>
                  <a:srgbClr val="C77C0D"/>
                </a:solidFill>
                <a:latin typeface="Cambria"/>
                <a:cs typeface="Cambria"/>
              </a:rPr>
              <a:t>Шаг 4. </a:t>
            </a:r>
            <a:r>
              <a:rPr sz="1800" dirty="0">
                <a:latin typeface="Cambria"/>
                <a:cs typeface="Cambria"/>
              </a:rPr>
              <a:t>Преимущественное право  приобретения арендуемого субъектами  МСП имущества </a:t>
            </a:r>
            <a:r>
              <a:rPr sz="1800" b="1" i="1" dirty="0">
                <a:solidFill>
                  <a:srgbClr val="C55A11"/>
                </a:solidFill>
                <a:latin typeface="Cambria"/>
                <a:cs typeface="Cambria"/>
              </a:rPr>
              <a:t>(см. стр. 18)</a:t>
            </a:r>
            <a:endParaRPr sz="18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7" y="105156"/>
            <a:ext cx="1764792" cy="75742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35407" y="132334"/>
            <a:ext cx="10683799" cy="8425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0460" marR="872490" indent="-329565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A4634E"/>
                </a:solidFill>
                <a:latin typeface="Arial"/>
                <a:cs typeface="Arial"/>
              </a:rPr>
              <a:t>Шаг 1. ПОДБОР ГОСУДАРСТВЕННОГО И МУНИЦИПАЛЬНОГО  ИМУЩЕСТВА ДЛЯ ОСУЩЕСТВЛЕНИЯ ДЕЯТЕЛЬНОСТИ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50" dirty="0">
              <a:latin typeface="Arial"/>
              <a:cs typeface="Arial"/>
            </a:endParaRPr>
          </a:p>
          <a:p>
            <a:pPr marL="12700" marR="2056764">
              <a:lnSpc>
                <a:spcPct val="100000"/>
              </a:lnSpc>
            </a:pPr>
            <a:r>
              <a:rPr sz="1800" b="1" spc="145" dirty="0">
                <a:solidFill>
                  <a:srgbClr val="C77C0D"/>
                </a:solidFill>
                <a:latin typeface="Cambria"/>
                <a:cs typeface="Cambria"/>
              </a:rPr>
              <a:t>Как</a:t>
            </a:r>
            <a:r>
              <a:rPr sz="1800" b="1" spc="215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40" dirty="0">
                <a:solidFill>
                  <a:srgbClr val="C77C0D"/>
                </a:solidFill>
                <a:latin typeface="Cambria"/>
                <a:cs typeface="Cambria"/>
              </a:rPr>
              <a:t>узнать,</a:t>
            </a:r>
            <a:r>
              <a:rPr sz="1800" b="1" spc="229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spc="114" dirty="0">
                <a:latin typeface="Cambria"/>
                <a:cs typeface="Cambria"/>
              </a:rPr>
              <a:t>какие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объекты</a:t>
            </a:r>
            <a:r>
              <a:rPr sz="1800" spc="204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предоставляются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субъектам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235" dirty="0">
                <a:latin typeface="Cambria"/>
                <a:cs typeface="Cambria"/>
              </a:rPr>
              <a:t>МСП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и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самозанятым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гражданам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порядке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оказания 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b="1" spc="150" dirty="0">
                <a:solidFill>
                  <a:srgbClr val="C77C0D"/>
                </a:solidFill>
                <a:latin typeface="Cambria"/>
                <a:cs typeface="Cambria"/>
              </a:rPr>
              <a:t>имущественной</a:t>
            </a:r>
            <a:r>
              <a:rPr sz="1800" b="1" spc="235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35" dirty="0">
                <a:solidFill>
                  <a:srgbClr val="C77C0D"/>
                </a:solidFill>
                <a:latin typeface="Cambria"/>
                <a:cs typeface="Cambria"/>
              </a:rPr>
              <a:t>поддержки</a:t>
            </a:r>
            <a:r>
              <a:rPr sz="1800" spc="135" dirty="0">
                <a:latin typeface="Cambria"/>
                <a:cs typeface="Cambria"/>
              </a:rPr>
              <a:t>?</a:t>
            </a:r>
            <a:endParaRPr sz="1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50" dirty="0">
              <a:latin typeface="Cambria"/>
              <a:cs typeface="Cambria"/>
            </a:endParaRPr>
          </a:p>
          <a:p>
            <a:pPr marL="355600" indent="-342900">
              <a:lnSpc>
                <a:spcPts val="2150"/>
              </a:lnSpc>
              <a:buAutoNum type="arabicPeriod"/>
              <a:tabLst>
                <a:tab pos="355600" algn="l"/>
              </a:tabLst>
            </a:pPr>
            <a:r>
              <a:rPr sz="1800" b="1" spc="125" dirty="0">
                <a:solidFill>
                  <a:srgbClr val="7B4A3A"/>
                </a:solidFill>
                <a:latin typeface="Cambria"/>
                <a:cs typeface="Cambria"/>
              </a:rPr>
              <a:t>На</a:t>
            </a:r>
            <a:r>
              <a:rPr sz="1800" b="1" spc="195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135" dirty="0">
                <a:solidFill>
                  <a:srgbClr val="7B4A3A"/>
                </a:solidFill>
                <a:latin typeface="Cambria"/>
                <a:cs typeface="Cambria"/>
              </a:rPr>
              <a:t>сайте</a:t>
            </a:r>
            <a:r>
              <a:rPr sz="1800" b="1" spc="220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114" dirty="0">
                <a:solidFill>
                  <a:srgbClr val="7B4A3A"/>
                </a:solidFill>
                <a:latin typeface="Cambria"/>
                <a:cs typeface="Cambria"/>
              </a:rPr>
              <a:t>Бизнес-навигатора</a:t>
            </a:r>
            <a:r>
              <a:rPr sz="1800" b="1" spc="245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215" dirty="0">
                <a:solidFill>
                  <a:srgbClr val="7B4A3A"/>
                </a:solidFill>
                <a:latin typeface="Cambria"/>
                <a:cs typeface="Cambria"/>
              </a:rPr>
              <a:t>МСП</a:t>
            </a:r>
            <a:endParaRPr sz="1800" dirty="0">
              <a:latin typeface="Cambria"/>
              <a:cs typeface="Cambria"/>
            </a:endParaRPr>
          </a:p>
          <a:p>
            <a:pPr marL="12700">
              <a:lnSpc>
                <a:spcPts val="2150"/>
              </a:lnSpc>
            </a:pPr>
            <a:r>
              <a:rPr sz="1800" spc="65" dirty="0">
                <a:latin typeface="Cambria"/>
                <a:cs typeface="Cambria"/>
              </a:rPr>
              <a:t>Для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использования</a:t>
            </a:r>
            <a:r>
              <a:rPr sz="1800" spc="22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данного</a:t>
            </a:r>
            <a:r>
              <a:rPr sz="1800" spc="229" dirty="0">
                <a:latin typeface="Cambria"/>
                <a:cs typeface="Cambria"/>
              </a:rPr>
              <a:t> </a:t>
            </a:r>
            <a:r>
              <a:rPr sz="1800" spc="120" dirty="0">
                <a:latin typeface="Cambria"/>
                <a:cs typeface="Cambria"/>
              </a:rPr>
              <a:t>сервиса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необходимо</a:t>
            </a:r>
            <a:r>
              <a:rPr sz="1800" spc="22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зарегистрировать</a:t>
            </a:r>
            <a:endParaRPr sz="1800" dirty="0">
              <a:latin typeface="Cambria"/>
              <a:cs typeface="Cambria"/>
            </a:endParaRPr>
          </a:p>
          <a:p>
            <a:pPr marL="12700" marR="641985">
              <a:lnSpc>
                <a:spcPct val="99800"/>
              </a:lnSpc>
              <a:spcBef>
                <a:spcPts val="20"/>
              </a:spcBef>
            </a:pPr>
            <a:r>
              <a:rPr sz="1800" spc="130" dirty="0">
                <a:latin typeface="Cambria"/>
                <a:cs typeface="Cambria"/>
              </a:rPr>
              <a:t>на </a:t>
            </a:r>
            <a:r>
              <a:rPr sz="1800" spc="60" dirty="0">
                <a:latin typeface="Cambria"/>
                <a:cs typeface="Cambria"/>
              </a:rPr>
              <a:t>портале  </a:t>
            </a:r>
            <a:r>
              <a:rPr sz="1800" b="1" u="heavy" spc="110" dirty="0">
                <a:solidFill>
                  <a:srgbClr val="AC1F1F"/>
                </a:solidFill>
                <a:uFill>
                  <a:solidFill>
                    <a:srgbClr val="AC1F1F"/>
                  </a:solidFill>
                </a:uFill>
                <a:latin typeface="Cambria"/>
                <a:cs typeface="Cambria"/>
              </a:rPr>
              <a:t>https://navigator.smbn.ru/</a:t>
            </a:r>
            <a:r>
              <a:rPr sz="1800" spc="110" dirty="0">
                <a:latin typeface="Trebuchet MS"/>
                <a:cs typeface="Trebuchet MS"/>
              </a:rPr>
              <a:t>, </a:t>
            </a:r>
            <a:r>
              <a:rPr sz="1800" spc="80" dirty="0">
                <a:latin typeface="Cambria"/>
                <a:cs typeface="Cambria"/>
              </a:rPr>
              <a:t>который </a:t>
            </a:r>
            <a:r>
              <a:rPr sz="1800" spc="105" dirty="0">
                <a:latin typeface="Cambria"/>
                <a:cs typeface="Cambria"/>
              </a:rPr>
              <a:t>содержит </a:t>
            </a:r>
            <a:r>
              <a:rPr sz="1800" spc="135" dirty="0">
                <a:latin typeface="Cambria"/>
                <a:cs typeface="Cambria"/>
              </a:rPr>
              <a:t>информацию </a:t>
            </a:r>
            <a:r>
              <a:rPr sz="1800" spc="14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о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государственном</a:t>
            </a:r>
            <a:r>
              <a:rPr sz="1800" spc="21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и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муниципальном</a:t>
            </a:r>
            <a:r>
              <a:rPr sz="1800" spc="229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имуществе,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включённом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перечни 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имущества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30" dirty="0">
                <a:latin typeface="Cambria"/>
                <a:cs typeface="Cambria"/>
              </a:rPr>
              <a:t>для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субъектов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229" dirty="0">
                <a:latin typeface="Cambria"/>
                <a:cs typeface="Cambria"/>
              </a:rPr>
              <a:t>МСП,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крупных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городах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114" dirty="0">
                <a:latin typeface="Cambria"/>
                <a:cs typeface="Cambria"/>
              </a:rPr>
              <a:t>России,</a:t>
            </a:r>
            <a:r>
              <a:rPr sz="1800" spc="204" dirty="0">
                <a:latin typeface="Cambria"/>
                <a:cs typeface="Cambria"/>
              </a:rPr>
              <a:t> </a:t>
            </a:r>
            <a:r>
              <a:rPr sz="1800" spc="165" dirty="0">
                <a:latin typeface="Cambria"/>
                <a:cs typeface="Cambria"/>
              </a:rPr>
              <a:t>а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130" dirty="0">
                <a:latin typeface="Cambria"/>
                <a:cs typeface="Cambria"/>
              </a:rPr>
              <a:t>также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иную 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полезную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информацию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30" dirty="0">
                <a:latin typeface="Cambria"/>
                <a:cs typeface="Cambria"/>
              </a:rPr>
              <a:t>для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предпринимателей</a:t>
            </a:r>
            <a:r>
              <a:rPr sz="1800" spc="204" dirty="0">
                <a:latin typeface="Cambria"/>
                <a:cs typeface="Cambria"/>
              </a:rPr>
              <a:t> </a:t>
            </a:r>
            <a:r>
              <a:rPr sz="1800" b="1" i="1" spc="50" dirty="0">
                <a:solidFill>
                  <a:srgbClr val="7B4A3A"/>
                </a:solidFill>
                <a:latin typeface="Cambria"/>
                <a:cs typeface="Cambria"/>
              </a:rPr>
              <a:t>(см.</a:t>
            </a:r>
            <a:r>
              <a:rPr sz="1800" b="1" i="1" spc="210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i="1" spc="180" dirty="0">
                <a:solidFill>
                  <a:srgbClr val="7B4A3A"/>
                </a:solidFill>
                <a:latin typeface="Cambria"/>
                <a:cs typeface="Cambria"/>
              </a:rPr>
              <a:t>стр.</a:t>
            </a:r>
            <a:r>
              <a:rPr sz="1800" b="1" i="1" spc="204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i="1" spc="40" dirty="0">
                <a:solidFill>
                  <a:srgbClr val="7B4A3A"/>
                </a:solidFill>
                <a:latin typeface="Cambria"/>
                <a:cs typeface="Cambria"/>
              </a:rPr>
              <a:t>12)</a:t>
            </a:r>
            <a:endParaRPr sz="1800" dirty="0">
              <a:latin typeface="Cambria"/>
              <a:cs typeface="Cambria"/>
            </a:endParaRPr>
          </a:p>
          <a:p>
            <a:pPr marL="318770" indent="-306705">
              <a:lnSpc>
                <a:spcPts val="2150"/>
              </a:lnSpc>
              <a:spcBef>
                <a:spcPts val="985"/>
              </a:spcBef>
              <a:buAutoNum type="arabicPeriod" startAt="2"/>
              <a:tabLst>
                <a:tab pos="319405" algn="l"/>
              </a:tabLst>
            </a:pPr>
            <a:r>
              <a:rPr sz="1800" b="1" spc="125" dirty="0">
                <a:solidFill>
                  <a:srgbClr val="7B4A3A"/>
                </a:solidFill>
                <a:latin typeface="Cambria"/>
                <a:cs typeface="Cambria"/>
              </a:rPr>
              <a:t>На</a:t>
            </a:r>
            <a:r>
              <a:rPr sz="1800" b="1" spc="215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170" dirty="0">
                <a:solidFill>
                  <a:srgbClr val="7B4A3A"/>
                </a:solidFill>
                <a:latin typeface="Cambria"/>
                <a:cs typeface="Cambria"/>
              </a:rPr>
              <a:t>Едином</a:t>
            </a:r>
            <a:r>
              <a:rPr sz="1800" b="1" spc="225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90" dirty="0">
                <a:solidFill>
                  <a:srgbClr val="7B4A3A"/>
                </a:solidFill>
                <a:latin typeface="Cambria"/>
                <a:cs typeface="Cambria"/>
              </a:rPr>
              <a:t>портале</a:t>
            </a:r>
            <a:r>
              <a:rPr sz="1800" b="1" spc="215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140" dirty="0">
                <a:solidFill>
                  <a:srgbClr val="7B4A3A"/>
                </a:solidFill>
                <a:latin typeface="Cambria"/>
                <a:cs typeface="Cambria"/>
              </a:rPr>
              <a:t>государственных</a:t>
            </a:r>
            <a:r>
              <a:rPr sz="1800" b="1" spc="229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114" dirty="0">
                <a:solidFill>
                  <a:srgbClr val="7B4A3A"/>
                </a:solidFill>
                <a:latin typeface="Cambria"/>
                <a:cs typeface="Cambria"/>
              </a:rPr>
              <a:t>услуг</a:t>
            </a:r>
            <a:r>
              <a:rPr sz="1800" b="1" spc="215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80" dirty="0">
                <a:solidFill>
                  <a:srgbClr val="7B4A3A"/>
                </a:solidFill>
                <a:latin typeface="Cambria"/>
                <a:cs typeface="Cambria"/>
              </a:rPr>
              <a:t>(ЕПГУ)</a:t>
            </a:r>
            <a:endParaRPr sz="1800" dirty="0">
              <a:latin typeface="Cambria"/>
              <a:cs typeface="Cambria"/>
            </a:endParaRPr>
          </a:p>
          <a:p>
            <a:pPr marL="12700" marR="5080">
              <a:lnSpc>
                <a:spcPts val="2160"/>
              </a:lnSpc>
              <a:spcBef>
                <a:spcPts val="60"/>
              </a:spcBef>
            </a:pPr>
            <a:r>
              <a:rPr sz="1800" spc="65" dirty="0">
                <a:latin typeface="Cambria"/>
                <a:cs typeface="Cambria"/>
              </a:rPr>
              <a:t>Для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использования</a:t>
            </a:r>
            <a:r>
              <a:rPr sz="1800" spc="22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данного</a:t>
            </a:r>
            <a:r>
              <a:rPr sz="1800" spc="225" dirty="0">
                <a:latin typeface="Cambria"/>
                <a:cs typeface="Cambria"/>
              </a:rPr>
              <a:t> </a:t>
            </a:r>
            <a:r>
              <a:rPr sz="1800" spc="120" dirty="0">
                <a:latin typeface="Cambria"/>
                <a:cs typeface="Cambria"/>
              </a:rPr>
              <a:t>сервиса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необходимо</a:t>
            </a:r>
            <a:r>
              <a:rPr sz="1800" spc="22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зарегистрироваться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или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войти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(при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наличии</a:t>
            </a:r>
            <a:r>
              <a:rPr sz="1800" spc="21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регистрации)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130" dirty="0">
                <a:latin typeface="Cambria"/>
                <a:cs typeface="Cambria"/>
              </a:rPr>
              <a:t>на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портал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b="1" u="heavy" spc="105" dirty="0">
                <a:solidFill>
                  <a:srgbClr val="AC1F1F"/>
                </a:solidFill>
                <a:uFill>
                  <a:solidFill>
                    <a:srgbClr val="AC1F1F"/>
                  </a:solidFill>
                </a:uFill>
                <a:latin typeface="Cambria"/>
                <a:cs typeface="Cambria"/>
                <a:hlinkClick r:id="rId3"/>
              </a:rPr>
              <a:t>https://www.gosuslugi.ru/</a:t>
            </a:r>
            <a:r>
              <a:rPr sz="1800" spc="105" dirty="0">
                <a:latin typeface="Cambria"/>
                <a:cs typeface="Cambria"/>
              </a:rPr>
              <a:t>,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который 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содержит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информацию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о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государственном</a:t>
            </a:r>
            <a:r>
              <a:rPr sz="1800" spc="204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и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муниципальном</a:t>
            </a:r>
            <a:r>
              <a:rPr sz="1800" spc="225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имуществе, 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включённом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перечни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имущества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30" dirty="0">
                <a:latin typeface="Cambria"/>
                <a:cs typeface="Cambria"/>
              </a:rPr>
              <a:t>для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субъектов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229" dirty="0">
                <a:latin typeface="Cambria"/>
                <a:cs typeface="Cambria"/>
              </a:rPr>
              <a:t>МСП,</a:t>
            </a:r>
            <a:r>
              <a:rPr sz="1800" spc="21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во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14" dirty="0">
                <a:latin typeface="Cambria"/>
                <a:cs typeface="Cambria"/>
              </a:rPr>
              <a:t>всех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субъектах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РФ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и 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муниципальных</a:t>
            </a:r>
            <a:r>
              <a:rPr sz="1800" spc="225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образованиях,</a:t>
            </a:r>
            <a:r>
              <a:rPr sz="1800" spc="225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которых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такие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перечни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утверждены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b="1" i="1" spc="50" dirty="0">
                <a:solidFill>
                  <a:srgbClr val="7B4A3A"/>
                </a:solidFill>
                <a:latin typeface="Cambria"/>
                <a:cs typeface="Cambria"/>
              </a:rPr>
              <a:t>(см.</a:t>
            </a:r>
            <a:endParaRPr sz="1800" dirty="0">
              <a:latin typeface="Cambria"/>
              <a:cs typeface="Cambria"/>
            </a:endParaRPr>
          </a:p>
          <a:p>
            <a:pPr marL="12700">
              <a:lnSpc>
                <a:spcPts val="2110"/>
              </a:lnSpc>
            </a:pPr>
            <a:r>
              <a:rPr sz="1800" b="1" i="1" spc="180" dirty="0">
                <a:solidFill>
                  <a:srgbClr val="7B4A3A"/>
                </a:solidFill>
                <a:latin typeface="Cambria"/>
                <a:cs typeface="Cambria"/>
              </a:rPr>
              <a:t>стр.</a:t>
            </a:r>
            <a:r>
              <a:rPr sz="1800" b="1" i="1" spc="165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i="1" spc="40" dirty="0">
                <a:solidFill>
                  <a:srgbClr val="7B4A3A"/>
                </a:solidFill>
                <a:latin typeface="Cambria"/>
                <a:cs typeface="Cambria"/>
              </a:rPr>
              <a:t>13)</a:t>
            </a:r>
            <a:endParaRPr sz="1800" dirty="0">
              <a:latin typeface="Cambria"/>
              <a:cs typeface="Cambria"/>
            </a:endParaRPr>
          </a:p>
          <a:p>
            <a:pPr marL="314325" indent="-302260">
              <a:lnSpc>
                <a:spcPct val="100000"/>
              </a:lnSpc>
              <a:spcBef>
                <a:spcPts val="940"/>
              </a:spcBef>
              <a:buAutoNum type="arabicPeriod" startAt="3"/>
              <a:tabLst>
                <a:tab pos="314960" algn="l"/>
              </a:tabLst>
            </a:pPr>
            <a:r>
              <a:rPr sz="1800" b="1" spc="145" dirty="0">
                <a:solidFill>
                  <a:srgbClr val="7B4A3A"/>
                </a:solidFill>
                <a:latin typeface="Cambria"/>
                <a:cs typeface="Cambria"/>
              </a:rPr>
              <a:t>По</a:t>
            </a:r>
            <a:r>
              <a:rPr sz="1800" b="1" spc="204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120" dirty="0">
                <a:solidFill>
                  <a:srgbClr val="7B4A3A"/>
                </a:solidFill>
                <a:latin typeface="Cambria"/>
                <a:cs typeface="Cambria"/>
              </a:rPr>
              <a:t>результатам</a:t>
            </a:r>
            <a:r>
              <a:rPr sz="1800" b="1" spc="204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110" dirty="0">
                <a:solidFill>
                  <a:srgbClr val="7B4A3A"/>
                </a:solidFill>
                <a:latin typeface="Cambria"/>
                <a:cs typeface="Cambria"/>
              </a:rPr>
              <a:t>обращения</a:t>
            </a:r>
            <a:r>
              <a:rPr sz="1800" b="1" spc="204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160" dirty="0">
                <a:solidFill>
                  <a:srgbClr val="7B4A3A"/>
                </a:solidFill>
                <a:latin typeface="Cambria"/>
                <a:cs typeface="Cambria"/>
              </a:rPr>
              <a:t>в</a:t>
            </a:r>
            <a:r>
              <a:rPr sz="1800" b="1" spc="204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125" dirty="0">
                <a:solidFill>
                  <a:srgbClr val="7B4A3A"/>
                </a:solidFill>
                <a:latin typeface="Cambria"/>
                <a:cs typeface="Cambria"/>
              </a:rPr>
              <a:t>Многофункциональный</a:t>
            </a:r>
            <a:r>
              <a:rPr sz="1800" b="1" spc="204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140" dirty="0">
                <a:solidFill>
                  <a:srgbClr val="7B4A3A"/>
                </a:solidFill>
                <a:latin typeface="Cambria"/>
                <a:cs typeface="Cambria"/>
              </a:rPr>
              <a:t>центр</a:t>
            </a:r>
            <a:r>
              <a:rPr sz="1800" b="1" spc="204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50" dirty="0">
                <a:solidFill>
                  <a:srgbClr val="7B4A3A"/>
                </a:solidFill>
                <a:latin typeface="Cambria"/>
                <a:cs typeface="Cambria"/>
              </a:rPr>
              <a:t>(МФЦ)</a:t>
            </a:r>
            <a:endParaRPr sz="1800" dirty="0">
              <a:latin typeface="Cambria"/>
              <a:cs typeface="Cambria"/>
            </a:endParaRPr>
          </a:p>
          <a:p>
            <a:pPr marL="12700" marR="94615">
              <a:lnSpc>
                <a:spcPct val="100000"/>
              </a:lnSpc>
            </a:pPr>
            <a:r>
              <a:rPr sz="1800" spc="229" dirty="0">
                <a:latin typeface="Cambria"/>
                <a:cs typeface="Cambria"/>
              </a:rPr>
              <a:t>В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50" dirty="0">
                <a:latin typeface="Cambria"/>
                <a:cs typeface="Cambria"/>
              </a:rPr>
              <a:t>МФЦ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120" dirty="0">
                <a:latin typeface="Cambria"/>
                <a:cs typeface="Cambria"/>
              </a:rPr>
              <a:t>можно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обратиться</a:t>
            </a:r>
            <a:r>
              <a:rPr sz="1800" spc="204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за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подбором</a:t>
            </a:r>
            <a:r>
              <a:rPr sz="1800" spc="21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по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заданным</a:t>
            </a:r>
            <a:r>
              <a:rPr sz="1800" spc="215" dirty="0">
                <a:latin typeface="Cambria"/>
                <a:cs typeface="Cambria"/>
              </a:rPr>
              <a:t> </a:t>
            </a:r>
            <a:r>
              <a:rPr sz="1800" spc="120" dirty="0">
                <a:latin typeface="Cambria"/>
                <a:cs typeface="Cambria"/>
              </a:rPr>
              <a:t>параметрам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30" dirty="0">
                <a:latin typeface="Cambria"/>
                <a:cs typeface="Cambria"/>
              </a:rPr>
              <a:t>информации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о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114" dirty="0">
                <a:latin typeface="Cambria"/>
                <a:cs typeface="Cambria"/>
              </a:rPr>
              <a:t>недвижимом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имуществе,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включенном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перечни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государственного</a:t>
            </a:r>
            <a:r>
              <a:rPr sz="1800" spc="215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и 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муниципального</a:t>
            </a:r>
            <a:r>
              <a:rPr sz="1800" spc="229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имущества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b="1" i="1" spc="50" dirty="0">
                <a:solidFill>
                  <a:srgbClr val="7B4A3A"/>
                </a:solidFill>
                <a:latin typeface="Cambria"/>
                <a:cs typeface="Cambria"/>
              </a:rPr>
              <a:t>(см.</a:t>
            </a:r>
            <a:r>
              <a:rPr sz="1800" b="1" i="1" spc="210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i="1" spc="175" dirty="0">
                <a:solidFill>
                  <a:srgbClr val="7B4A3A"/>
                </a:solidFill>
                <a:latin typeface="Cambria"/>
                <a:cs typeface="Cambria"/>
              </a:rPr>
              <a:t>стр.</a:t>
            </a:r>
            <a:r>
              <a:rPr sz="1800" b="1" i="1" spc="220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i="1" spc="40" dirty="0">
                <a:solidFill>
                  <a:srgbClr val="7B4A3A"/>
                </a:solidFill>
                <a:latin typeface="Cambria"/>
                <a:cs typeface="Cambria"/>
              </a:rPr>
              <a:t>14)</a:t>
            </a:r>
            <a:endParaRPr sz="1800" dirty="0">
              <a:latin typeface="Cambria"/>
              <a:cs typeface="Cambria"/>
            </a:endParaRPr>
          </a:p>
          <a:p>
            <a:pPr marL="318770" indent="-306705">
              <a:lnSpc>
                <a:spcPct val="100000"/>
              </a:lnSpc>
              <a:spcBef>
                <a:spcPts val="985"/>
              </a:spcBef>
              <a:buAutoNum type="arabicPeriod" startAt="4"/>
              <a:tabLst>
                <a:tab pos="319405" algn="l"/>
              </a:tabLst>
            </a:pPr>
            <a:r>
              <a:rPr sz="1800" b="1" spc="125" dirty="0">
                <a:solidFill>
                  <a:srgbClr val="7B4A3A"/>
                </a:solidFill>
                <a:latin typeface="Cambria"/>
                <a:cs typeface="Cambria"/>
              </a:rPr>
              <a:t>На</a:t>
            </a:r>
            <a:r>
              <a:rPr sz="1800" b="1" spc="215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120" dirty="0">
                <a:solidFill>
                  <a:srgbClr val="7B4A3A"/>
                </a:solidFill>
                <a:latin typeface="Cambria"/>
                <a:cs typeface="Cambria"/>
              </a:rPr>
              <a:t>официальном</a:t>
            </a:r>
            <a:r>
              <a:rPr sz="1800" b="1" spc="220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135" dirty="0">
                <a:solidFill>
                  <a:srgbClr val="7B4A3A"/>
                </a:solidFill>
                <a:latin typeface="Cambria"/>
                <a:cs typeface="Cambria"/>
              </a:rPr>
              <a:t>сайте</a:t>
            </a:r>
            <a:r>
              <a:rPr sz="1800" b="1" spc="235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95" dirty="0">
                <a:solidFill>
                  <a:srgbClr val="7B4A3A"/>
                </a:solidFill>
                <a:latin typeface="Cambria"/>
                <a:cs typeface="Cambria"/>
              </a:rPr>
              <a:t>органа</a:t>
            </a:r>
            <a:r>
              <a:rPr sz="1800" b="1" spc="229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105" dirty="0">
                <a:solidFill>
                  <a:srgbClr val="7B4A3A"/>
                </a:solidFill>
                <a:latin typeface="Cambria"/>
                <a:cs typeface="Cambria"/>
              </a:rPr>
              <a:t>исполнительной</a:t>
            </a:r>
            <a:r>
              <a:rPr sz="1800" b="1" spc="235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120" dirty="0">
                <a:solidFill>
                  <a:srgbClr val="7B4A3A"/>
                </a:solidFill>
                <a:latin typeface="Cambria"/>
                <a:cs typeface="Cambria"/>
              </a:rPr>
              <a:t>власти</a:t>
            </a:r>
            <a:r>
              <a:rPr sz="1800" b="1" spc="220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135" dirty="0">
                <a:solidFill>
                  <a:srgbClr val="7B4A3A"/>
                </a:solidFill>
                <a:latin typeface="Cambria"/>
                <a:cs typeface="Cambria"/>
              </a:rPr>
              <a:t>субъекта</a:t>
            </a:r>
            <a:r>
              <a:rPr sz="1800" b="1" spc="220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145" dirty="0">
                <a:solidFill>
                  <a:srgbClr val="7B4A3A"/>
                </a:solidFill>
                <a:latin typeface="Cambria"/>
                <a:cs typeface="Cambria"/>
              </a:rPr>
              <a:t>РФ,</a:t>
            </a:r>
            <a:endParaRPr sz="1800" dirty="0">
              <a:latin typeface="Cambria"/>
              <a:cs typeface="Cambria"/>
            </a:endParaRPr>
          </a:p>
          <a:p>
            <a:pPr marL="12700">
              <a:lnSpc>
                <a:spcPts val="2150"/>
              </a:lnSpc>
            </a:pPr>
            <a:r>
              <a:rPr sz="1800" b="1" spc="95" dirty="0">
                <a:solidFill>
                  <a:srgbClr val="7B4A3A"/>
                </a:solidFill>
                <a:latin typeface="Cambria"/>
                <a:cs typeface="Cambria"/>
              </a:rPr>
              <a:t>органа</a:t>
            </a:r>
            <a:r>
              <a:rPr sz="1800" b="1" spc="215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150" dirty="0">
                <a:solidFill>
                  <a:srgbClr val="7B4A3A"/>
                </a:solidFill>
                <a:latin typeface="Cambria"/>
                <a:cs typeface="Cambria"/>
              </a:rPr>
              <a:t>местного</a:t>
            </a:r>
            <a:r>
              <a:rPr sz="1800" b="1" spc="220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120" dirty="0">
                <a:solidFill>
                  <a:srgbClr val="7B4A3A"/>
                </a:solidFill>
                <a:latin typeface="Cambria"/>
                <a:cs typeface="Cambria"/>
              </a:rPr>
              <a:t>самоуправления</a:t>
            </a:r>
            <a:endParaRPr sz="1800" dirty="0">
              <a:latin typeface="Cambria"/>
              <a:cs typeface="Cambria"/>
            </a:endParaRPr>
          </a:p>
          <a:p>
            <a:pPr marL="12700">
              <a:lnSpc>
                <a:spcPts val="2150"/>
              </a:lnSpc>
            </a:pPr>
            <a:r>
              <a:rPr sz="1800" spc="229" dirty="0">
                <a:latin typeface="Cambria"/>
                <a:cs typeface="Cambria"/>
              </a:rPr>
              <a:t>В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разделе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«Имущественная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поддержка»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b="1" i="1" spc="50" dirty="0">
                <a:solidFill>
                  <a:srgbClr val="7B4A3A"/>
                </a:solidFill>
                <a:latin typeface="Cambria"/>
                <a:cs typeface="Cambria"/>
              </a:rPr>
              <a:t>(см.</a:t>
            </a:r>
            <a:r>
              <a:rPr sz="1800" b="1" i="1" spc="210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i="1" spc="175" dirty="0">
                <a:solidFill>
                  <a:srgbClr val="7B4A3A"/>
                </a:solidFill>
                <a:latin typeface="Cambria"/>
                <a:cs typeface="Cambria"/>
              </a:rPr>
              <a:t>стр.</a:t>
            </a:r>
            <a:r>
              <a:rPr sz="1800" b="1" i="1" spc="220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i="1" spc="40" dirty="0">
                <a:solidFill>
                  <a:srgbClr val="7B4A3A"/>
                </a:solidFill>
                <a:latin typeface="Cambria"/>
                <a:cs typeface="Cambria"/>
              </a:rPr>
              <a:t>15)</a:t>
            </a:r>
            <a:endParaRPr sz="1800" dirty="0">
              <a:latin typeface="Cambria"/>
              <a:cs typeface="Cambr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735056" y="7990332"/>
            <a:ext cx="589915" cy="472440"/>
            <a:chOff x="10735056" y="7990332"/>
            <a:chExt cx="589915" cy="472440"/>
          </a:xfrm>
        </p:grpSpPr>
        <p:sp>
          <p:nvSpPr>
            <p:cNvPr id="5" name="object 5"/>
            <p:cNvSpPr/>
            <p:nvPr/>
          </p:nvSpPr>
          <p:spPr>
            <a:xfrm>
              <a:off x="10744962" y="8000238"/>
              <a:ext cx="570230" cy="452755"/>
            </a:xfrm>
            <a:custGeom>
              <a:avLst/>
              <a:gdLst/>
              <a:ahLst/>
              <a:cxnLst/>
              <a:rect l="l" t="t" r="r" b="b"/>
              <a:pathLst>
                <a:path w="570229" h="452754">
                  <a:moveTo>
                    <a:pt x="284988" y="0"/>
                  </a:moveTo>
                  <a:lnTo>
                    <a:pt x="233771" y="3646"/>
                  </a:lnTo>
                  <a:lnTo>
                    <a:pt x="185563" y="14158"/>
                  </a:lnTo>
                  <a:lnTo>
                    <a:pt x="141167" y="30897"/>
                  </a:lnTo>
                  <a:lnTo>
                    <a:pt x="101390" y="53225"/>
                  </a:lnTo>
                  <a:lnTo>
                    <a:pt x="67039" y="80501"/>
                  </a:lnTo>
                  <a:lnTo>
                    <a:pt x="38918" y="112087"/>
                  </a:lnTo>
                  <a:lnTo>
                    <a:pt x="17834" y="147344"/>
                  </a:lnTo>
                  <a:lnTo>
                    <a:pt x="4592" y="185632"/>
                  </a:lnTo>
                  <a:lnTo>
                    <a:pt x="0" y="226314"/>
                  </a:lnTo>
                  <a:lnTo>
                    <a:pt x="4592" y="266995"/>
                  </a:lnTo>
                  <a:lnTo>
                    <a:pt x="17834" y="305283"/>
                  </a:lnTo>
                  <a:lnTo>
                    <a:pt x="38918" y="340540"/>
                  </a:lnTo>
                  <a:lnTo>
                    <a:pt x="67039" y="372126"/>
                  </a:lnTo>
                  <a:lnTo>
                    <a:pt x="101390" y="399402"/>
                  </a:lnTo>
                  <a:lnTo>
                    <a:pt x="141167" y="421730"/>
                  </a:lnTo>
                  <a:lnTo>
                    <a:pt x="185563" y="438469"/>
                  </a:lnTo>
                  <a:lnTo>
                    <a:pt x="233771" y="448981"/>
                  </a:lnTo>
                  <a:lnTo>
                    <a:pt x="284988" y="452628"/>
                  </a:lnTo>
                  <a:lnTo>
                    <a:pt x="336204" y="448981"/>
                  </a:lnTo>
                  <a:lnTo>
                    <a:pt x="384412" y="438469"/>
                  </a:lnTo>
                  <a:lnTo>
                    <a:pt x="428808" y="421730"/>
                  </a:lnTo>
                  <a:lnTo>
                    <a:pt x="468585" y="399402"/>
                  </a:lnTo>
                  <a:lnTo>
                    <a:pt x="502936" y="372126"/>
                  </a:lnTo>
                  <a:lnTo>
                    <a:pt x="531057" y="340540"/>
                  </a:lnTo>
                  <a:lnTo>
                    <a:pt x="552141" y="305283"/>
                  </a:lnTo>
                  <a:lnTo>
                    <a:pt x="565383" y="266995"/>
                  </a:lnTo>
                  <a:lnTo>
                    <a:pt x="569976" y="226314"/>
                  </a:lnTo>
                  <a:lnTo>
                    <a:pt x="565383" y="185632"/>
                  </a:lnTo>
                  <a:lnTo>
                    <a:pt x="552141" y="147344"/>
                  </a:lnTo>
                  <a:lnTo>
                    <a:pt x="531057" y="112087"/>
                  </a:lnTo>
                  <a:lnTo>
                    <a:pt x="502936" y="80501"/>
                  </a:lnTo>
                  <a:lnTo>
                    <a:pt x="468585" y="53225"/>
                  </a:lnTo>
                  <a:lnTo>
                    <a:pt x="428808" y="30897"/>
                  </a:lnTo>
                  <a:lnTo>
                    <a:pt x="384412" y="14158"/>
                  </a:lnTo>
                  <a:lnTo>
                    <a:pt x="336204" y="3646"/>
                  </a:lnTo>
                  <a:lnTo>
                    <a:pt x="284988" y="0"/>
                  </a:lnTo>
                  <a:close/>
                </a:path>
              </a:pathLst>
            </a:custGeom>
            <a:solidFill>
              <a:srgbClr val="FBE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744962" y="8000238"/>
              <a:ext cx="570230" cy="452755"/>
            </a:xfrm>
            <a:custGeom>
              <a:avLst/>
              <a:gdLst/>
              <a:ahLst/>
              <a:cxnLst/>
              <a:rect l="l" t="t" r="r" b="b"/>
              <a:pathLst>
                <a:path w="570229" h="452754">
                  <a:moveTo>
                    <a:pt x="0" y="226314"/>
                  </a:moveTo>
                  <a:lnTo>
                    <a:pt x="4592" y="185632"/>
                  </a:lnTo>
                  <a:lnTo>
                    <a:pt x="17834" y="147344"/>
                  </a:lnTo>
                  <a:lnTo>
                    <a:pt x="38918" y="112087"/>
                  </a:lnTo>
                  <a:lnTo>
                    <a:pt x="67039" y="80501"/>
                  </a:lnTo>
                  <a:lnTo>
                    <a:pt x="101390" y="53225"/>
                  </a:lnTo>
                  <a:lnTo>
                    <a:pt x="141167" y="30897"/>
                  </a:lnTo>
                  <a:lnTo>
                    <a:pt x="185563" y="14158"/>
                  </a:lnTo>
                  <a:lnTo>
                    <a:pt x="233771" y="3646"/>
                  </a:lnTo>
                  <a:lnTo>
                    <a:pt x="284988" y="0"/>
                  </a:lnTo>
                  <a:lnTo>
                    <a:pt x="336204" y="3646"/>
                  </a:lnTo>
                  <a:lnTo>
                    <a:pt x="384412" y="14158"/>
                  </a:lnTo>
                  <a:lnTo>
                    <a:pt x="428808" y="30897"/>
                  </a:lnTo>
                  <a:lnTo>
                    <a:pt x="468585" y="53225"/>
                  </a:lnTo>
                  <a:lnTo>
                    <a:pt x="502936" y="80501"/>
                  </a:lnTo>
                  <a:lnTo>
                    <a:pt x="531057" y="112087"/>
                  </a:lnTo>
                  <a:lnTo>
                    <a:pt x="552141" y="147344"/>
                  </a:lnTo>
                  <a:lnTo>
                    <a:pt x="565383" y="185632"/>
                  </a:lnTo>
                  <a:lnTo>
                    <a:pt x="569976" y="226314"/>
                  </a:lnTo>
                  <a:lnTo>
                    <a:pt x="565383" y="266995"/>
                  </a:lnTo>
                  <a:lnTo>
                    <a:pt x="552141" y="305283"/>
                  </a:lnTo>
                  <a:lnTo>
                    <a:pt x="531057" y="340540"/>
                  </a:lnTo>
                  <a:lnTo>
                    <a:pt x="502936" y="372126"/>
                  </a:lnTo>
                  <a:lnTo>
                    <a:pt x="468585" y="399402"/>
                  </a:lnTo>
                  <a:lnTo>
                    <a:pt x="428808" y="421730"/>
                  </a:lnTo>
                  <a:lnTo>
                    <a:pt x="384412" y="438469"/>
                  </a:lnTo>
                  <a:lnTo>
                    <a:pt x="336204" y="448981"/>
                  </a:lnTo>
                  <a:lnTo>
                    <a:pt x="284988" y="452628"/>
                  </a:lnTo>
                  <a:lnTo>
                    <a:pt x="233771" y="448981"/>
                  </a:lnTo>
                  <a:lnTo>
                    <a:pt x="185563" y="438469"/>
                  </a:lnTo>
                  <a:lnTo>
                    <a:pt x="141167" y="421730"/>
                  </a:lnTo>
                  <a:lnTo>
                    <a:pt x="101390" y="399402"/>
                  </a:lnTo>
                  <a:lnTo>
                    <a:pt x="67039" y="372126"/>
                  </a:lnTo>
                  <a:lnTo>
                    <a:pt x="38918" y="340540"/>
                  </a:lnTo>
                  <a:lnTo>
                    <a:pt x="17834" y="305283"/>
                  </a:lnTo>
                  <a:lnTo>
                    <a:pt x="4592" y="266995"/>
                  </a:lnTo>
                  <a:lnTo>
                    <a:pt x="0" y="226314"/>
                  </a:lnTo>
                  <a:close/>
                </a:path>
              </a:pathLst>
            </a:custGeom>
            <a:ln w="1981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0919206" y="8072425"/>
            <a:ext cx="21145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75" dirty="0">
                <a:latin typeface="Arial"/>
                <a:cs typeface="Arial"/>
              </a:rPr>
              <a:t>11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123208"/>
            <a:ext cx="563880" cy="3517900"/>
          </a:xfrm>
          <a:custGeom>
            <a:avLst/>
            <a:gdLst/>
            <a:ahLst/>
            <a:cxnLst/>
            <a:rect l="l" t="t" r="r" b="b"/>
            <a:pathLst>
              <a:path w="563880" h="3517900">
                <a:moveTo>
                  <a:pt x="0" y="0"/>
                </a:moveTo>
                <a:lnTo>
                  <a:pt x="0" y="3517869"/>
                </a:lnTo>
                <a:lnTo>
                  <a:pt x="563694" y="3517869"/>
                </a:lnTo>
                <a:lnTo>
                  <a:pt x="0" y="0"/>
                </a:lnTo>
                <a:close/>
              </a:path>
            </a:pathLst>
          </a:custGeom>
          <a:solidFill>
            <a:srgbClr val="EFA12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460234" y="0"/>
            <a:ext cx="5655565" cy="8649970"/>
            <a:chOff x="6460235" y="0"/>
            <a:chExt cx="5064760" cy="8649970"/>
          </a:xfrm>
        </p:grpSpPr>
        <p:sp>
          <p:nvSpPr>
            <p:cNvPr id="4" name="object 4"/>
            <p:cNvSpPr/>
            <p:nvPr/>
          </p:nvSpPr>
          <p:spPr>
            <a:xfrm>
              <a:off x="6464807" y="5269402"/>
              <a:ext cx="5055235" cy="3371215"/>
            </a:xfrm>
            <a:custGeom>
              <a:avLst/>
              <a:gdLst/>
              <a:ahLst/>
              <a:cxnLst/>
              <a:rect l="l" t="t" r="r" b="b"/>
              <a:pathLst>
                <a:path w="5055234" h="3371215">
                  <a:moveTo>
                    <a:pt x="0" y="3371139"/>
                  </a:moveTo>
                  <a:lnTo>
                    <a:pt x="5055107" y="0"/>
                  </a:lnTo>
                </a:path>
              </a:pathLst>
            </a:custGeom>
            <a:ln w="9144">
              <a:solidFill>
                <a:srgbClr val="EFA1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872727" y="0"/>
              <a:ext cx="1536065" cy="8641080"/>
            </a:xfrm>
            <a:custGeom>
              <a:avLst/>
              <a:gdLst/>
              <a:ahLst/>
              <a:cxnLst/>
              <a:rect l="l" t="t" r="r" b="b"/>
              <a:pathLst>
                <a:path w="1536065" h="8641080">
                  <a:moveTo>
                    <a:pt x="0" y="0"/>
                  </a:moveTo>
                  <a:lnTo>
                    <a:pt x="1536065" y="8640762"/>
                  </a:lnTo>
                </a:path>
              </a:pathLst>
            </a:custGeom>
            <a:ln w="9144">
              <a:solidFill>
                <a:srgbClr val="EFA1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683752" y="0"/>
              <a:ext cx="2836545" cy="8641080"/>
            </a:xfrm>
            <a:custGeom>
              <a:avLst/>
              <a:gdLst/>
              <a:ahLst/>
              <a:cxnLst/>
              <a:rect l="l" t="t" r="r" b="b"/>
              <a:pathLst>
                <a:path w="2836545" h="8641080">
                  <a:moveTo>
                    <a:pt x="2549270" y="0"/>
                  </a:moveTo>
                  <a:lnTo>
                    <a:pt x="0" y="8641077"/>
                  </a:lnTo>
                  <a:lnTo>
                    <a:pt x="2836163" y="8641077"/>
                  </a:lnTo>
                  <a:lnTo>
                    <a:pt x="2836163" y="10250"/>
                  </a:lnTo>
                  <a:lnTo>
                    <a:pt x="2549270" y="0"/>
                  </a:lnTo>
                  <a:close/>
                </a:path>
              </a:pathLst>
            </a:custGeom>
            <a:solidFill>
              <a:srgbClr val="EFA12D">
                <a:alpha val="3607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080334" y="0"/>
              <a:ext cx="2439670" cy="8641080"/>
            </a:xfrm>
            <a:custGeom>
              <a:avLst/>
              <a:gdLst/>
              <a:ahLst/>
              <a:cxnLst/>
              <a:rect l="l" t="t" r="r" b="b"/>
              <a:pathLst>
                <a:path w="2439670" h="8641080">
                  <a:moveTo>
                    <a:pt x="2439580" y="0"/>
                  </a:moveTo>
                  <a:lnTo>
                    <a:pt x="0" y="0"/>
                  </a:lnTo>
                  <a:lnTo>
                    <a:pt x="1512353" y="8641074"/>
                  </a:lnTo>
                  <a:lnTo>
                    <a:pt x="2439580" y="8641074"/>
                  </a:lnTo>
                  <a:lnTo>
                    <a:pt x="2439580" y="0"/>
                  </a:lnTo>
                  <a:close/>
                </a:path>
              </a:pathLst>
            </a:custGeom>
            <a:solidFill>
              <a:srgbClr val="EFA12D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363713" y="4942113"/>
              <a:ext cx="3156585" cy="3699510"/>
            </a:xfrm>
            <a:custGeom>
              <a:avLst/>
              <a:gdLst/>
              <a:ahLst/>
              <a:cxnLst/>
              <a:rect l="l" t="t" r="r" b="b"/>
              <a:pathLst>
                <a:path w="3156584" h="3699509">
                  <a:moveTo>
                    <a:pt x="3156201" y="0"/>
                  </a:moveTo>
                  <a:lnTo>
                    <a:pt x="0" y="3698964"/>
                  </a:lnTo>
                  <a:lnTo>
                    <a:pt x="3156201" y="3698964"/>
                  </a:lnTo>
                  <a:lnTo>
                    <a:pt x="3156201" y="0"/>
                  </a:lnTo>
                  <a:close/>
                </a:path>
              </a:pathLst>
            </a:custGeom>
            <a:solidFill>
              <a:srgbClr val="C77C0D">
                <a:alpha val="6588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835987" y="0"/>
              <a:ext cx="2684145" cy="8641080"/>
            </a:xfrm>
            <a:custGeom>
              <a:avLst/>
              <a:gdLst/>
              <a:ahLst/>
              <a:cxnLst/>
              <a:rect l="l" t="t" r="r" b="b"/>
              <a:pathLst>
                <a:path w="2684145" h="8641080">
                  <a:moveTo>
                    <a:pt x="2683928" y="0"/>
                  </a:moveTo>
                  <a:lnTo>
                    <a:pt x="0" y="0"/>
                  </a:lnTo>
                  <a:lnTo>
                    <a:pt x="2335693" y="8641074"/>
                  </a:lnTo>
                  <a:lnTo>
                    <a:pt x="2683928" y="8630772"/>
                  </a:lnTo>
                  <a:lnTo>
                    <a:pt x="2683928" y="0"/>
                  </a:lnTo>
                  <a:close/>
                </a:path>
              </a:pathLst>
            </a:custGeom>
            <a:solidFill>
              <a:srgbClr val="C77C0D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451592" y="0"/>
              <a:ext cx="1068705" cy="8641080"/>
            </a:xfrm>
            <a:custGeom>
              <a:avLst/>
              <a:gdLst/>
              <a:ahLst/>
              <a:cxnLst/>
              <a:rect l="l" t="t" r="r" b="b"/>
              <a:pathLst>
                <a:path w="1068704" h="8641080">
                  <a:moveTo>
                    <a:pt x="1068323" y="0"/>
                  </a:moveTo>
                  <a:lnTo>
                    <a:pt x="852006" y="0"/>
                  </a:lnTo>
                  <a:lnTo>
                    <a:pt x="0" y="8641074"/>
                  </a:lnTo>
                  <a:lnTo>
                    <a:pt x="1068323" y="8641074"/>
                  </a:lnTo>
                  <a:lnTo>
                    <a:pt x="1068323" y="0"/>
                  </a:lnTo>
                  <a:close/>
                </a:path>
              </a:pathLst>
            </a:custGeom>
            <a:solidFill>
              <a:srgbClr val="A4634E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198542" y="0"/>
              <a:ext cx="1321435" cy="8641080"/>
            </a:xfrm>
            <a:custGeom>
              <a:avLst/>
              <a:gdLst/>
              <a:ahLst/>
              <a:cxnLst/>
              <a:rect l="l" t="t" r="r" b="b"/>
              <a:pathLst>
                <a:path w="1321434" h="8641080">
                  <a:moveTo>
                    <a:pt x="1321374" y="0"/>
                  </a:moveTo>
                  <a:lnTo>
                    <a:pt x="0" y="0"/>
                  </a:lnTo>
                  <a:lnTo>
                    <a:pt x="1181165" y="8641074"/>
                  </a:lnTo>
                  <a:lnTo>
                    <a:pt x="1321374" y="8641074"/>
                  </a:lnTo>
                  <a:lnTo>
                    <a:pt x="1321374" y="0"/>
                  </a:lnTo>
                  <a:close/>
                </a:path>
              </a:pathLst>
            </a:custGeom>
            <a:solidFill>
              <a:srgbClr val="7B4A3A">
                <a:alpha val="8195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165080" y="6198389"/>
              <a:ext cx="1355090" cy="2442845"/>
            </a:xfrm>
            <a:custGeom>
              <a:avLst/>
              <a:gdLst/>
              <a:ahLst/>
              <a:cxnLst/>
              <a:rect l="l" t="t" r="r" b="b"/>
              <a:pathLst>
                <a:path w="1355090" h="2442845">
                  <a:moveTo>
                    <a:pt x="1354835" y="0"/>
                  </a:moveTo>
                  <a:lnTo>
                    <a:pt x="0" y="2442688"/>
                  </a:lnTo>
                  <a:lnTo>
                    <a:pt x="1354835" y="2436391"/>
                  </a:lnTo>
                  <a:lnTo>
                    <a:pt x="1354835" y="0"/>
                  </a:lnTo>
                  <a:close/>
                </a:path>
              </a:pathLst>
            </a:custGeom>
            <a:solidFill>
              <a:srgbClr val="C77C0D">
                <a:alpha val="6588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55447" y="105156"/>
            <a:ext cx="1765300" cy="757555"/>
            <a:chOff x="155447" y="105156"/>
            <a:chExt cx="1765300" cy="757555"/>
          </a:xfrm>
        </p:grpSpPr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371" y="134112"/>
              <a:ext cx="1594801" cy="67036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447" y="105156"/>
              <a:ext cx="1764792" cy="757427"/>
            </a:xfrm>
            <a:prstGeom prst="rect">
              <a:avLst/>
            </a:prstGeom>
          </p:spPr>
        </p:pic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2286001" y="417398"/>
            <a:ext cx="716280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Шаг 1. Пункт 1. САЙТ </a:t>
            </a:r>
            <a:r>
              <a:rPr sz="2000" dirty="0" smtClean="0"/>
              <a:t>БИЗНЕС-</a:t>
            </a:r>
            <a:r>
              <a:rPr lang="ru-RU" sz="2000" dirty="0" smtClean="0"/>
              <a:t> </a:t>
            </a:r>
            <a:r>
              <a:rPr sz="2000" dirty="0" smtClean="0"/>
              <a:t>НАВИГАТОРА </a:t>
            </a:r>
            <a:r>
              <a:rPr sz="2000" dirty="0"/>
              <a:t>МСП</a:t>
            </a:r>
          </a:p>
        </p:txBody>
      </p:sp>
      <p:grpSp>
        <p:nvGrpSpPr>
          <p:cNvPr id="17" name="object 17"/>
          <p:cNvGrpSpPr/>
          <p:nvPr/>
        </p:nvGrpSpPr>
        <p:grpSpPr>
          <a:xfrm>
            <a:off x="11218910" y="8123682"/>
            <a:ext cx="589915" cy="471170"/>
            <a:chOff x="10773156" y="8113776"/>
            <a:chExt cx="589915" cy="471170"/>
          </a:xfrm>
        </p:grpSpPr>
        <p:sp>
          <p:nvSpPr>
            <p:cNvPr id="18" name="object 18"/>
            <p:cNvSpPr/>
            <p:nvPr/>
          </p:nvSpPr>
          <p:spPr>
            <a:xfrm>
              <a:off x="10783062" y="8123682"/>
              <a:ext cx="570230" cy="451484"/>
            </a:xfrm>
            <a:custGeom>
              <a:avLst/>
              <a:gdLst/>
              <a:ahLst/>
              <a:cxnLst/>
              <a:rect l="l" t="t" r="r" b="b"/>
              <a:pathLst>
                <a:path w="570229" h="451484">
                  <a:moveTo>
                    <a:pt x="284988" y="0"/>
                  </a:moveTo>
                  <a:lnTo>
                    <a:pt x="233771" y="3633"/>
                  </a:lnTo>
                  <a:lnTo>
                    <a:pt x="185563" y="14110"/>
                  </a:lnTo>
                  <a:lnTo>
                    <a:pt x="141167" y="30793"/>
                  </a:lnTo>
                  <a:lnTo>
                    <a:pt x="101390" y="53045"/>
                  </a:lnTo>
                  <a:lnTo>
                    <a:pt x="67039" y="80229"/>
                  </a:lnTo>
                  <a:lnTo>
                    <a:pt x="38918" y="111709"/>
                  </a:lnTo>
                  <a:lnTo>
                    <a:pt x="17834" y="146847"/>
                  </a:lnTo>
                  <a:lnTo>
                    <a:pt x="4592" y="185007"/>
                  </a:lnTo>
                  <a:lnTo>
                    <a:pt x="0" y="225552"/>
                  </a:lnTo>
                  <a:lnTo>
                    <a:pt x="4592" y="266096"/>
                  </a:lnTo>
                  <a:lnTo>
                    <a:pt x="17834" y="304256"/>
                  </a:lnTo>
                  <a:lnTo>
                    <a:pt x="38918" y="339394"/>
                  </a:lnTo>
                  <a:lnTo>
                    <a:pt x="67039" y="370874"/>
                  </a:lnTo>
                  <a:lnTo>
                    <a:pt x="101390" y="398058"/>
                  </a:lnTo>
                  <a:lnTo>
                    <a:pt x="141167" y="420310"/>
                  </a:lnTo>
                  <a:lnTo>
                    <a:pt x="185563" y="436993"/>
                  </a:lnTo>
                  <a:lnTo>
                    <a:pt x="233771" y="447470"/>
                  </a:lnTo>
                  <a:lnTo>
                    <a:pt x="284988" y="451104"/>
                  </a:lnTo>
                  <a:lnTo>
                    <a:pt x="336204" y="447470"/>
                  </a:lnTo>
                  <a:lnTo>
                    <a:pt x="384412" y="436993"/>
                  </a:lnTo>
                  <a:lnTo>
                    <a:pt x="428808" y="420310"/>
                  </a:lnTo>
                  <a:lnTo>
                    <a:pt x="468585" y="398058"/>
                  </a:lnTo>
                  <a:lnTo>
                    <a:pt x="502936" y="370874"/>
                  </a:lnTo>
                  <a:lnTo>
                    <a:pt x="531057" y="339394"/>
                  </a:lnTo>
                  <a:lnTo>
                    <a:pt x="552141" y="304256"/>
                  </a:lnTo>
                  <a:lnTo>
                    <a:pt x="565383" y="266096"/>
                  </a:lnTo>
                  <a:lnTo>
                    <a:pt x="569976" y="225552"/>
                  </a:lnTo>
                  <a:lnTo>
                    <a:pt x="565383" y="185007"/>
                  </a:lnTo>
                  <a:lnTo>
                    <a:pt x="552141" y="146847"/>
                  </a:lnTo>
                  <a:lnTo>
                    <a:pt x="531057" y="111709"/>
                  </a:lnTo>
                  <a:lnTo>
                    <a:pt x="502936" y="80229"/>
                  </a:lnTo>
                  <a:lnTo>
                    <a:pt x="468585" y="53045"/>
                  </a:lnTo>
                  <a:lnTo>
                    <a:pt x="428808" y="30793"/>
                  </a:lnTo>
                  <a:lnTo>
                    <a:pt x="384412" y="14110"/>
                  </a:lnTo>
                  <a:lnTo>
                    <a:pt x="336204" y="3633"/>
                  </a:lnTo>
                  <a:lnTo>
                    <a:pt x="284988" y="0"/>
                  </a:lnTo>
                  <a:close/>
                </a:path>
              </a:pathLst>
            </a:custGeom>
            <a:solidFill>
              <a:srgbClr val="FBE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783062" y="8123682"/>
              <a:ext cx="570230" cy="451484"/>
            </a:xfrm>
            <a:custGeom>
              <a:avLst/>
              <a:gdLst/>
              <a:ahLst/>
              <a:cxnLst/>
              <a:rect l="l" t="t" r="r" b="b"/>
              <a:pathLst>
                <a:path w="570229" h="451484">
                  <a:moveTo>
                    <a:pt x="0" y="225552"/>
                  </a:moveTo>
                  <a:lnTo>
                    <a:pt x="4592" y="185007"/>
                  </a:lnTo>
                  <a:lnTo>
                    <a:pt x="17834" y="146847"/>
                  </a:lnTo>
                  <a:lnTo>
                    <a:pt x="38918" y="111709"/>
                  </a:lnTo>
                  <a:lnTo>
                    <a:pt x="67039" y="80229"/>
                  </a:lnTo>
                  <a:lnTo>
                    <a:pt x="101390" y="53045"/>
                  </a:lnTo>
                  <a:lnTo>
                    <a:pt x="141167" y="30793"/>
                  </a:lnTo>
                  <a:lnTo>
                    <a:pt x="185563" y="14110"/>
                  </a:lnTo>
                  <a:lnTo>
                    <a:pt x="233771" y="3633"/>
                  </a:lnTo>
                  <a:lnTo>
                    <a:pt x="284988" y="0"/>
                  </a:lnTo>
                  <a:lnTo>
                    <a:pt x="336204" y="3633"/>
                  </a:lnTo>
                  <a:lnTo>
                    <a:pt x="384412" y="14110"/>
                  </a:lnTo>
                  <a:lnTo>
                    <a:pt x="428808" y="30793"/>
                  </a:lnTo>
                  <a:lnTo>
                    <a:pt x="468585" y="53045"/>
                  </a:lnTo>
                  <a:lnTo>
                    <a:pt x="502936" y="80229"/>
                  </a:lnTo>
                  <a:lnTo>
                    <a:pt x="531057" y="111709"/>
                  </a:lnTo>
                  <a:lnTo>
                    <a:pt x="552141" y="146847"/>
                  </a:lnTo>
                  <a:lnTo>
                    <a:pt x="565383" y="185007"/>
                  </a:lnTo>
                  <a:lnTo>
                    <a:pt x="569976" y="225552"/>
                  </a:lnTo>
                  <a:lnTo>
                    <a:pt x="565383" y="266096"/>
                  </a:lnTo>
                  <a:lnTo>
                    <a:pt x="552141" y="304256"/>
                  </a:lnTo>
                  <a:lnTo>
                    <a:pt x="531057" y="339394"/>
                  </a:lnTo>
                  <a:lnTo>
                    <a:pt x="502936" y="370874"/>
                  </a:lnTo>
                  <a:lnTo>
                    <a:pt x="468585" y="398058"/>
                  </a:lnTo>
                  <a:lnTo>
                    <a:pt x="428808" y="420310"/>
                  </a:lnTo>
                  <a:lnTo>
                    <a:pt x="384412" y="436993"/>
                  </a:lnTo>
                  <a:lnTo>
                    <a:pt x="336204" y="447470"/>
                  </a:lnTo>
                  <a:lnTo>
                    <a:pt x="284988" y="451104"/>
                  </a:lnTo>
                  <a:lnTo>
                    <a:pt x="233771" y="447470"/>
                  </a:lnTo>
                  <a:lnTo>
                    <a:pt x="185563" y="436993"/>
                  </a:lnTo>
                  <a:lnTo>
                    <a:pt x="141167" y="420310"/>
                  </a:lnTo>
                  <a:lnTo>
                    <a:pt x="101390" y="398058"/>
                  </a:lnTo>
                  <a:lnTo>
                    <a:pt x="67039" y="370874"/>
                  </a:lnTo>
                  <a:lnTo>
                    <a:pt x="38918" y="339394"/>
                  </a:lnTo>
                  <a:lnTo>
                    <a:pt x="17834" y="304256"/>
                  </a:lnTo>
                  <a:lnTo>
                    <a:pt x="4592" y="266096"/>
                  </a:lnTo>
                  <a:lnTo>
                    <a:pt x="0" y="225552"/>
                  </a:lnTo>
                  <a:close/>
                </a:path>
              </a:pathLst>
            </a:custGeom>
            <a:ln w="1981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1397345" y="8195259"/>
            <a:ext cx="233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90" dirty="0">
                <a:latin typeface="Arial"/>
                <a:cs typeface="Arial"/>
              </a:rPr>
              <a:t>12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-7748" y="3710937"/>
            <a:ext cx="3134995" cy="4930140"/>
            <a:chOff x="-7620" y="3710937"/>
            <a:chExt cx="3134995" cy="4930140"/>
          </a:xfrm>
        </p:grpSpPr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387" y="3710937"/>
              <a:ext cx="3070860" cy="4930138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1335" y="5350764"/>
              <a:ext cx="638810" cy="546100"/>
            </a:xfrm>
            <a:custGeom>
              <a:avLst/>
              <a:gdLst/>
              <a:ahLst/>
              <a:cxnLst/>
              <a:rect l="l" t="t" r="r" b="b"/>
              <a:pathLst>
                <a:path w="638810" h="546100">
                  <a:moveTo>
                    <a:pt x="0" y="545591"/>
                  </a:moveTo>
                  <a:lnTo>
                    <a:pt x="638556" y="545591"/>
                  </a:lnTo>
                  <a:lnTo>
                    <a:pt x="638556" y="0"/>
                  </a:lnTo>
                  <a:lnTo>
                    <a:pt x="0" y="0"/>
                  </a:lnTo>
                  <a:lnTo>
                    <a:pt x="0" y="545591"/>
                  </a:lnTo>
                  <a:close/>
                </a:path>
              </a:pathLst>
            </a:custGeom>
            <a:ln w="5791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8724" y="5980176"/>
              <a:ext cx="2054860" cy="1460500"/>
            </a:xfrm>
            <a:custGeom>
              <a:avLst/>
              <a:gdLst/>
              <a:ahLst/>
              <a:cxnLst/>
              <a:rect l="l" t="t" r="r" b="b"/>
              <a:pathLst>
                <a:path w="2054860" h="1460500">
                  <a:moveTo>
                    <a:pt x="0" y="1459991"/>
                  </a:moveTo>
                  <a:lnTo>
                    <a:pt x="2054352" y="1459991"/>
                  </a:lnTo>
                  <a:lnTo>
                    <a:pt x="2054352" y="0"/>
                  </a:lnTo>
                  <a:lnTo>
                    <a:pt x="0" y="0"/>
                  </a:lnTo>
                  <a:lnTo>
                    <a:pt x="0" y="1459991"/>
                  </a:lnTo>
                  <a:close/>
                </a:path>
              </a:pathLst>
            </a:custGeom>
            <a:ln w="5791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3395471" y="3704844"/>
            <a:ext cx="4970145" cy="4613275"/>
            <a:chOff x="3395471" y="3704844"/>
            <a:chExt cx="4970145" cy="4613275"/>
          </a:xfrm>
        </p:grpSpPr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95471" y="3704844"/>
              <a:ext cx="4940808" cy="4613148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4940807" y="4344924"/>
              <a:ext cx="3395979" cy="2476500"/>
            </a:xfrm>
            <a:custGeom>
              <a:avLst/>
              <a:gdLst/>
              <a:ahLst/>
              <a:cxnLst/>
              <a:rect l="l" t="t" r="r" b="b"/>
              <a:pathLst>
                <a:path w="3395979" h="2476500">
                  <a:moveTo>
                    <a:pt x="0" y="729995"/>
                  </a:moveTo>
                  <a:lnTo>
                    <a:pt x="771143" y="729995"/>
                  </a:lnTo>
                  <a:lnTo>
                    <a:pt x="771143" y="315467"/>
                  </a:lnTo>
                  <a:lnTo>
                    <a:pt x="0" y="315467"/>
                  </a:lnTo>
                  <a:lnTo>
                    <a:pt x="0" y="729995"/>
                  </a:lnTo>
                  <a:close/>
                </a:path>
                <a:path w="3395979" h="2476500">
                  <a:moveTo>
                    <a:pt x="771143" y="2476499"/>
                  </a:moveTo>
                  <a:lnTo>
                    <a:pt x="3395471" y="2476499"/>
                  </a:lnTo>
                  <a:lnTo>
                    <a:pt x="3395471" y="0"/>
                  </a:lnTo>
                  <a:lnTo>
                    <a:pt x="771143" y="0"/>
                  </a:lnTo>
                  <a:lnTo>
                    <a:pt x="771143" y="2476499"/>
                  </a:lnTo>
                  <a:close/>
                </a:path>
              </a:pathLst>
            </a:custGeom>
            <a:ln w="5791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65303" y="1176274"/>
            <a:ext cx="2834005" cy="1490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135" dirty="0">
                <a:solidFill>
                  <a:srgbClr val="C77C0D"/>
                </a:solidFill>
                <a:latin typeface="Cambria"/>
                <a:cs typeface="Cambria"/>
              </a:rPr>
              <a:t>1.</a:t>
            </a:r>
            <a:r>
              <a:rPr sz="1600" b="1" spc="200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600" spc="155" dirty="0">
                <a:latin typeface="Cambria"/>
                <a:cs typeface="Cambria"/>
              </a:rPr>
              <a:t>На</a:t>
            </a:r>
            <a:r>
              <a:rPr sz="1600" spc="150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портале</a:t>
            </a:r>
            <a:r>
              <a:rPr sz="1600" spc="185" dirty="0">
                <a:latin typeface="Cambria"/>
                <a:cs typeface="Cambria"/>
              </a:rPr>
              <a:t> </a:t>
            </a:r>
            <a:r>
              <a:rPr sz="1600" spc="100" dirty="0">
                <a:latin typeface="Cambria"/>
                <a:cs typeface="Cambria"/>
              </a:rPr>
              <a:t>Бизнес-</a:t>
            </a:r>
            <a:endParaRPr sz="1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600" spc="85" dirty="0">
                <a:latin typeface="Cambria"/>
                <a:cs typeface="Cambria"/>
              </a:rPr>
              <a:t>навигатора</a:t>
            </a:r>
            <a:r>
              <a:rPr sz="1600" spc="195" dirty="0">
                <a:latin typeface="Cambria"/>
                <a:cs typeface="Cambria"/>
              </a:rPr>
              <a:t> </a:t>
            </a:r>
            <a:r>
              <a:rPr sz="1600" spc="204" dirty="0">
                <a:latin typeface="Cambria"/>
                <a:cs typeface="Cambria"/>
              </a:rPr>
              <a:t>МСП</a:t>
            </a:r>
            <a:r>
              <a:rPr sz="1600" spc="160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зайти</a:t>
            </a:r>
            <a:r>
              <a:rPr sz="1600" spc="170" dirty="0">
                <a:latin typeface="Cambria"/>
                <a:cs typeface="Cambria"/>
              </a:rPr>
              <a:t> </a:t>
            </a:r>
            <a:r>
              <a:rPr sz="1600" spc="120" dirty="0">
                <a:latin typeface="Cambria"/>
                <a:cs typeface="Cambria"/>
              </a:rPr>
              <a:t>в</a:t>
            </a:r>
            <a:endParaRPr sz="1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600" spc="55" dirty="0">
                <a:latin typeface="Cambria"/>
                <a:cs typeface="Cambria"/>
              </a:rPr>
              <a:t>раздел</a:t>
            </a:r>
            <a:r>
              <a:rPr sz="1600" spc="105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«Недвижимость»</a:t>
            </a:r>
            <a:r>
              <a:rPr sz="1600" spc="12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–</a:t>
            </a:r>
            <a:endParaRPr sz="16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600" spc="65" dirty="0">
                <a:latin typeface="Cambria"/>
                <a:cs typeface="Cambria"/>
              </a:rPr>
              <a:t>«Государственной</a:t>
            </a:r>
            <a:r>
              <a:rPr sz="1600" spc="70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и </a:t>
            </a:r>
            <a:r>
              <a:rPr sz="1600" spc="95" dirty="0">
                <a:latin typeface="Cambria"/>
                <a:cs typeface="Cambria"/>
              </a:rPr>
              <a:t> </a:t>
            </a:r>
            <a:r>
              <a:rPr sz="1600" spc="70" dirty="0">
                <a:latin typeface="Cambria"/>
                <a:cs typeface="Cambria"/>
              </a:rPr>
              <a:t>муниципальное</a:t>
            </a:r>
            <a:r>
              <a:rPr sz="1600" spc="200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имущество</a:t>
            </a:r>
            <a:endParaRPr sz="1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spc="30" dirty="0">
                <a:latin typeface="Cambria"/>
                <a:cs typeface="Cambria"/>
              </a:rPr>
              <a:t>для</a:t>
            </a:r>
            <a:r>
              <a:rPr sz="1600" spc="120" dirty="0">
                <a:latin typeface="Cambria"/>
                <a:cs typeface="Cambria"/>
              </a:rPr>
              <a:t> </a:t>
            </a:r>
            <a:r>
              <a:rPr sz="1600" spc="105" dirty="0">
                <a:latin typeface="Cambria"/>
                <a:cs typeface="Cambria"/>
              </a:rPr>
              <a:t>МСП»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09950" y="1117219"/>
            <a:ext cx="3490595" cy="2465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135" dirty="0">
                <a:solidFill>
                  <a:srgbClr val="C77C0D"/>
                </a:solidFill>
                <a:latin typeface="Cambria"/>
                <a:cs typeface="Cambria"/>
              </a:rPr>
              <a:t>2.</a:t>
            </a:r>
            <a:r>
              <a:rPr sz="1600" b="1" spc="200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Выбрать</a:t>
            </a:r>
            <a:r>
              <a:rPr sz="1600" spc="195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тип</a:t>
            </a:r>
            <a:r>
              <a:rPr sz="1600" spc="170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предложения</a:t>
            </a:r>
            <a:endParaRPr sz="16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</a:pPr>
            <a:r>
              <a:rPr sz="1600" spc="40" dirty="0">
                <a:latin typeface="Cambria"/>
                <a:cs typeface="Cambria"/>
              </a:rPr>
              <a:t>«Свободен»,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114" dirty="0">
                <a:latin typeface="Cambria"/>
                <a:cs typeface="Cambria"/>
              </a:rPr>
              <a:t>на </a:t>
            </a:r>
            <a:r>
              <a:rPr sz="1600" spc="80" dirty="0">
                <a:latin typeface="Cambria"/>
                <a:cs typeface="Cambria"/>
              </a:rPr>
              <a:t>карте </a:t>
            </a:r>
            <a:r>
              <a:rPr sz="1600" spc="60" dirty="0">
                <a:latin typeface="Cambria"/>
                <a:cs typeface="Cambria"/>
              </a:rPr>
              <a:t>отобразится </a:t>
            </a:r>
            <a:r>
              <a:rPr sz="1600" spc="-340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геолокация</a:t>
            </a:r>
            <a:r>
              <a:rPr sz="1600" spc="65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объектов,</a:t>
            </a:r>
            <a:r>
              <a:rPr sz="1600" spc="65" dirty="0">
                <a:latin typeface="Cambria"/>
                <a:cs typeface="Cambria"/>
              </a:rPr>
              <a:t> </a:t>
            </a:r>
            <a:r>
              <a:rPr sz="1600" spc="100" dirty="0">
                <a:latin typeface="Cambria"/>
                <a:cs typeface="Cambria"/>
              </a:rPr>
              <a:t>при </a:t>
            </a:r>
            <a:r>
              <a:rPr sz="1600" spc="105" dirty="0">
                <a:latin typeface="Cambria"/>
                <a:cs typeface="Cambria"/>
              </a:rPr>
              <a:t> </a:t>
            </a:r>
            <a:r>
              <a:rPr sz="1600" spc="114" dirty="0">
                <a:latin typeface="Cambria"/>
                <a:cs typeface="Cambria"/>
              </a:rPr>
              <a:t>нажатии</a:t>
            </a:r>
            <a:r>
              <a:rPr sz="1600" spc="170" dirty="0">
                <a:latin typeface="Cambria"/>
                <a:cs typeface="Cambria"/>
              </a:rPr>
              <a:t> </a:t>
            </a:r>
            <a:r>
              <a:rPr sz="1600" spc="114" dirty="0">
                <a:latin typeface="Cambria"/>
                <a:cs typeface="Cambria"/>
              </a:rPr>
              <a:t>на</a:t>
            </a:r>
            <a:r>
              <a:rPr sz="1600" spc="155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которую </a:t>
            </a:r>
            <a:r>
              <a:rPr sz="1600" spc="70" dirty="0">
                <a:latin typeface="Cambria"/>
                <a:cs typeface="Cambria"/>
              </a:rPr>
              <a:t> </a:t>
            </a:r>
            <a:r>
              <a:rPr sz="1600" spc="100" dirty="0">
                <a:latin typeface="Cambria"/>
                <a:cs typeface="Cambria"/>
              </a:rPr>
              <a:t>раскрывается</a:t>
            </a:r>
            <a:r>
              <a:rPr sz="1600" spc="185" dirty="0">
                <a:latin typeface="Cambria"/>
                <a:cs typeface="Cambria"/>
              </a:rPr>
              <a:t> </a:t>
            </a:r>
            <a:r>
              <a:rPr sz="1600" spc="95" dirty="0">
                <a:latin typeface="Cambria"/>
                <a:cs typeface="Cambria"/>
              </a:rPr>
              <a:t>карточка</a:t>
            </a:r>
            <a:r>
              <a:rPr sz="1600" spc="165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объекта, </a:t>
            </a:r>
            <a:r>
              <a:rPr sz="1600" spc="70" dirty="0">
                <a:latin typeface="Cambria"/>
                <a:cs typeface="Cambria"/>
              </a:rPr>
              <a:t> </a:t>
            </a:r>
            <a:r>
              <a:rPr sz="1600" spc="120" dirty="0">
                <a:latin typeface="Cambria"/>
                <a:cs typeface="Cambria"/>
              </a:rPr>
              <a:t>содержащая, в </a:t>
            </a:r>
            <a:r>
              <a:rPr sz="1600" spc="55" dirty="0">
                <a:latin typeface="Cambria"/>
                <a:cs typeface="Cambria"/>
              </a:rPr>
              <a:t>том</a:t>
            </a:r>
            <a:r>
              <a:rPr sz="1600" spc="60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числе </a:t>
            </a:r>
            <a:r>
              <a:rPr sz="1600" spc="65" dirty="0">
                <a:latin typeface="Cambria"/>
                <a:cs typeface="Cambria"/>
              </a:rPr>
              <a:t>ссылку </a:t>
            </a:r>
            <a:r>
              <a:rPr sz="1600" spc="70" dirty="0">
                <a:latin typeface="Cambria"/>
                <a:cs typeface="Cambria"/>
              </a:rPr>
              <a:t> </a:t>
            </a:r>
            <a:r>
              <a:rPr sz="1600" spc="114" dirty="0">
                <a:latin typeface="Cambria"/>
                <a:cs typeface="Cambria"/>
              </a:rPr>
              <a:t>на</a:t>
            </a:r>
            <a:r>
              <a:rPr sz="1600" spc="150" dirty="0">
                <a:latin typeface="Cambria"/>
                <a:cs typeface="Cambria"/>
              </a:rPr>
              <a:t> </a:t>
            </a:r>
            <a:r>
              <a:rPr sz="1600" spc="95" dirty="0">
                <a:latin typeface="Cambria"/>
                <a:cs typeface="Cambria"/>
              </a:rPr>
              <a:t>сайт</a:t>
            </a:r>
            <a:r>
              <a:rPr sz="1600" spc="170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ответственного</a:t>
            </a:r>
            <a:r>
              <a:rPr sz="1600" spc="210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за</a:t>
            </a:r>
            <a:endParaRPr sz="1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600" spc="70" dirty="0">
                <a:latin typeface="Cambria"/>
                <a:cs typeface="Cambria"/>
              </a:rPr>
              <a:t>предоставление</a:t>
            </a:r>
            <a:r>
              <a:rPr sz="1600" spc="170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объекта</a:t>
            </a:r>
            <a:r>
              <a:rPr sz="1600" spc="160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органа</a:t>
            </a:r>
            <a:endParaRPr sz="1600">
              <a:latin typeface="Cambria"/>
              <a:cs typeface="Cambria"/>
            </a:endParaRPr>
          </a:p>
          <a:p>
            <a:pPr marL="12700" marR="596265">
              <a:lnSpc>
                <a:spcPts val="1930"/>
              </a:lnSpc>
              <a:spcBef>
                <a:spcPts val="55"/>
              </a:spcBef>
            </a:pPr>
            <a:r>
              <a:rPr sz="1600" spc="65" dirty="0">
                <a:latin typeface="Cambria"/>
                <a:cs typeface="Cambria"/>
              </a:rPr>
              <a:t>власти</a:t>
            </a:r>
            <a:r>
              <a:rPr sz="1600" spc="155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или</a:t>
            </a:r>
            <a:r>
              <a:rPr sz="1600" spc="135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органа</a:t>
            </a:r>
            <a:r>
              <a:rPr sz="1600" spc="160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местного </a:t>
            </a:r>
            <a:r>
              <a:rPr sz="1600" spc="-335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самоуправления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352538" y="1117219"/>
            <a:ext cx="2551430" cy="17335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135" dirty="0">
                <a:solidFill>
                  <a:srgbClr val="C77C0D"/>
                </a:solidFill>
                <a:latin typeface="Cambria"/>
                <a:cs typeface="Cambria"/>
              </a:rPr>
              <a:t>3.</a:t>
            </a:r>
            <a:r>
              <a:rPr sz="1600" b="1" spc="190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600" spc="120" dirty="0">
                <a:latin typeface="Cambria"/>
                <a:cs typeface="Cambria"/>
              </a:rPr>
              <a:t>При</a:t>
            </a:r>
            <a:r>
              <a:rPr sz="1600" spc="155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переходе</a:t>
            </a:r>
            <a:r>
              <a:rPr sz="1600" spc="155" dirty="0">
                <a:latin typeface="Cambria"/>
                <a:cs typeface="Cambria"/>
              </a:rPr>
              <a:t> </a:t>
            </a:r>
            <a:r>
              <a:rPr sz="1600" spc="114" dirty="0">
                <a:latin typeface="Cambria"/>
                <a:cs typeface="Cambria"/>
              </a:rPr>
              <a:t>на</a:t>
            </a:r>
            <a:r>
              <a:rPr sz="1600" spc="140" dirty="0">
                <a:latin typeface="Cambria"/>
                <a:cs typeface="Cambria"/>
              </a:rPr>
              <a:t> </a:t>
            </a:r>
            <a:r>
              <a:rPr sz="1600" spc="95" dirty="0">
                <a:latin typeface="Cambria"/>
                <a:cs typeface="Cambria"/>
              </a:rPr>
              <a:t>сайт </a:t>
            </a:r>
            <a:r>
              <a:rPr sz="1600" spc="-335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ответственного</a:t>
            </a:r>
            <a:r>
              <a:rPr sz="1600" spc="65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органа </a:t>
            </a:r>
            <a:r>
              <a:rPr sz="1600" spc="90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власти, </a:t>
            </a:r>
            <a:r>
              <a:rPr sz="1600" spc="70" dirty="0">
                <a:latin typeface="Cambria"/>
                <a:cs typeface="Cambria"/>
              </a:rPr>
              <a:t>посмотрите</a:t>
            </a:r>
            <a:r>
              <a:rPr sz="1600" spc="75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его 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контакты</a:t>
            </a:r>
            <a:r>
              <a:rPr sz="1600" spc="80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и </a:t>
            </a:r>
            <a:r>
              <a:rPr sz="1600" spc="55" dirty="0">
                <a:latin typeface="Cambria"/>
                <a:cs typeface="Cambria"/>
              </a:rPr>
              <a:t>уточните </a:t>
            </a:r>
            <a:r>
              <a:rPr sz="1600" spc="60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характеристики</a:t>
            </a:r>
            <a:r>
              <a:rPr sz="1600" spc="210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и </a:t>
            </a:r>
            <a:r>
              <a:rPr sz="1600" spc="95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условия</a:t>
            </a:r>
            <a:r>
              <a:rPr sz="1600" spc="180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получения</a:t>
            </a:r>
            <a:endParaRPr sz="16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spc="55" dirty="0">
                <a:latin typeface="Cambria"/>
                <a:cs typeface="Cambria"/>
              </a:rPr>
              <a:t>объекта</a:t>
            </a:r>
            <a:endParaRPr sz="1600" dirty="0">
              <a:latin typeface="Cambria"/>
              <a:cs typeface="Cambria"/>
            </a:endParaRPr>
          </a:p>
        </p:txBody>
      </p:sp>
      <p:pic>
        <p:nvPicPr>
          <p:cNvPr id="31" name="object 3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383268" y="7316721"/>
            <a:ext cx="1257300" cy="12573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123208"/>
            <a:ext cx="563880" cy="3517900"/>
          </a:xfrm>
          <a:custGeom>
            <a:avLst/>
            <a:gdLst/>
            <a:ahLst/>
            <a:cxnLst/>
            <a:rect l="l" t="t" r="r" b="b"/>
            <a:pathLst>
              <a:path w="563880" h="3517900">
                <a:moveTo>
                  <a:pt x="0" y="0"/>
                </a:moveTo>
                <a:lnTo>
                  <a:pt x="0" y="3517869"/>
                </a:lnTo>
                <a:lnTo>
                  <a:pt x="563694" y="3517869"/>
                </a:lnTo>
                <a:lnTo>
                  <a:pt x="0" y="0"/>
                </a:lnTo>
                <a:close/>
              </a:path>
            </a:pathLst>
          </a:custGeom>
          <a:solidFill>
            <a:srgbClr val="EFA12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460235" y="0"/>
            <a:ext cx="5064760" cy="8649970"/>
            <a:chOff x="6460235" y="0"/>
            <a:chExt cx="5064760" cy="8649970"/>
          </a:xfrm>
        </p:grpSpPr>
        <p:sp>
          <p:nvSpPr>
            <p:cNvPr id="4" name="object 4"/>
            <p:cNvSpPr/>
            <p:nvPr/>
          </p:nvSpPr>
          <p:spPr>
            <a:xfrm>
              <a:off x="6464807" y="5269402"/>
              <a:ext cx="5055235" cy="3371215"/>
            </a:xfrm>
            <a:custGeom>
              <a:avLst/>
              <a:gdLst/>
              <a:ahLst/>
              <a:cxnLst/>
              <a:rect l="l" t="t" r="r" b="b"/>
              <a:pathLst>
                <a:path w="5055234" h="3371215">
                  <a:moveTo>
                    <a:pt x="0" y="3371139"/>
                  </a:moveTo>
                  <a:lnTo>
                    <a:pt x="5055107" y="0"/>
                  </a:lnTo>
                </a:path>
              </a:pathLst>
            </a:custGeom>
            <a:ln w="9144">
              <a:solidFill>
                <a:srgbClr val="EFA1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872727" y="0"/>
              <a:ext cx="1536065" cy="8641080"/>
            </a:xfrm>
            <a:custGeom>
              <a:avLst/>
              <a:gdLst/>
              <a:ahLst/>
              <a:cxnLst/>
              <a:rect l="l" t="t" r="r" b="b"/>
              <a:pathLst>
                <a:path w="1536065" h="8641080">
                  <a:moveTo>
                    <a:pt x="0" y="0"/>
                  </a:moveTo>
                  <a:lnTo>
                    <a:pt x="1536065" y="8640762"/>
                  </a:lnTo>
                </a:path>
              </a:pathLst>
            </a:custGeom>
            <a:ln w="9144">
              <a:solidFill>
                <a:srgbClr val="EFA1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683752" y="0"/>
              <a:ext cx="2836545" cy="8641080"/>
            </a:xfrm>
            <a:custGeom>
              <a:avLst/>
              <a:gdLst/>
              <a:ahLst/>
              <a:cxnLst/>
              <a:rect l="l" t="t" r="r" b="b"/>
              <a:pathLst>
                <a:path w="2836545" h="8641080">
                  <a:moveTo>
                    <a:pt x="2549270" y="0"/>
                  </a:moveTo>
                  <a:lnTo>
                    <a:pt x="0" y="8641077"/>
                  </a:lnTo>
                  <a:lnTo>
                    <a:pt x="2836163" y="8641077"/>
                  </a:lnTo>
                  <a:lnTo>
                    <a:pt x="2836163" y="10250"/>
                  </a:lnTo>
                  <a:lnTo>
                    <a:pt x="2549270" y="0"/>
                  </a:lnTo>
                  <a:close/>
                </a:path>
              </a:pathLst>
            </a:custGeom>
            <a:solidFill>
              <a:srgbClr val="EFA12D">
                <a:alpha val="3607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080334" y="0"/>
              <a:ext cx="2439670" cy="8641080"/>
            </a:xfrm>
            <a:custGeom>
              <a:avLst/>
              <a:gdLst/>
              <a:ahLst/>
              <a:cxnLst/>
              <a:rect l="l" t="t" r="r" b="b"/>
              <a:pathLst>
                <a:path w="2439670" h="8641080">
                  <a:moveTo>
                    <a:pt x="2439580" y="0"/>
                  </a:moveTo>
                  <a:lnTo>
                    <a:pt x="0" y="0"/>
                  </a:lnTo>
                  <a:lnTo>
                    <a:pt x="1512353" y="8641074"/>
                  </a:lnTo>
                  <a:lnTo>
                    <a:pt x="2439580" y="8641074"/>
                  </a:lnTo>
                  <a:lnTo>
                    <a:pt x="2439580" y="0"/>
                  </a:lnTo>
                  <a:close/>
                </a:path>
              </a:pathLst>
            </a:custGeom>
            <a:solidFill>
              <a:srgbClr val="EFA12D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363713" y="4942113"/>
              <a:ext cx="3156585" cy="3699510"/>
            </a:xfrm>
            <a:custGeom>
              <a:avLst/>
              <a:gdLst/>
              <a:ahLst/>
              <a:cxnLst/>
              <a:rect l="l" t="t" r="r" b="b"/>
              <a:pathLst>
                <a:path w="3156584" h="3699509">
                  <a:moveTo>
                    <a:pt x="3156201" y="0"/>
                  </a:moveTo>
                  <a:lnTo>
                    <a:pt x="0" y="3698964"/>
                  </a:lnTo>
                  <a:lnTo>
                    <a:pt x="3156201" y="3698964"/>
                  </a:lnTo>
                  <a:lnTo>
                    <a:pt x="3156201" y="0"/>
                  </a:lnTo>
                  <a:close/>
                </a:path>
              </a:pathLst>
            </a:custGeom>
            <a:solidFill>
              <a:srgbClr val="C77C0D">
                <a:alpha val="6588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835987" y="0"/>
              <a:ext cx="2684145" cy="8641080"/>
            </a:xfrm>
            <a:custGeom>
              <a:avLst/>
              <a:gdLst/>
              <a:ahLst/>
              <a:cxnLst/>
              <a:rect l="l" t="t" r="r" b="b"/>
              <a:pathLst>
                <a:path w="2684145" h="8641080">
                  <a:moveTo>
                    <a:pt x="2683928" y="0"/>
                  </a:moveTo>
                  <a:lnTo>
                    <a:pt x="0" y="0"/>
                  </a:lnTo>
                  <a:lnTo>
                    <a:pt x="2335693" y="8641074"/>
                  </a:lnTo>
                  <a:lnTo>
                    <a:pt x="2683928" y="8630772"/>
                  </a:lnTo>
                  <a:lnTo>
                    <a:pt x="2683928" y="0"/>
                  </a:lnTo>
                  <a:close/>
                </a:path>
              </a:pathLst>
            </a:custGeom>
            <a:solidFill>
              <a:srgbClr val="C77C0D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451592" y="0"/>
              <a:ext cx="1068705" cy="8641080"/>
            </a:xfrm>
            <a:custGeom>
              <a:avLst/>
              <a:gdLst/>
              <a:ahLst/>
              <a:cxnLst/>
              <a:rect l="l" t="t" r="r" b="b"/>
              <a:pathLst>
                <a:path w="1068704" h="8641080">
                  <a:moveTo>
                    <a:pt x="1068323" y="0"/>
                  </a:moveTo>
                  <a:lnTo>
                    <a:pt x="852006" y="0"/>
                  </a:lnTo>
                  <a:lnTo>
                    <a:pt x="0" y="8641074"/>
                  </a:lnTo>
                  <a:lnTo>
                    <a:pt x="1068323" y="8641074"/>
                  </a:lnTo>
                  <a:lnTo>
                    <a:pt x="1068323" y="0"/>
                  </a:lnTo>
                  <a:close/>
                </a:path>
              </a:pathLst>
            </a:custGeom>
            <a:solidFill>
              <a:srgbClr val="A4634E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198542" y="0"/>
              <a:ext cx="1321435" cy="8641080"/>
            </a:xfrm>
            <a:custGeom>
              <a:avLst/>
              <a:gdLst/>
              <a:ahLst/>
              <a:cxnLst/>
              <a:rect l="l" t="t" r="r" b="b"/>
              <a:pathLst>
                <a:path w="1321434" h="8641080">
                  <a:moveTo>
                    <a:pt x="1321374" y="0"/>
                  </a:moveTo>
                  <a:lnTo>
                    <a:pt x="0" y="0"/>
                  </a:lnTo>
                  <a:lnTo>
                    <a:pt x="1181165" y="8641074"/>
                  </a:lnTo>
                  <a:lnTo>
                    <a:pt x="1321374" y="8641074"/>
                  </a:lnTo>
                  <a:lnTo>
                    <a:pt x="1321374" y="0"/>
                  </a:lnTo>
                  <a:close/>
                </a:path>
              </a:pathLst>
            </a:custGeom>
            <a:solidFill>
              <a:srgbClr val="7B4A3A">
                <a:alpha val="8195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165080" y="6198389"/>
              <a:ext cx="1355090" cy="2442845"/>
            </a:xfrm>
            <a:custGeom>
              <a:avLst/>
              <a:gdLst/>
              <a:ahLst/>
              <a:cxnLst/>
              <a:rect l="l" t="t" r="r" b="b"/>
              <a:pathLst>
                <a:path w="1355090" h="2442845">
                  <a:moveTo>
                    <a:pt x="1354835" y="0"/>
                  </a:moveTo>
                  <a:lnTo>
                    <a:pt x="0" y="2442688"/>
                  </a:lnTo>
                  <a:lnTo>
                    <a:pt x="1354835" y="2436391"/>
                  </a:lnTo>
                  <a:lnTo>
                    <a:pt x="1354835" y="0"/>
                  </a:lnTo>
                  <a:close/>
                </a:path>
              </a:pathLst>
            </a:custGeom>
            <a:solidFill>
              <a:srgbClr val="C77C0D">
                <a:alpha val="6588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55447" y="105156"/>
            <a:ext cx="1765300" cy="757555"/>
            <a:chOff x="155447" y="105156"/>
            <a:chExt cx="1765300" cy="757555"/>
          </a:xfrm>
        </p:grpSpPr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371" y="134112"/>
              <a:ext cx="1594801" cy="67036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447" y="105156"/>
              <a:ext cx="1764792" cy="757427"/>
            </a:xfrm>
            <a:prstGeom prst="rect">
              <a:avLst/>
            </a:prstGeom>
          </p:spPr>
        </p:pic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2139188" y="231140"/>
            <a:ext cx="895197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Шаг 1. Пункт 2. ЕДИНЫЙ ПОРТАЛ </a:t>
            </a:r>
            <a:r>
              <a:rPr sz="2000" dirty="0" smtClean="0"/>
              <a:t>ГОСУДАРСТВЕННЫХ </a:t>
            </a:r>
            <a:r>
              <a:rPr sz="2000" dirty="0"/>
              <a:t>УСЛУГ  (ЕПГУ)</a:t>
            </a:r>
          </a:p>
        </p:txBody>
      </p:sp>
      <p:grpSp>
        <p:nvGrpSpPr>
          <p:cNvPr id="17" name="object 17"/>
          <p:cNvGrpSpPr/>
          <p:nvPr/>
        </p:nvGrpSpPr>
        <p:grpSpPr>
          <a:xfrm>
            <a:off x="10511028" y="8118348"/>
            <a:ext cx="589915" cy="472440"/>
            <a:chOff x="10511028" y="8118348"/>
            <a:chExt cx="589915" cy="472440"/>
          </a:xfrm>
        </p:grpSpPr>
        <p:sp>
          <p:nvSpPr>
            <p:cNvPr id="18" name="object 18"/>
            <p:cNvSpPr/>
            <p:nvPr/>
          </p:nvSpPr>
          <p:spPr>
            <a:xfrm>
              <a:off x="10520934" y="8128254"/>
              <a:ext cx="570230" cy="452755"/>
            </a:xfrm>
            <a:custGeom>
              <a:avLst/>
              <a:gdLst/>
              <a:ahLst/>
              <a:cxnLst/>
              <a:rect l="l" t="t" r="r" b="b"/>
              <a:pathLst>
                <a:path w="570229" h="452754">
                  <a:moveTo>
                    <a:pt x="284988" y="0"/>
                  </a:moveTo>
                  <a:lnTo>
                    <a:pt x="233771" y="3646"/>
                  </a:lnTo>
                  <a:lnTo>
                    <a:pt x="185563" y="14158"/>
                  </a:lnTo>
                  <a:lnTo>
                    <a:pt x="141167" y="30897"/>
                  </a:lnTo>
                  <a:lnTo>
                    <a:pt x="101390" y="53225"/>
                  </a:lnTo>
                  <a:lnTo>
                    <a:pt x="67039" y="80501"/>
                  </a:lnTo>
                  <a:lnTo>
                    <a:pt x="38918" y="112087"/>
                  </a:lnTo>
                  <a:lnTo>
                    <a:pt x="17834" y="147344"/>
                  </a:lnTo>
                  <a:lnTo>
                    <a:pt x="4592" y="185632"/>
                  </a:lnTo>
                  <a:lnTo>
                    <a:pt x="0" y="226313"/>
                  </a:lnTo>
                  <a:lnTo>
                    <a:pt x="4592" y="266995"/>
                  </a:lnTo>
                  <a:lnTo>
                    <a:pt x="17834" y="305283"/>
                  </a:lnTo>
                  <a:lnTo>
                    <a:pt x="38918" y="340540"/>
                  </a:lnTo>
                  <a:lnTo>
                    <a:pt x="67039" y="372126"/>
                  </a:lnTo>
                  <a:lnTo>
                    <a:pt x="101390" y="399402"/>
                  </a:lnTo>
                  <a:lnTo>
                    <a:pt x="141167" y="421729"/>
                  </a:lnTo>
                  <a:lnTo>
                    <a:pt x="185563" y="438468"/>
                  </a:lnTo>
                  <a:lnTo>
                    <a:pt x="233771" y="448980"/>
                  </a:lnTo>
                  <a:lnTo>
                    <a:pt x="284988" y="452626"/>
                  </a:lnTo>
                  <a:lnTo>
                    <a:pt x="336204" y="448980"/>
                  </a:lnTo>
                  <a:lnTo>
                    <a:pt x="384412" y="438468"/>
                  </a:lnTo>
                  <a:lnTo>
                    <a:pt x="428808" y="421729"/>
                  </a:lnTo>
                  <a:lnTo>
                    <a:pt x="468585" y="399402"/>
                  </a:lnTo>
                  <a:lnTo>
                    <a:pt x="502936" y="372126"/>
                  </a:lnTo>
                  <a:lnTo>
                    <a:pt x="531057" y="340540"/>
                  </a:lnTo>
                  <a:lnTo>
                    <a:pt x="552141" y="305283"/>
                  </a:lnTo>
                  <a:lnTo>
                    <a:pt x="565383" y="266995"/>
                  </a:lnTo>
                  <a:lnTo>
                    <a:pt x="569976" y="226313"/>
                  </a:lnTo>
                  <a:lnTo>
                    <a:pt x="565383" y="185632"/>
                  </a:lnTo>
                  <a:lnTo>
                    <a:pt x="552141" y="147344"/>
                  </a:lnTo>
                  <a:lnTo>
                    <a:pt x="531057" y="112087"/>
                  </a:lnTo>
                  <a:lnTo>
                    <a:pt x="502936" y="80501"/>
                  </a:lnTo>
                  <a:lnTo>
                    <a:pt x="468585" y="53225"/>
                  </a:lnTo>
                  <a:lnTo>
                    <a:pt x="428808" y="30897"/>
                  </a:lnTo>
                  <a:lnTo>
                    <a:pt x="384412" y="14158"/>
                  </a:lnTo>
                  <a:lnTo>
                    <a:pt x="336204" y="3646"/>
                  </a:lnTo>
                  <a:lnTo>
                    <a:pt x="284988" y="0"/>
                  </a:lnTo>
                  <a:close/>
                </a:path>
              </a:pathLst>
            </a:custGeom>
            <a:solidFill>
              <a:srgbClr val="FBE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520934" y="8128254"/>
              <a:ext cx="570230" cy="452755"/>
            </a:xfrm>
            <a:custGeom>
              <a:avLst/>
              <a:gdLst/>
              <a:ahLst/>
              <a:cxnLst/>
              <a:rect l="l" t="t" r="r" b="b"/>
              <a:pathLst>
                <a:path w="570229" h="452754">
                  <a:moveTo>
                    <a:pt x="0" y="226313"/>
                  </a:moveTo>
                  <a:lnTo>
                    <a:pt x="4592" y="185632"/>
                  </a:lnTo>
                  <a:lnTo>
                    <a:pt x="17834" y="147344"/>
                  </a:lnTo>
                  <a:lnTo>
                    <a:pt x="38918" y="112087"/>
                  </a:lnTo>
                  <a:lnTo>
                    <a:pt x="67039" y="80501"/>
                  </a:lnTo>
                  <a:lnTo>
                    <a:pt x="101390" y="53225"/>
                  </a:lnTo>
                  <a:lnTo>
                    <a:pt x="141167" y="30897"/>
                  </a:lnTo>
                  <a:lnTo>
                    <a:pt x="185563" y="14158"/>
                  </a:lnTo>
                  <a:lnTo>
                    <a:pt x="233771" y="3646"/>
                  </a:lnTo>
                  <a:lnTo>
                    <a:pt x="284988" y="0"/>
                  </a:lnTo>
                  <a:lnTo>
                    <a:pt x="336204" y="3646"/>
                  </a:lnTo>
                  <a:lnTo>
                    <a:pt x="384412" y="14158"/>
                  </a:lnTo>
                  <a:lnTo>
                    <a:pt x="428808" y="30897"/>
                  </a:lnTo>
                  <a:lnTo>
                    <a:pt x="468585" y="53225"/>
                  </a:lnTo>
                  <a:lnTo>
                    <a:pt x="502936" y="80501"/>
                  </a:lnTo>
                  <a:lnTo>
                    <a:pt x="531057" y="112087"/>
                  </a:lnTo>
                  <a:lnTo>
                    <a:pt x="552141" y="147344"/>
                  </a:lnTo>
                  <a:lnTo>
                    <a:pt x="565383" y="185632"/>
                  </a:lnTo>
                  <a:lnTo>
                    <a:pt x="569976" y="226313"/>
                  </a:lnTo>
                  <a:lnTo>
                    <a:pt x="565383" y="266995"/>
                  </a:lnTo>
                  <a:lnTo>
                    <a:pt x="552141" y="305283"/>
                  </a:lnTo>
                  <a:lnTo>
                    <a:pt x="531057" y="340540"/>
                  </a:lnTo>
                  <a:lnTo>
                    <a:pt x="502936" y="372126"/>
                  </a:lnTo>
                  <a:lnTo>
                    <a:pt x="468585" y="399402"/>
                  </a:lnTo>
                  <a:lnTo>
                    <a:pt x="428808" y="421729"/>
                  </a:lnTo>
                  <a:lnTo>
                    <a:pt x="384412" y="438468"/>
                  </a:lnTo>
                  <a:lnTo>
                    <a:pt x="336204" y="448980"/>
                  </a:lnTo>
                  <a:lnTo>
                    <a:pt x="284988" y="452626"/>
                  </a:lnTo>
                  <a:lnTo>
                    <a:pt x="233771" y="448980"/>
                  </a:lnTo>
                  <a:lnTo>
                    <a:pt x="185563" y="438468"/>
                  </a:lnTo>
                  <a:lnTo>
                    <a:pt x="141167" y="421729"/>
                  </a:lnTo>
                  <a:lnTo>
                    <a:pt x="101390" y="399402"/>
                  </a:lnTo>
                  <a:lnTo>
                    <a:pt x="67039" y="372126"/>
                  </a:lnTo>
                  <a:lnTo>
                    <a:pt x="38918" y="340540"/>
                  </a:lnTo>
                  <a:lnTo>
                    <a:pt x="17834" y="305283"/>
                  </a:lnTo>
                  <a:lnTo>
                    <a:pt x="4592" y="266995"/>
                  </a:lnTo>
                  <a:lnTo>
                    <a:pt x="0" y="226313"/>
                  </a:lnTo>
                  <a:close/>
                </a:path>
              </a:pathLst>
            </a:custGeom>
            <a:ln w="1981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0690097" y="8200745"/>
            <a:ext cx="233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90" dirty="0">
                <a:latin typeface="Arial"/>
                <a:cs typeface="Arial"/>
              </a:rPr>
              <a:t>13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795527" y="4070604"/>
            <a:ext cx="7909559" cy="4151629"/>
            <a:chOff x="795527" y="4070604"/>
            <a:chExt cx="7909559" cy="4151629"/>
          </a:xfrm>
        </p:grpSpPr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5527" y="4070604"/>
              <a:ext cx="7909559" cy="4151376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476755" y="7229856"/>
              <a:ext cx="5057140" cy="876300"/>
            </a:xfrm>
            <a:custGeom>
              <a:avLst/>
              <a:gdLst/>
              <a:ahLst/>
              <a:cxnLst/>
              <a:rect l="l" t="t" r="r" b="b"/>
              <a:pathLst>
                <a:path w="5057140" h="876300">
                  <a:moveTo>
                    <a:pt x="0" y="876300"/>
                  </a:moveTo>
                  <a:lnTo>
                    <a:pt x="5056632" y="876300"/>
                  </a:lnTo>
                  <a:lnTo>
                    <a:pt x="5056632" y="0"/>
                  </a:lnTo>
                  <a:lnTo>
                    <a:pt x="0" y="0"/>
                  </a:lnTo>
                  <a:lnTo>
                    <a:pt x="0" y="876300"/>
                  </a:lnTo>
                  <a:close/>
                </a:path>
              </a:pathLst>
            </a:custGeom>
            <a:ln w="5791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21995" y="1297686"/>
            <a:ext cx="2426970" cy="1489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99"/>
              </a:lnSpc>
              <a:spcBef>
                <a:spcPts val="95"/>
              </a:spcBef>
            </a:pPr>
            <a:r>
              <a:rPr sz="1600" b="1" spc="135" dirty="0">
                <a:solidFill>
                  <a:srgbClr val="C77C0D"/>
                </a:solidFill>
                <a:latin typeface="Cambria"/>
                <a:cs typeface="Cambria"/>
              </a:rPr>
              <a:t>1.</a:t>
            </a:r>
            <a:r>
              <a:rPr sz="1600" b="1" spc="190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600" spc="155" dirty="0">
                <a:latin typeface="Cambria"/>
                <a:cs typeface="Cambria"/>
              </a:rPr>
              <a:t>На</a:t>
            </a:r>
            <a:r>
              <a:rPr sz="1600" spc="145" dirty="0">
                <a:latin typeface="Cambria"/>
                <a:cs typeface="Cambria"/>
              </a:rPr>
              <a:t> </a:t>
            </a:r>
            <a:r>
              <a:rPr sz="1600" spc="105" dirty="0">
                <a:latin typeface="Cambria"/>
                <a:cs typeface="Cambria"/>
              </a:rPr>
              <a:t>Едином</a:t>
            </a:r>
            <a:r>
              <a:rPr sz="1600" spc="175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портале 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государственных</a:t>
            </a:r>
            <a:r>
              <a:rPr sz="1600" spc="145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услуг </a:t>
            </a:r>
            <a:r>
              <a:rPr sz="1600" spc="-340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Российской</a:t>
            </a:r>
            <a:r>
              <a:rPr sz="1600" spc="160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Федерации </a:t>
            </a:r>
            <a:r>
              <a:rPr sz="1600" spc="-335" dirty="0">
                <a:latin typeface="Cambria"/>
                <a:cs typeface="Cambria"/>
              </a:rPr>
              <a:t> </a:t>
            </a:r>
            <a:r>
              <a:rPr sz="1600" spc="120" dirty="0">
                <a:latin typeface="Cambria"/>
                <a:cs typeface="Cambria"/>
              </a:rPr>
              <a:t>в </a:t>
            </a:r>
            <a:r>
              <a:rPr sz="1600" spc="70" dirty="0">
                <a:latin typeface="Cambria"/>
                <a:cs typeface="Cambria"/>
              </a:rPr>
              <a:t>строке</a:t>
            </a:r>
            <a:r>
              <a:rPr sz="1600" spc="75" dirty="0">
                <a:latin typeface="Cambria"/>
                <a:cs typeface="Cambria"/>
              </a:rPr>
              <a:t> </a:t>
            </a:r>
            <a:r>
              <a:rPr sz="1600" spc="15" dirty="0">
                <a:latin typeface="Cambria"/>
                <a:cs typeface="Cambria"/>
              </a:rPr>
              <a:t>«Поиск» 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100" dirty="0">
                <a:latin typeface="Cambria"/>
                <a:cs typeface="Cambria"/>
              </a:rPr>
              <a:t>укажите</a:t>
            </a:r>
            <a:r>
              <a:rPr sz="1600" spc="170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подбор </a:t>
            </a:r>
            <a:r>
              <a:rPr sz="1600" spc="70" dirty="0">
                <a:latin typeface="Cambria"/>
                <a:cs typeface="Cambria"/>
              </a:rPr>
              <a:t> </a:t>
            </a:r>
            <a:r>
              <a:rPr sz="1600" spc="95" dirty="0">
                <a:latin typeface="Cambria"/>
                <a:cs typeface="Cambria"/>
              </a:rPr>
              <a:t>имущества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87420" y="1297686"/>
            <a:ext cx="2678430" cy="19773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135" dirty="0">
                <a:solidFill>
                  <a:srgbClr val="C77C0D"/>
                </a:solidFill>
                <a:latin typeface="Cambria"/>
                <a:cs typeface="Cambria"/>
              </a:rPr>
              <a:t>2.</a:t>
            </a:r>
            <a:r>
              <a:rPr sz="1600" b="1" spc="190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600" spc="200" dirty="0">
                <a:latin typeface="Cambria"/>
                <a:cs typeface="Cambria"/>
              </a:rPr>
              <a:t>В</a:t>
            </a:r>
            <a:r>
              <a:rPr sz="1600" spc="150" dirty="0">
                <a:latin typeface="Cambria"/>
                <a:cs typeface="Cambria"/>
              </a:rPr>
              <a:t> </a:t>
            </a:r>
            <a:r>
              <a:rPr sz="1600" spc="114" dirty="0">
                <a:latin typeface="Cambria"/>
                <a:cs typeface="Cambria"/>
              </a:rPr>
              <a:t>выпадающем</a:t>
            </a:r>
            <a:r>
              <a:rPr sz="1600" spc="165" dirty="0">
                <a:latin typeface="Cambria"/>
                <a:cs typeface="Cambria"/>
              </a:rPr>
              <a:t> </a:t>
            </a:r>
            <a:r>
              <a:rPr sz="1600" spc="100" dirty="0">
                <a:latin typeface="Cambria"/>
                <a:cs typeface="Cambria"/>
              </a:rPr>
              <a:t>списке </a:t>
            </a:r>
            <a:r>
              <a:rPr sz="1600" spc="-340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выберете</a:t>
            </a:r>
            <a:r>
              <a:rPr sz="1600" spc="160" dirty="0">
                <a:latin typeface="Cambria"/>
                <a:cs typeface="Cambria"/>
              </a:rPr>
              <a:t> </a:t>
            </a:r>
            <a:r>
              <a:rPr sz="1600" spc="35" dirty="0">
                <a:latin typeface="Cambria"/>
                <a:cs typeface="Cambria"/>
              </a:rPr>
              <a:t>«Получение </a:t>
            </a:r>
            <a:r>
              <a:rPr sz="1600" spc="40" dirty="0">
                <a:latin typeface="Cambria"/>
                <a:cs typeface="Cambria"/>
              </a:rPr>
              <a:t> </a:t>
            </a:r>
            <a:r>
              <a:rPr sz="1600" spc="114" dirty="0">
                <a:latin typeface="Cambria"/>
                <a:cs typeface="Cambria"/>
              </a:rPr>
              <a:t>информации</a:t>
            </a:r>
            <a:r>
              <a:rPr sz="1600" spc="195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об </a:t>
            </a:r>
            <a:r>
              <a:rPr sz="1600" spc="35" dirty="0">
                <a:latin typeface="Cambria"/>
                <a:cs typeface="Cambria"/>
              </a:rPr>
              <a:t> </a:t>
            </a:r>
            <a:r>
              <a:rPr sz="1600" spc="100" dirty="0">
                <a:latin typeface="Cambria"/>
                <a:cs typeface="Cambria"/>
              </a:rPr>
              <a:t>имуществе,</a:t>
            </a:r>
            <a:r>
              <a:rPr sz="1600" spc="220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включенном </a:t>
            </a:r>
            <a:r>
              <a:rPr sz="1600" spc="80" dirty="0">
                <a:latin typeface="Cambria"/>
                <a:cs typeface="Cambria"/>
              </a:rPr>
              <a:t> </a:t>
            </a:r>
            <a:r>
              <a:rPr sz="1600" spc="120" dirty="0">
                <a:latin typeface="Cambria"/>
                <a:cs typeface="Cambria"/>
              </a:rPr>
              <a:t>в</a:t>
            </a:r>
            <a:r>
              <a:rPr sz="1600" spc="155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перечни</a:t>
            </a:r>
            <a:endParaRPr sz="1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600" spc="70" dirty="0">
                <a:latin typeface="Cambria"/>
                <a:cs typeface="Cambria"/>
              </a:rPr>
              <a:t>государственного</a:t>
            </a:r>
            <a:r>
              <a:rPr sz="1600" spc="175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и</a:t>
            </a:r>
            <a:endParaRPr sz="1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600" spc="65" dirty="0">
                <a:latin typeface="Cambria"/>
                <a:cs typeface="Cambria"/>
              </a:rPr>
              <a:t>муниципального</a:t>
            </a:r>
            <a:endParaRPr sz="1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600" spc="95" dirty="0">
                <a:latin typeface="Cambria"/>
                <a:cs typeface="Cambria"/>
              </a:rPr>
              <a:t>имущества…»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135115" y="1294256"/>
            <a:ext cx="3416300" cy="2709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96290">
              <a:lnSpc>
                <a:spcPct val="100000"/>
              </a:lnSpc>
              <a:spcBef>
                <a:spcPts val="95"/>
              </a:spcBef>
              <a:tabLst>
                <a:tab pos="835025" algn="l"/>
              </a:tabLst>
            </a:pPr>
            <a:r>
              <a:rPr sz="1600" b="1" spc="135" dirty="0">
                <a:solidFill>
                  <a:srgbClr val="C77C0D"/>
                </a:solidFill>
                <a:latin typeface="Cambria"/>
                <a:cs typeface="Cambria"/>
              </a:rPr>
              <a:t>3.</a:t>
            </a:r>
            <a:r>
              <a:rPr sz="1600" b="1" spc="204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600" spc="120" dirty="0">
                <a:latin typeface="Cambria"/>
                <a:cs typeface="Cambria"/>
              </a:rPr>
              <a:t>При	</a:t>
            </a:r>
            <a:r>
              <a:rPr sz="1600" spc="75" dirty="0">
                <a:latin typeface="Cambria"/>
                <a:cs typeface="Cambria"/>
              </a:rPr>
              <a:t>переходе</a:t>
            </a:r>
            <a:r>
              <a:rPr sz="1600" spc="165" dirty="0">
                <a:latin typeface="Cambria"/>
                <a:cs typeface="Cambria"/>
              </a:rPr>
              <a:t> </a:t>
            </a:r>
            <a:r>
              <a:rPr sz="1600" spc="120" dirty="0">
                <a:latin typeface="Cambria"/>
                <a:cs typeface="Cambria"/>
              </a:rPr>
              <a:t>в </a:t>
            </a:r>
            <a:r>
              <a:rPr sz="1600" spc="125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соответствующий</a:t>
            </a:r>
            <a:r>
              <a:rPr sz="1600" spc="160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раздел </a:t>
            </a:r>
            <a:r>
              <a:rPr sz="1600" spc="-335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заполните</a:t>
            </a:r>
            <a:r>
              <a:rPr sz="1600" spc="180" dirty="0">
                <a:latin typeface="Cambria"/>
                <a:cs typeface="Cambria"/>
              </a:rPr>
              <a:t> </a:t>
            </a:r>
            <a:r>
              <a:rPr sz="1600" spc="120" dirty="0">
                <a:latin typeface="Cambria"/>
                <a:cs typeface="Cambria"/>
              </a:rPr>
              <a:t>форму,</a:t>
            </a:r>
            <a:r>
              <a:rPr sz="1600" spc="165" dirty="0">
                <a:latin typeface="Cambria"/>
                <a:cs typeface="Cambria"/>
              </a:rPr>
              <a:t> </a:t>
            </a:r>
            <a:r>
              <a:rPr sz="1600" spc="100" dirty="0">
                <a:latin typeface="Cambria"/>
                <a:cs typeface="Cambria"/>
              </a:rPr>
              <a:t>указав </a:t>
            </a:r>
            <a:r>
              <a:rPr sz="1600" spc="-335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критерии</a:t>
            </a:r>
            <a:r>
              <a:rPr sz="1600" spc="170" dirty="0">
                <a:latin typeface="Cambria"/>
                <a:cs typeface="Cambria"/>
              </a:rPr>
              <a:t> </a:t>
            </a:r>
            <a:r>
              <a:rPr sz="1600" spc="125" dirty="0">
                <a:latin typeface="Cambria"/>
                <a:cs typeface="Cambria"/>
              </a:rPr>
              <a:t>к</a:t>
            </a:r>
            <a:r>
              <a:rPr sz="1600" spc="150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имуществу</a:t>
            </a:r>
            <a:endParaRPr sz="16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</a:pPr>
            <a:r>
              <a:rPr sz="1600" spc="55" dirty="0">
                <a:latin typeface="Cambria"/>
                <a:cs typeface="Cambria"/>
              </a:rPr>
              <a:t>(местоположение</a:t>
            </a:r>
            <a:r>
              <a:rPr sz="1600" spc="60" dirty="0">
                <a:latin typeface="Cambria"/>
                <a:cs typeface="Cambria"/>
              </a:rPr>
              <a:t> </a:t>
            </a:r>
            <a:r>
              <a:rPr sz="1600" spc="180" dirty="0">
                <a:latin typeface="Cambria"/>
                <a:cs typeface="Cambria"/>
              </a:rPr>
              <a:t>, </a:t>
            </a:r>
            <a:r>
              <a:rPr sz="1600" spc="65" dirty="0">
                <a:latin typeface="Cambria"/>
                <a:cs typeface="Cambria"/>
              </a:rPr>
              <a:t>площадь </a:t>
            </a:r>
            <a:r>
              <a:rPr sz="1600" spc="90" dirty="0">
                <a:latin typeface="Cambria"/>
                <a:cs typeface="Cambria"/>
              </a:rPr>
              <a:t>и </a:t>
            </a:r>
            <a:r>
              <a:rPr sz="1600" spc="95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иные).</a:t>
            </a:r>
            <a:r>
              <a:rPr sz="1600" spc="135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Получите</a:t>
            </a:r>
            <a:r>
              <a:rPr sz="1600" spc="175" dirty="0">
                <a:latin typeface="Cambria"/>
                <a:cs typeface="Cambria"/>
              </a:rPr>
              <a:t> </a:t>
            </a:r>
            <a:r>
              <a:rPr sz="1600" spc="114" dirty="0">
                <a:latin typeface="Cambria"/>
                <a:cs typeface="Cambria"/>
              </a:rPr>
              <a:t>на</a:t>
            </a:r>
            <a:r>
              <a:rPr sz="1600" spc="140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электронную </a:t>
            </a:r>
            <a:r>
              <a:rPr sz="1600" spc="-335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почту </a:t>
            </a:r>
            <a:r>
              <a:rPr sz="1600" spc="100" dirty="0">
                <a:latin typeface="Cambria"/>
                <a:cs typeface="Cambria"/>
              </a:rPr>
              <a:t>список </a:t>
            </a:r>
            <a:r>
              <a:rPr sz="1600" spc="45" dirty="0">
                <a:latin typeface="Cambria"/>
                <a:cs typeface="Cambria"/>
              </a:rPr>
              <a:t>объектов</a:t>
            </a:r>
            <a:r>
              <a:rPr sz="1600" spc="50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и </a:t>
            </a:r>
            <a:r>
              <a:rPr sz="1600" spc="95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контактные</a:t>
            </a:r>
            <a:r>
              <a:rPr sz="1600" spc="80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данные </a:t>
            </a:r>
            <a:r>
              <a:rPr sz="1600" spc="90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ответственного</a:t>
            </a:r>
            <a:r>
              <a:rPr sz="1600" spc="65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органа </a:t>
            </a:r>
            <a:r>
              <a:rPr sz="1600" spc="80" dirty="0">
                <a:latin typeface="Cambria"/>
                <a:cs typeface="Cambria"/>
              </a:rPr>
              <a:t>власти, </a:t>
            </a:r>
            <a:r>
              <a:rPr sz="1600" spc="85" dirty="0">
                <a:latin typeface="Cambria"/>
                <a:cs typeface="Cambria"/>
              </a:rPr>
              <a:t> органа</a:t>
            </a:r>
            <a:r>
              <a:rPr sz="1600" spc="175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местного</a:t>
            </a:r>
            <a:endParaRPr sz="1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600" spc="85" dirty="0">
                <a:latin typeface="Cambria"/>
                <a:cs typeface="Cambria"/>
              </a:rPr>
              <a:t>самоуправления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27" name="object 2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043416" y="7170418"/>
            <a:ext cx="1409700" cy="14097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123208"/>
            <a:ext cx="563880" cy="3517900"/>
          </a:xfrm>
          <a:custGeom>
            <a:avLst/>
            <a:gdLst/>
            <a:ahLst/>
            <a:cxnLst/>
            <a:rect l="l" t="t" r="r" b="b"/>
            <a:pathLst>
              <a:path w="563880" h="3517900">
                <a:moveTo>
                  <a:pt x="0" y="0"/>
                </a:moveTo>
                <a:lnTo>
                  <a:pt x="0" y="3517869"/>
                </a:lnTo>
                <a:lnTo>
                  <a:pt x="563694" y="3517869"/>
                </a:lnTo>
                <a:lnTo>
                  <a:pt x="0" y="0"/>
                </a:lnTo>
                <a:close/>
              </a:path>
            </a:pathLst>
          </a:custGeom>
          <a:solidFill>
            <a:srgbClr val="EFA12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460235" y="0"/>
            <a:ext cx="5064760" cy="8649970"/>
            <a:chOff x="6460235" y="0"/>
            <a:chExt cx="5064760" cy="8649970"/>
          </a:xfrm>
        </p:grpSpPr>
        <p:sp>
          <p:nvSpPr>
            <p:cNvPr id="4" name="object 4"/>
            <p:cNvSpPr/>
            <p:nvPr/>
          </p:nvSpPr>
          <p:spPr>
            <a:xfrm>
              <a:off x="6464807" y="5269402"/>
              <a:ext cx="5055235" cy="3371215"/>
            </a:xfrm>
            <a:custGeom>
              <a:avLst/>
              <a:gdLst/>
              <a:ahLst/>
              <a:cxnLst/>
              <a:rect l="l" t="t" r="r" b="b"/>
              <a:pathLst>
                <a:path w="5055234" h="3371215">
                  <a:moveTo>
                    <a:pt x="0" y="3371139"/>
                  </a:moveTo>
                  <a:lnTo>
                    <a:pt x="5055107" y="0"/>
                  </a:lnTo>
                </a:path>
              </a:pathLst>
            </a:custGeom>
            <a:ln w="9144">
              <a:solidFill>
                <a:srgbClr val="EFA1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872727" y="0"/>
              <a:ext cx="1536065" cy="8641080"/>
            </a:xfrm>
            <a:custGeom>
              <a:avLst/>
              <a:gdLst/>
              <a:ahLst/>
              <a:cxnLst/>
              <a:rect l="l" t="t" r="r" b="b"/>
              <a:pathLst>
                <a:path w="1536065" h="8641080">
                  <a:moveTo>
                    <a:pt x="0" y="0"/>
                  </a:moveTo>
                  <a:lnTo>
                    <a:pt x="1536065" y="8640762"/>
                  </a:lnTo>
                </a:path>
              </a:pathLst>
            </a:custGeom>
            <a:ln w="9144">
              <a:solidFill>
                <a:srgbClr val="EFA1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683752" y="0"/>
              <a:ext cx="2836545" cy="8641080"/>
            </a:xfrm>
            <a:custGeom>
              <a:avLst/>
              <a:gdLst/>
              <a:ahLst/>
              <a:cxnLst/>
              <a:rect l="l" t="t" r="r" b="b"/>
              <a:pathLst>
                <a:path w="2836545" h="8641080">
                  <a:moveTo>
                    <a:pt x="2549270" y="0"/>
                  </a:moveTo>
                  <a:lnTo>
                    <a:pt x="0" y="8641077"/>
                  </a:lnTo>
                  <a:lnTo>
                    <a:pt x="2836163" y="8641077"/>
                  </a:lnTo>
                  <a:lnTo>
                    <a:pt x="2836163" y="10250"/>
                  </a:lnTo>
                  <a:lnTo>
                    <a:pt x="2549270" y="0"/>
                  </a:lnTo>
                  <a:close/>
                </a:path>
              </a:pathLst>
            </a:custGeom>
            <a:solidFill>
              <a:srgbClr val="EFA12D">
                <a:alpha val="3607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080334" y="0"/>
              <a:ext cx="2439670" cy="8641080"/>
            </a:xfrm>
            <a:custGeom>
              <a:avLst/>
              <a:gdLst/>
              <a:ahLst/>
              <a:cxnLst/>
              <a:rect l="l" t="t" r="r" b="b"/>
              <a:pathLst>
                <a:path w="2439670" h="8641080">
                  <a:moveTo>
                    <a:pt x="2439580" y="0"/>
                  </a:moveTo>
                  <a:lnTo>
                    <a:pt x="0" y="0"/>
                  </a:lnTo>
                  <a:lnTo>
                    <a:pt x="1512353" y="8641074"/>
                  </a:lnTo>
                  <a:lnTo>
                    <a:pt x="2439580" y="8641074"/>
                  </a:lnTo>
                  <a:lnTo>
                    <a:pt x="2439580" y="0"/>
                  </a:lnTo>
                  <a:close/>
                </a:path>
              </a:pathLst>
            </a:custGeom>
            <a:solidFill>
              <a:srgbClr val="EFA12D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363713" y="4942113"/>
              <a:ext cx="3156585" cy="3699510"/>
            </a:xfrm>
            <a:custGeom>
              <a:avLst/>
              <a:gdLst/>
              <a:ahLst/>
              <a:cxnLst/>
              <a:rect l="l" t="t" r="r" b="b"/>
              <a:pathLst>
                <a:path w="3156584" h="3699509">
                  <a:moveTo>
                    <a:pt x="3156201" y="0"/>
                  </a:moveTo>
                  <a:lnTo>
                    <a:pt x="0" y="3698964"/>
                  </a:lnTo>
                  <a:lnTo>
                    <a:pt x="3156201" y="3698964"/>
                  </a:lnTo>
                  <a:lnTo>
                    <a:pt x="3156201" y="0"/>
                  </a:lnTo>
                  <a:close/>
                </a:path>
              </a:pathLst>
            </a:custGeom>
            <a:solidFill>
              <a:srgbClr val="C77C0D">
                <a:alpha val="6588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835987" y="0"/>
              <a:ext cx="2684145" cy="8641080"/>
            </a:xfrm>
            <a:custGeom>
              <a:avLst/>
              <a:gdLst/>
              <a:ahLst/>
              <a:cxnLst/>
              <a:rect l="l" t="t" r="r" b="b"/>
              <a:pathLst>
                <a:path w="2684145" h="8641080">
                  <a:moveTo>
                    <a:pt x="2683928" y="0"/>
                  </a:moveTo>
                  <a:lnTo>
                    <a:pt x="0" y="0"/>
                  </a:lnTo>
                  <a:lnTo>
                    <a:pt x="2335693" y="8641074"/>
                  </a:lnTo>
                  <a:lnTo>
                    <a:pt x="2683928" y="8630772"/>
                  </a:lnTo>
                  <a:lnTo>
                    <a:pt x="2683928" y="0"/>
                  </a:lnTo>
                  <a:close/>
                </a:path>
              </a:pathLst>
            </a:custGeom>
            <a:solidFill>
              <a:srgbClr val="C77C0D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451592" y="0"/>
              <a:ext cx="1068705" cy="8641080"/>
            </a:xfrm>
            <a:custGeom>
              <a:avLst/>
              <a:gdLst/>
              <a:ahLst/>
              <a:cxnLst/>
              <a:rect l="l" t="t" r="r" b="b"/>
              <a:pathLst>
                <a:path w="1068704" h="8641080">
                  <a:moveTo>
                    <a:pt x="1068323" y="0"/>
                  </a:moveTo>
                  <a:lnTo>
                    <a:pt x="852006" y="0"/>
                  </a:lnTo>
                  <a:lnTo>
                    <a:pt x="0" y="8641074"/>
                  </a:lnTo>
                  <a:lnTo>
                    <a:pt x="1068323" y="8641074"/>
                  </a:lnTo>
                  <a:lnTo>
                    <a:pt x="1068323" y="0"/>
                  </a:lnTo>
                  <a:close/>
                </a:path>
              </a:pathLst>
            </a:custGeom>
            <a:solidFill>
              <a:srgbClr val="A4634E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198542" y="0"/>
              <a:ext cx="1321435" cy="8641080"/>
            </a:xfrm>
            <a:custGeom>
              <a:avLst/>
              <a:gdLst/>
              <a:ahLst/>
              <a:cxnLst/>
              <a:rect l="l" t="t" r="r" b="b"/>
              <a:pathLst>
                <a:path w="1321434" h="8641080">
                  <a:moveTo>
                    <a:pt x="1321374" y="0"/>
                  </a:moveTo>
                  <a:lnTo>
                    <a:pt x="0" y="0"/>
                  </a:lnTo>
                  <a:lnTo>
                    <a:pt x="1181165" y="8641074"/>
                  </a:lnTo>
                  <a:lnTo>
                    <a:pt x="1321374" y="8641074"/>
                  </a:lnTo>
                  <a:lnTo>
                    <a:pt x="1321374" y="0"/>
                  </a:lnTo>
                  <a:close/>
                </a:path>
              </a:pathLst>
            </a:custGeom>
            <a:solidFill>
              <a:srgbClr val="7B4A3A">
                <a:alpha val="8195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165080" y="6198389"/>
              <a:ext cx="1355090" cy="2442845"/>
            </a:xfrm>
            <a:custGeom>
              <a:avLst/>
              <a:gdLst/>
              <a:ahLst/>
              <a:cxnLst/>
              <a:rect l="l" t="t" r="r" b="b"/>
              <a:pathLst>
                <a:path w="1355090" h="2442845">
                  <a:moveTo>
                    <a:pt x="1354835" y="0"/>
                  </a:moveTo>
                  <a:lnTo>
                    <a:pt x="0" y="2442688"/>
                  </a:lnTo>
                  <a:lnTo>
                    <a:pt x="1354835" y="2436391"/>
                  </a:lnTo>
                  <a:lnTo>
                    <a:pt x="1354835" y="0"/>
                  </a:lnTo>
                  <a:close/>
                </a:path>
              </a:pathLst>
            </a:custGeom>
            <a:solidFill>
              <a:srgbClr val="C77C0D">
                <a:alpha val="6588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0" y="0"/>
            <a:ext cx="1765300" cy="757555"/>
            <a:chOff x="155447" y="105156"/>
            <a:chExt cx="1765300" cy="757555"/>
          </a:xfrm>
        </p:grpSpPr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371" y="134112"/>
              <a:ext cx="1594801" cy="67036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447" y="105156"/>
              <a:ext cx="1764792" cy="757427"/>
            </a:xfrm>
            <a:prstGeom prst="rect">
              <a:avLst/>
            </a:prstGeom>
          </p:spPr>
        </p:pic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637725" y="231140"/>
            <a:ext cx="971607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Шаг 1. Пункт 3. ОБРАЩЕНИЕ В МНОГОФУНКЦИОНАЛЬНЫЙ ЦЕНТР  (МФЦ)</a:t>
            </a:r>
          </a:p>
        </p:txBody>
      </p:sp>
      <p:grpSp>
        <p:nvGrpSpPr>
          <p:cNvPr id="17" name="object 17"/>
          <p:cNvGrpSpPr/>
          <p:nvPr/>
        </p:nvGrpSpPr>
        <p:grpSpPr>
          <a:xfrm>
            <a:off x="10631423" y="8066532"/>
            <a:ext cx="589915" cy="471170"/>
            <a:chOff x="10631423" y="8066532"/>
            <a:chExt cx="589915" cy="471170"/>
          </a:xfrm>
        </p:grpSpPr>
        <p:sp>
          <p:nvSpPr>
            <p:cNvPr id="18" name="object 18"/>
            <p:cNvSpPr/>
            <p:nvPr/>
          </p:nvSpPr>
          <p:spPr>
            <a:xfrm>
              <a:off x="10641329" y="8076438"/>
              <a:ext cx="570230" cy="451484"/>
            </a:xfrm>
            <a:custGeom>
              <a:avLst/>
              <a:gdLst/>
              <a:ahLst/>
              <a:cxnLst/>
              <a:rect l="l" t="t" r="r" b="b"/>
              <a:pathLst>
                <a:path w="570229" h="451484">
                  <a:moveTo>
                    <a:pt x="284988" y="0"/>
                  </a:moveTo>
                  <a:lnTo>
                    <a:pt x="233771" y="3633"/>
                  </a:lnTo>
                  <a:lnTo>
                    <a:pt x="185563" y="14110"/>
                  </a:lnTo>
                  <a:lnTo>
                    <a:pt x="141167" y="30793"/>
                  </a:lnTo>
                  <a:lnTo>
                    <a:pt x="101390" y="53045"/>
                  </a:lnTo>
                  <a:lnTo>
                    <a:pt x="67039" y="80229"/>
                  </a:lnTo>
                  <a:lnTo>
                    <a:pt x="38918" y="111709"/>
                  </a:lnTo>
                  <a:lnTo>
                    <a:pt x="17834" y="146847"/>
                  </a:lnTo>
                  <a:lnTo>
                    <a:pt x="4592" y="185007"/>
                  </a:lnTo>
                  <a:lnTo>
                    <a:pt x="0" y="225552"/>
                  </a:lnTo>
                  <a:lnTo>
                    <a:pt x="4592" y="266096"/>
                  </a:lnTo>
                  <a:lnTo>
                    <a:pt x="17834" y="304256"/>
                  </a:lnTo>
                  <a:lnTo>
                    <a:pt x="38918" y="339394"/>
                  </a:lnTo>
                  <a:lnTo>
                    <a:pt x="67039" y="370873"/>
                  </a:lnTo>
                  <a:lnTo>
                    <a:pt x="101390" y="398058"/>
                  </a:lnTo>
                  <a:lnTo>
                    <a:pt x="141167" y="420309"/>
                  </a:lnTo>
                  <a:lnTo>
                    <a:pt x="185563" y="436992"/>
                  </a:lnTo>
                  <a:lnTo>
                    <a:pt x="233771" y="447469"/>
                  </a:lnTo>
                  <a:lnTo>
                    <a:pt x="284988" y="451102"/>
                  </a:lnTo>
                  <a:lnTo>
                    <a:pt x="336204" y="447469"/>
                  </a:lnTo>
                  <a:lnTo>
                    <a:pt x="384412" y="436992"/>
                  </a:lnTo>
                  <a:lnTo>
                    <a:pt x="428808" y="420309"/>
                  </a:lnTo>
                  <a:lnTo>
                    <a:pt x="468585" y="398058"/>
                  </a:lnTo>
                  <a:lnTo>
                    <a:pt x="502936" y="370873"/>
                  </a:lnTo>
                  <a:lnTo>
                    <a:pt x="531057" y="339394"/>
                  </a:lnTo>
                  <a:lnTo>
                    <a:pt x="552141" y="304256"/>
                  </a:lnTo>
                  <a:lnTo>
                    <a:pt x="565383" y="266096"/>
                  </a:lnTo>
                  <a:lnTo>
                    <a:pt x="569976" y="225552"/>
                  </a:lnTo>
                  <a:lnTo>
                    <a:pt x="565383" y="185007"/>
                  </a:lnTo>
                  <a:lnTo>
                    <a:pt x="552141" y="146847"/>
                  </a:lnTo>
                  <a:lnTo>
                    <a:pt x="531057" y="111709"/>
                  </a:lnTo>
                  <a:lnTo>
                    <a:pt x="502936" y="80229"/>
                  </a:lnTo>
                  <a:lnTo>
                    <a:pt x="468585" y="53045"/>
                  </a:lnTo>
                  <a:lnTo>
                    <a:pt x="428808" y="30793"/>
                  </a:lnTo>
                  <a:lnTo>
                    <a:pt x="384412" y="14110"/>
                  </a:lnTo>
                  <a:lnTo>
                    <a:pt x="336204" y="3633"/>
                  </a:lnTo>
                  <a:lnTo>
                    <a:pt x="284988" y="0"/>
                  </a:lnTo>
                  <a:close/>
                </a:path>
              </a:pathLst>
            </a:custGeom>
            <a:solidFill>
              <a:srgbClr val="FBE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641329" y="8076438"/>
              <a:ext cx="570230" cy="451484"/>
            </a:xfrm>
            <a:custGeom>
              <a:avLst/>
              <a:gdLst/>
              <a:ahLst/>
              <a:cxnLst/>
              <a:rect l="l" t="t" r="r" b="b"/>
              <a:pathLst>
                <a:path w="570229" h="451484">
                  <a:moveTo>
                    <a:pt x="0" y="225552"/>
                  </a:moveTo>
                  <a:lnTo>
                    <a:pt x="4592" y="185007"/>
                  </a:lnTo>
                  <a:lnTo>
                    <a:pt x="17834" y="146847"/>
                  </a:lnTo>
                  <a:lnTo>
                    <a:pt x="38918" y="111709"/>
                  </a:lnTo>
                  <a:lnTo>
                    <a:pt x="67039" y="80229"/>
                  </a:lnTo>
                  <a:lnTo>
                    <a:pt x="101390" y="53045"/>
                  </a:lnTo>
                  <a:lnTo>
                    <a:pt x="141167" y="30793"/>
                  </a:lnTo>
                  <a:lnTo>
                    <a:pt x="185563" y="14110"/>
                  </a:lnTo>
                  <a:lnTo>
                    <a:pt x="233771" y="3633"/>
                  </a:lnTo>
                  <a:lnTo>
                    <a:pt x="284988" y="0"/>
                  </a:lnTo>
                  <a:lnTo>
                    <a:pt x="336204" y="3633"/>
                  </a:lnTo>
                  <a:lnTo>
                    <a:pt x="384412" y="14110"/>
                  </a:lnTo>
                  <a:lnTo>
                    <a:pt x="428808" y="30793"/>
                  </a:lnTo>
                  <a:lnTo>
                    <a:pt x="468585" y="53045"/>
                  </a:lnTo>
                  <a:lnTo>
                    <a:pt x="502936" y="80229"/>
                  </a:lnTo>
                  <a:lnTo>
                    <a:pt x="531057" y="111709"/>
                  </a:lnTo>
                  <a:lnTo>
                    <a:pt x="552141" y="146847"/>
                  </a:lnTo>
                  <a:lnTo>
                    <a:pt x="565383" y="185007"/>
                  </a:lnTo>
                  <a:lnTo>
                    <a:pt x="569976" y="225552"/>
                  </a:lnTo>
                  <a:lnTo>
                    <a:pt x="565383" y="266096"/>
                  </a:lnTo>
                  <a:lnTo>
                    <a:pt x="552141" y="304256"/>
                  </a:lnTo>
                  <a:lnTo>
                    <a:pt x="531057" y="339394"/>
                  </a:lnTo>
                  <a:lnTo>
                    <a:pt x="502936" y="370873"/>
                  </a:lnTo>
                  <a:lnTo>
                    <a:pt x="468585" y="398058"/>
                  </a:lnTo>
                  <a:lnTo>
                    <a:pt x="428808" y="420309"/>
                  </a:lnTo>
                  <a:lnTo>
                    <a:pt x="384412" y="436992"/>
                  </a:lnTo>
                  <a:lnTo>
                    <a:pt x="336204" y="447469"/>
                  </a:lnTo>
                  <a:lnTo>
                    <a:pt x="284988" y="451102"/>
                  </a:lnTo>
                  <a:lnTo>
                    <a:pt x="233771" y="447469"/>
                  </a:lnTo>
                  <a:lnTo>
                    <a:pt x="185563" y="436992"/>
                  </a:lnTo>
                  <a:lnTo>
                    <a:pt x="141167" y="420309"/>
                  </a:lnTo>
                  <a:lnTo>
                    <a:pt x="101390" y="398058"/>
                  </a:lnTo>
                  <a:lnTo>
                    <a:pt x="67039" y="370873"/>
                  </a:lnTo>
                  <a:lnTo>
                    <a:pt x="38918" y="339394"/>
                  </a:lnTo>
                  <a:lnTo>
                    <a:pt x="17834" y="304256"/>
                  </a:lnTo>
                  <a:lnTo>
                    <a:pt x="4592" y="266096"/>
                  </a:lnTo>
                  <a:lnTo>
                    <a:pt x="0" y="225552"/>
                  </a:lnTo>
                  <a:close/>
                </a:path>
              </a:pathLst>
            </a:custGeom>
            <a:ln w="1981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0810747" y="8148320"/>
            <a:ext cx="233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90" dirty="0">
                <a:latin typeface="Arial"/>
                <a:cs typeface="Arial"/>
              </a:rPr>
              <a:t>14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1205" y="887730"/>
            <a:ext cx="8138159" cy="231013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405130">
              <a:lnSpc>
                <a:spcPts val="1939"/>
              </a:lnSpc>
              <a:spcBef>
                <a:spcPts val="345"/>
              </a:spcBef>
            </a:pPr>
            <a:r>
              <a:rPr sz="1800" b="1" spc="145" dirty="0">
                <a:solidFill>
                  <a:srgbClr val="C77C0D"/>
                </a:solidFill>
                <a:latin typeface="Cambria"/>
                <a:cs typeface="Cambria"/>
              </a:rPr>
              <a:t>Срок</a:t>
            </a:r>
            <a:r>
              <a:rPr sz="1800" b="1" spc="204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14" dirty="0">
                <a:solidFill>
                  <a:srgbClr val="C77C0D"/>
                </a:solidFill>
                <a:latin typeface="Cambria"/>
                <a:cs typeface="Cambria"/>
              </a:rPr>
              <a:t>предоставления</a:t>
            </a:r>
            <a:r>
              <a:rPr sz="1800" b="1" spc="220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14" dirty="0">
                <a:solidFill>
                  <a:srgbClr val="C77C0D"/>
                </a:solidFill>
                <a:latin typeface="Cambria"/>
                <a:cs typeface="Cambria"/>
              </a:rPr>
              <a:t>услуги</a:t>
            </a:r>
            <a:r>
              <a:rPr sz="1800" b="1" spc="225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(с</a:t>
            </a:r>
            <a:r>
              <a:rPr sz="1600" spc="155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учетом</a:t>
            </a:r>
            <a:r>
              <a:rPr sz="1600" spc="175" dirty="0">
                <a:latin typeface="Cambria"/>
                <a:cs typeface="Cambria"/>
              </a:rPr>
              <a:t> </a:t>
            </a:r>
            <a:r>
              <a:rPr sz="1600" spc="100" dirty="0">
                <a:latin typeface="Cambria"/>
                <a:cs typeface="Cambria"/>
              </a:rPr>
              <a:t>срока</a:t>
            </a:r>
            <a:r>
              <a:rPr sz="1600" spc="185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доставки</a:t>
            </a:r>
            <a:r>
              <a:rPr sz="1600" spc="200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документов): </a:t>
            </a:r>
            <a:r>
              <a:rPr sz="1600" spc="-335" dirty="0">
                <a:latin typeface="Cambria"/>
                <a:cs typeface="Cambria"/>
              </a:rPr>
              <a:t> </a:t>
            </a:r>
            <a:r>
              <a:rPr sz="1600" spc="100" dirty="0">
                <a:latin typeface="Cambria"/>
                <a:cs typeface="Cambria"/>
              </a:rPr>
              <a:t>3</a:t>
            </a:r>
            <a:r>
              <a:rPr sz="1600" spc="155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рабочих</a:t>
            </a:r>
            <a:r>
              <a:rPr sz="1600" spc="204" dirty="0">
                <a:latin typeface="Cambria"/>
                <a:cs typeface="Cambria"/>
              </a:rPr>
              <a:t> </a:t>
            </a:r>
            <a:r>
              <a:rPr sz="1600" spc="105" dirty="0">
                <a:latin typeface="Cambria"/>
                <a:cs typeface="Cambria"/>
              </a:rPr>
              <a:t>дня.</a:t>
            </a:r>
            <a:endParaRPr sz="16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800" b="1" spc="180" dirty="0">
                <a:solidFill>
                  <a:srgbClr val="C77C0D"/>
                </a:solidFill>
                <a:latin typeface="Cambria"/>
                <a:cs typeface="Cambria"/>
              </a:rPr>
              <a:t>Стоимость</a:t>
            </a:r>
            <a:r>
              <a:rPr sz="1800" b="1" spc="215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25" dirty="0">
                <a:solidFill>
                  <a:srgbClr val="C77C0D"/>
                </a:solidFill>
                <a:latin typeface="Cambria"/>
                <a:cs typeface="Cambria"/>
              </a:rPr>
              <a:t>и</a:t>
            </a:r>
            <a:r>
              <a:rPr sz="1800" b="1" spc="215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14" dirty="0">
                <a:solidFill>
                  <a:srgbClr val="C77C0D"/>
                </a:solidFill>
                <a:latin typeface="Cambria"/>
                <a:cs typeface="Cambria"/>
              </a:rPr>
              <a:t>порядок</a:t>
            </a:r>
            <a:r>
              <a:rPr sz="1800" b="1" spc="204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20" dirty="0">
                <a:solidFill>
                  <a:srgbClr val="C77C0D"/>
                </a:solidFill>
                <a:latin typeface="Cambria"/>
                <a:cs typeface="Cambria"/>
              </a:rPr>
              <a:t>оплаты:</a:t>
            </a:r>
            <a:r>
              <a:rPr sz="1800" b="1" spc="110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Услуга</a:t>
            </a:r>
            <a:r>
              <a:rPr sz="1600" spc="170" dirty="0">
                <a:latin typeface="Cambria"/>
                <a:cs typeface="Cambria"/>
              </a:rPr>
              <a:t> </a:t>
            </a:r>
            <a:r>
              <a:rPr sz="1600" spc="70" dirty="0">
                <a:latin typeface="Cambria"/>
                <a:cs typeface="Cambria"/>
              </a:rPr>
              <a:t>предоставляется</a:t>
            </a:r>
            <a:r>
              <a:rPr sz="1600" spc="220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бесплатно</a:t>
            </a:r>
            <a:endParaRPr sz="16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 dirty="0">
              <a:latin typeface="Cambria"/>
              <a:cs typeface="Cambria"/>
            </a:endParaRPr>
          </a:p>
          <a:p>
            <a:pPr marL="12700" marR="5080">
              <a:lnSpc>
                <a:spcPct val="99700"/>
              </a:lnSpc>
            </a:pPr>
            <a:r>
              <a:rPr sz="1800" b="1" spc="105" dirty="0">
                <a:solidFill>
                  <a:srgbClr val="C77C0D"/>
                </a:solidFill>
                <a:latin typeface="Cambria"/>
                <a:cs typeface="Cambria"/>
              </a:rPr>
              <a:t>Результат:</a:t>
            </a:r>
            <a:r>
              <a:rPr sz="1800" b="1" spc="220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600" spc="120" dirty="0">
                <a:latin typeface="Cambria"/>
                <a:cs typeface="Cambria"/>
              </a:rPr>
              <a:t>Информация</a:t>
            </a:r>
            <a:r>
              <a:rPr sz="1600" spc="210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о</a:t>
            </a:r>
            <a:r>
              <a:rPr sz="1600" spc="175" dirty="0">
                <a:latin typeface="Cambria"/>
                <a:cs typeface="Cambria"/>
              </a:rPr>
              <a:t> </a:t>
            </a:r>
            <a:r>
              <a:rPr sz="1600" spc="105" dirty="0">
                <a:latin typeface="Cambria"/>
                <a:cs typeface="Cambria"/>
              </a:rPr>
              <a:t>недвижимом</a:t>
            </a:r>
            <a:r>
              <a:rPr sz="1600" spc="175" dirty="0">
                <a:latin typeface="Cambria"/>
                <a:cs typeface="Cambria"/>
              </a:rPr>
              <a:t> </a:t>
            </a:r>
            <a:r>
              <a:rPr sz="1600" spc="100" dirty="0">
                <a:latin typeface="Cambria"/>
                <a:cs typeface="Cambria"/>
              </a:rPr>
              <a:t>имуществе,</a:t>
            </a:r>
            <a:r>
              <a:rPr sz="1600" spc="175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включенном</a:t>
            </a:r>
            <a:r>
              <a:rPr sz="1600" spc="185" dirty="0">
                <a:latin typeface="Cambria"/>
                <a:cs typeface="Cambria"/>
              </a:rPr>
              <a:t> </a:t>
            </a:r>
            <a:r>
              <a:rPr sz="1600" spc="120" dirty="0">
                <a:latin typeface="Cambria"/>
                <a:cs typeface="Cambria"/>
              </a:rPr>
              <a:t>в</a:t>
            </a:r>
            <a:r>
              <a:rPr sz="1600" spc="195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перечни </a:t>
            </a:r>
            <a:r>
              <a:rPr sz="1600" spc="95" dirty="0">
                <a:latin typeface="Cambria"/>
                <a:cs typeface="Cambria"/>
              </a:rPr>
              <a:t> </a:t>
            </a:r>
            <a:r>
              <a:rPr sz="1600" spc="70" dirty="0">
                <a:latin typeface="Cambria"/>
                <a:cs typeface="Cambria"/>
              </a:rPr>
              <a:t>государственного</a:t>
            </a:r>
            <a:r>
              <a:rPr sz="1600" spc="75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и </a:t>
            </a:r>
            <a:r>
              <a:rPr sz="1600" spc="65" dirty="0">
                <a:latin typeface="Cambria"/>
                <a:cs typeface="Cambria"/>
              </a:rPr>
              <a:t>муниципального</a:t>
            </a:r>
            <a:r>
              <a:rPr sz="1600" spc="70" dirty="0">
                <a:latin typeface="Cambria"/>
                <a:cs typeface="Cambria"/>
              </a:rPr>
              <a:t> </a:t>
            </a:r>
            <a:r>
              <a:rPr sz="1600" spc="105" dirty="0">
                <a:latin typeface="Cambria"/>
                <a:cs typeface="Cambria"/>
              </a:rPr>
              <a:t>имущества, </a:t>
            </a:r>
            <a:r>
              <a:rPr sz="1600" spc="80" dirty="0">
                <a:latin typeface="Cambria"/>
                <a:cs typeface="Cambria"/>
              </a:rPr>
              <a:t>предусмотренные</a:t>
            </a:r>
            <a:r>
              <a:rPr sz="1600" spc="85" dirty="0">
                <a:latin typeface="Cambria"/>
                <a:cs typeface="Cambria"/>
              </a:rPr>
              <a:t> частью </a:t>
            </a:r>
            <a:r>
              <a:rPr sz="1600" spc="100" dirty="0">
                <a:latin typeface="Cambria"/>
                <a:cs typeface="Cambria"/>
              </a:rPr>
              <a:t>4 </a:t>
            </a:r>
            <a:r>
              <a:rPr sz="1600" spc="105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статьи</a:t>
            </a:r>
            <a:r>
              <a:rPr sz="1600" spc="204" dirty="0">
                <a:latin typeface="Cambria"/>
                <a:cs typeface="Cambria"/>
              </a:rPr>
              <a:t> </a:t>
            </a:r>
            <a:r>
              <a:rPr sz="1600" spc="100" dirty="0">
                <a:latin typeface="Cambria"/>
                <a:cs typeface="Cambria"/>
              </a:rPr>
              <a:t>18</a:t>
            </a:r>
            <a:r>
              <a:rPr sz="1600" spc="155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Федерального</a:t>
            </a:r>
            <a:r>
              <a:rPr sz="1600" spc="180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закона</a:t>
            </a:r>
            <a:r>
              <a:rPr sz="1600" spc="185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от</a:t>
            </a:r>
            <a:r>
              <a:rPr sz="1600" spc="175" dirty="0">
                <a:latin typeface="Cambria"/>
                <a:cs typeface="Cambria"/>
              </a:rPr>
              <a:t> </a:t>
            </a:r>
            <a:r>
              <a:rPr sz="1600" spc="114" dirty="0">
                <a:latin typeface="Cambria"/>
                <a:cs typeface="Cambria"/>
              </a:rPr>
              <a:t>24.07.2007</a:t>
            </a:r>
            <a:r>
              <a:rPr sz="1600" spc="180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№</a:t>
            </a:r>
            <a:r>
              <a:rPr sz="1600" spc="165" dirty="0">
                <a:latin typeface="Cambria"/>
                <a:cs typeface="Cambria"/>
              </a:rPr>
              <a:t> </a:t>
            </a:r>
            <a:r>
              <a:rPr sz="1600" spc="100" dirty="0">
                <a:latin typeface="Cambria"/>
                <a:cs typeface="Cambria"/>
              </a:rPr>
              <a:t>209-ФЗ</a:t>
            </a:r>
            <a:r>
              <a:rPr sz="1600" spc="190" dirty="0">
                <a:latin typeface="Cambria"/>
                <a:cs typeface="Cambria"/>
              </a:rPr>
              <a:t> </a:t>
            </a:r>
            <a:r>
              <a:rPr sz="1600" spc="10" dirty="0">
                <a:latin typeface="Cambria"/>
                <a:cs typeface="Cambria"/>
              </a:rPr>
              <a:t>«О</a:t>
            </a:r>
            <a:r>
              <a:rPr sz="1600" spc="150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развитии</a:t>
            </a:r>
            <a:r>
              <a:rPr sz="1600" spc="195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малого</a:t>
            </a:r>
            <a:r>
              <a:rPr sz="1600" spc="160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и </a:t>
            </a:r>
            <a:r>
              <a:rPr sz="1600" spc="-335" dirty="0">
                <a:latin typeface="Cambria"/>
                <a:cs typeface="Cambria"/>
              </a:rPr>
              <a:t> </a:t>
            </a:r>
            <a:r>
              <a:rPr sz="1600" spc="70" dirty="0">
                <a:latin typeface="Cambria"/>
                <a:cs typeface="Cambria"/>
              </a:rPr>
              <a:t>среднего</a:t>
            </a:r>
            <a:r>
              <a:rPr sz="1600" spc="165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предпринимательства</a:t>
            </a:r>
            <a:r>
              <a:rPr sz="1600" spc="204" dirty="0">
                <a:latin typeface="Cambria"/>
                <a:cs typeface="Cambria"/>
              </a:rPr>
              <a:t> </a:t>
            </a:r>
            <a:r>
              <a:rPr sz="1600" spc="120" dirty="0">
                <a:latin typeface="Cambria"/>
                <a:cs typeface="Cambria"/>
              </a:rPr>
              <a:t>в</a:t>
            </a:r>
            <a:r>
              <a:rPr sz="1600" spc="160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РФ»,</a:t>
            </a:r>
            <a:r>
              <a:rPr sz="1600" spc="165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и</a:t>
            </a:r>
            <a:r>
              <a:rPr sz="1600" spc="155" dirty="0">
                <a:latin typeface="Cambria"/>
                <a:cs typeface="Cambria"/>
              </a:rPr>
              <a:t> </a:t>
            </a:r>
            <a:r>
              <a:rPr sz="1600" spc="70" dirty="0">
                <a:latin typeface="Cambria"/>
                <a:cs typeface="Cambria"/>
              </a:rPr>
              <a:t>свободном</a:t>
            </a:r>
            <a:r>
              <a:rPr sz="1600" spc="220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от</a:t>
            </a:r>
            <a:r>
              <a:rPr sz="1600" spc="165" dirty="0">
                <a:latin typeface="Cambria"/>
                <a:cs typeface="Cambria"/>
              </a:rPr>
              <a:t> </a:t>
            </a:r>
            <a:r>
              <a:rPr sz="1600" spc="120" dirty="0">
                <a:latin typeface="Cambria"/>
                <a:cs typeface="Cambria"/>
              </a:rPr>
              <a:t>прав</a:t>
            </a:r>
            <a:r>
              <a:rPr sz="1600" spc="170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третьих</a:t>
            </a:r>
            <a:r>
              <a:rPr sz="1600" spc="185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лиц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66000" y="5778373"/>
            <a:ext cx="7951470" cy="0"/>
          </a:xfrm>
          <a:custGeom>
            <a:avLst/>
            <a:gdLst/>
            <a:ahLst/>
            <a:cxnLst/>
            <a:rect l="l" t="t" r="r" b="b"/>
            <a:pathLst>
              <a:path w="7951470">
                <a:moveTo>
                  <a:pt x="0" y="0"/>
                </a:moveTo>
                <a:lnTo>
                  <a:pt x="7951457" y="0"/>
                </a:lnTo>
              </a:path>
            </a:pathLst>
          </a:custGeom>
          <a:ln w="9525">
            <a:solidFill>
              <a:srgbClr val="E7D3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6000" y="6320663"/>
            <a:ext cx="7951470" cy="0"/>
          </a:xfrm>
          <a:custGeom>
            <a:avLst/>
            <a:gdLst/>
            <a:ahLst/>
            <a:cxnLst/>
            <a:rect l="l" t="t" r="r" b="b"/>
            <a:pathLst>
              <a:path w="7951470">
                <a:moveTo>
                  <a:pt x="0" y="0"/>
                </a:moveTo>
                <a:lnTo>
                  <a:pt x="7951457" y="0"/>
                </a:lnTo>
              </a:path>
            </a:pathLst>
          </a:custGeom>
          <a:ln w="9525">
            <a:solidFill>
              <a:srgbClr val="E7D3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6000" y="6619113"/>
            <a:ext cx="7951470" cy="0"/>
          </a:xfrm>
          <a:custGeom>
            <a:avLst/>
            <a:gdLst/>
            <a:ahLst/>
            <a:cxnLst/>
            <a:rect l="l" t="t" r="r" b="b"/>
            <a:pathLst>
              <a:path w="7951470">
                <a:moveTo>
                  <a:pt x="0" y="0"/>
                </a:moveTo>
                <a:lnTo>
                  <a:pt x="7951457" y="0"/>
                </a:lnTo>
              </a:path>
            </a:pathLst>
          </a:custGeom>
          <a:ln w="9525">
            <a:solidFill>
              <a:srgbClr val="E7D3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6000" y="7478421"/>
            <a:ext cx="7951470" cy="0"/>
          </a:xfrm>
          <a:custGeom>
            <a:avLst/>
            <a:gdLst/>
            <a:ahLst/>
            <a:cxnLst/>
            <a:rect l="l" t="t" r="r" b="b"/>
            <a:pathLst>
              <a:path w="7951470">
                <a:moveTo>
                  <a:pt x="0" y="0"/>
                </a:moveTo>
                <a:lnTo>
                  <a:pt x="7951457" y="0"/>
                </a:lnTo>
              </a:path>
            </a:pathLst>
          </a:custGeom>
          <a:ln w="9525">
            <a:solidFill>
              <a:srgbClr val="E7D3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66000" y="7776895"/>
            <a:ext cx="7951470" cy="0"/>
          </a:xfrm>
          <a:custGeom>
            <a:avLst/>
            <a:gdLst/>
            <a:ahLst/>
            <a:cxnLst/>
            <a:rect l="l" t="t" r="r" b="b"/>
            <a:pathLst>
              <a:path w="7951470">
                <a:moveTo>
                  <a:pt x="0" y="0"/>
                </a:moveTo>
                <a:lnTo>
                  <a:pt x="7951457" y="0"/>
                </a:lnTo>
              </a:path>
            </a:pathLst>
          </a:custGeom>
          <a:ln w="9525">
            <a:solidFill>
              <a:srgbClr val="E7D3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66000" y="4919091"/>
            <a:ext cx="7951470" cy="0"/>
          </a:xfrm>
          <a:custGeom>
            <a:avLst/>
            <a:gdLst/>
            <a:ahLst/>
            <a:cxnLst/>
            <a:rect l="l" t="t" r="r" b="b"/>
            <a:pathLst>
              <a:path w="7951470">
                <a:moveTo>
                  <a:pt x="0" y="0"/>
                </a:moveTo>
                <a:lnTo>
                  <a:pt x="7951457" y="0"/>
                </a:lnTo>
              </a:path>
            </a:pathLst>
          </a:custGeom>
          <a:ln w="9525">
            <a:solidFill>
              <a:srgbClr val="E7D3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80719" y="4393160"/>
            <a:ext cx="7901305" cy="3647440"/>
          </a:xfrm>
          <a:prstGeom prst="rect">
            <a:avLst/>
          </a:prstGeom>
        </p:spPr>
        <p:txBody>
          <a:bodyPr vert="horz" wrap="square" lIns="0" tIns="142875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1125"/>
              </a:spcBef>
            </a:pPr>
            <a:r>
              <a:rPr sz="1800" b="1" spc="114" dirty="0">
                <a:solidFill>
                  <a:srgbClr val="C77C0D"/>
                </a:solidFill>
                <a:latin typeface="Cambria"/>
                <a:cs typeface="Cambria"/>
              </a:rPr>
              <a:t>Обязательные</a:t>
            </a:r>
            <a:r>
              <a:rPr sz="1800" b="1" spc="204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55" dirty="0">
                <a:solidFill>
                  <a:srgbClr val="C77C0D"/>
                </a:solidFill>
                <a:latin typeface="Cambria"/>
                <a:cs typeface="Cambria"/>
              </a:rPr>
              <a:t>документы:</a:t>
            </a:r>
            <a:endParaRPr sz="18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  <a:spcBef>
                <a:spcPts val="905"/>
              </a:spcBef>
            </a:pPr>
            <a:r>
              <a:rPr sz="1600" spc="80" dirty="0">
                <a:latin typeface="Cambria"/>
                <a:cs typeface="Cambria"/>
              </a:rPr>
              <a:t>Заявление</a:t>
            </a:r>
            <a:r>
              <a:rPr sz="1600" spc="175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о</a:t>
            </a:r>
            <a:r>
              <a:rPr sz="1600" spc="165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подборе</a:t>
            </a:r>
            <a:r>
              <a:rPr sz="1600" spc="204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по</a:t>
            </a:r>
            <a:r>
              <a:rPr sz="1600" spc="165" dirty="0">
                <a:latin typeface="Cambria"/>
                <a:cs typeface="Cambria"/>
              </a:rPr>
              <a:t> </a:t>
            </a:r>
            <a:r>
              <a:rPr sz="1600" spc="95" dirty="0">
                <a:latin typeface="Cambria"/>
                <a:cs typeface="Cambria"/>
              </a:rPr>
              <a:t>заданным</a:t>
            </a:r>
            <a:r>
              <a:rPr sz="1600" spc="180" dirty="0">
                <a:latin typeface="Cambria"/>
                <a:cs typeface="Cambria"/>
              </a:rPr>
              <a:t> </a:t>
            </a:r>
            <a:r>
              <a:rPr sz="1600" spc="105" dirty="0">
                <a:latin typeface="Cambria"/>
                <a:cs typeface="Cambria"/>
              </a:rPr>
              <a:t>параметрам</a:t>
            </a:r>
            <a:r>
              <a:rPr sz="1600" spc="175" dirty="0">
                <a:latin typeface="Cambria"/>
                <a:cs typeface="Cambria"/>
              </a:rPr>
              <a:t> </a:t>
            </a:r>
            <a:r>
              <a:rPr sz="1600" spc="114" dirty="0">
                <a:latin typeface="Cambria"/>
                <a:cs typeface="Cambria"/>
              </a:rPr>
              <a:t>информации</a:t>
            </a:r>
            <a:r>
              <a:rPr sz="1600" spc="204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о</a:t>
            </a:r>
            <a:r>
              <a:rPr sz="1600" spc="165" dirty="0">
                <a:latin typeface="Cambria"/>
                <a:cs typeface="Cambria"/>
              </a:rPr>
              <a:t> </a:t>
            </a:r>
            <a:r>
              <a:rPr sz="1600" spc="105" dirty="0">
                <a:latin typeface="Cambria"/>
                <a:cs typeface="Cambria"/>
              </a:rPr>
              <a:t>недвижимом </a:t>
            </a:r>
            <a:r>
              <a:rPr sz="1600" spc="-335" dirty="0">
                <a:latin typeface="Cambria"/>
                <a:cs typeface="Cambria"/>
              </a:rPr>
              <a:t> </a:t>
            </a:r>
            <a:r>
              <a:rPr sz="1600" spc="100" dirty="0">
                <a:latin typeface="Cambria"/>
                <a:cs typeface="Cambria"/>
              </a:rPr>
              <a:t>имуществе,</a:t>
            </a:r>
            <a:r>
              <a:rPr sz="1600" spc="170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включенном</a:t>
            </a:r>
            <a:r>
              <a:rPr sz="1600" spc="180" dirty="0">
                <a:latin typeface="Cambria"/>
                <a:cs typeface="Cambria"/>
              </a:rPr>
              <a:t> </a:t>
            </a:r>
            <a:r>
              <a:rPr sz="1600" spc="120" dirty="0">
                <a:latin typeface="Cambria"/>
                <a:cs typeface="Cambria"/>
              </a:rPr>
              <a:t>в</a:t>
            </a:r>
            <a:r>
              <a:rPr sz="1600" spc="165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перечни</a:t>
            </a:r>
            <a:r>
              <a:rPr sz="1600" spc="155" dirty="0">
                <a:latin typeface="Cambria"/>
                <a:cs typeface="Cambria"/>
              </a:rPr>
              <a:t> </a:t>
            </a:r>
            <a:r>
              <a:rPr sz="1600" spc="70" dirty="0">
                <a:latin typeface="Cambria"/>
                <a:cs typeface="Cambria"/>
              </a:rPr>
              <a:t>государственного</a:t>
            </a:r>
            <a:r>
              <a:rPr sz="1600" spc="220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и</a:t>
            </a:r>
            <a:r>
              <a:rPr sz="1600" spc="160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муниципального </a:t>
            </a:r>
            <a:r>
              <a:rPr sz="1600" spc="70" dirty="0">
                <a:latin typeface="Cambria"/>
                <a:cs typeface="Cambria"/>
              </a:rPr>
              <a:t> </a:t>
            </a:r>
            <a:r>
              <a:rPr sz="1600" spc="95" dirty="0">
                <a:latin typeface="Cambria"/>
                <a:cs typeface="Cambria"/>
              </a:rPr>
              <a:t>имущества</a:t>
            </a:r>
            <a:endParaRPr sz="1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1600" spc="80" dirty="0">
                <a:latin typeface="Cambria"/>
                <a:cs typeface="Cambria"/>
              </a:rPr>
              <a:t>Согласие</a:t>
            </a:r>
            <a:r>
              <a:rPr sz="1600" spc="195" dirty="0">
                <a:latin typeface="Cambria"/>
                <a:cs typeface="Cambria"/>
              </a:rPr>
              <a:t> </a:t>
            </a:r>
            <a:r>
              <a:rPr sz="1600" spc="114" dirty="0">
                <a:latin typeface="Cambria"/>
                <a:cs typeface="Cambria"/>
              </a:rPr>
              <a:t>на</a:t>
            </a:r>
            <a:r>
              <a:rPr sz="1600" spc="155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обработку</a:t>
            </a:r>
            <a:r>
              <a:rPr sz="1600" spc="210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персональных</a:t>
            </a:r>
            <a:r>
              <a:rPr sz="1600" spc="200" dirty="0">
                <a:latin typeface="Cambria"/>
                <a:cs typeface="Cambria"/>
              </a:rPr>
              <a:t> </a:t>
            </a:r>
            <a:r>
              <a:rPr sz="1600" spc="100" dirty="0">
                <a:latin typeface="Cambria"/>
                <a:cs typeface="Cambria"/>
              </a:rPr>
              <a:t>данных</a:t>
            </a:r>
            <a:r>
              <a:rPr sz="1600" spc="190" dirty="0">
                <a:latin typeface="Cambria"/>
                <a:cs typeface="Cambria"/>
              </a:rPr>
              <a:t> </a:t>
            </a:r>
            <a:r>
              <a:rPr sz="1600" spc="35" dirty="0">
                <a:latin typeface="Cambria"/>
                <a:cs typeface="Cambria"/>
              </a:rPr>
              <a:t>(РГАУ</a:t>
            </a:r>
            <a:r>
              <a:rPr sz="1600" spc="160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МФЦ)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600" spc="90" dirty="0">
                <a:latin typeface="Cambria"/>
                <a:cs typeface="Cambria"/>
              </a:rPr>
              <a:t>Документ,</a:t>
            </a:r>
            <a:r>
              <a:rPr sz="1600" spc="190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удостоверяющий</a:t>
            </a:r>
            <a:r>
              <a:rPr sz="1600" spc="229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личность</a:t>
            </a:r>
            <a:r>
              <a:rPr sz="1600" spc="215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заявителя</a:t>
            </a:r>
            <a:r>
              <a:rPr sz="1600" spc="190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(один</a:t>
            </a:r>
            <a:r>
              <a:rPr sz="1600" spc="175" dirty="0">
                <a:latin typeface="Cambria"/>
                <a:cs typeface="Cambria"/>
              </a:rPr>
              <a:t> </a:t>
            </a:r>
            <a:r>
              <a:rPr sz="1600" spc="25" dirty="0">
                <a:latin typeface="Cambria"/>
                <a:cs typeface="Cambria"/>
              </a:rPr>
              <a:t>из):</a:t>
            </a:r>
            <a:endParaRPr sz="1600">
              <a:latin typeface="Cambria"/>
              <a:cs typeface="Cambria"/>
            </a:endParaRPr>
          </a:p>
          <a:p>
            <a:pPr marL="94615" marR="245110">
              <a:lnSpc>
                <a:spcPct val="100000"/>
              </a:lnSpc>
              <a:spcBef>
                <a:spcPts val="430"/>
              </a:spcBef>
            </a:pPr>
            <a:r>
              <a:rPr sz="1600" spc="85" dirty="0">
                <a:latin typeface="Cambria"/>
                <a:cs typeface="Cambria"/>
              </a:rPr>
              <a:t>Временное</a:t>
            </a:r>
            <a:r>
              <a:rPr sz="1600" spc="170" dirty="0">
                <a:latin typeface="Cambria"/>
                <a:cs typeface="Cambria"/>
              </a:rPr>
              <a:t> </a:t>
            </a:r>
            <a:r>
              <a:rPr sz="1600" spc="70" dirty="0">
                <a:latin typeface="Cambria"/>
                <a:cs typeface="Cambria"/>
              </a:rPr>
              <a:t>удостоверение</a:t>
            </a:r>
            <a:r>
              <a:rPr sz="1600" spc="204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личности</a:t>
            </a:r>
            <a:r>
              <a:rPr sz="1600" spc="190" dirty="0">
                <a:latin typeface="Cambria"/>
                <a:cs typeface="Cambria"/>
              </a:rPr>
              <a:t> </a:t>
            </a:r>
            <a:r>
              <a:rPr sz="1600" spc="110" dirty="0">
                <a:latin typeface="Cambria"/>
                <a:cs typeface="Cambria"/>
              </a:rPr>
              <a:t>гражданина</a:t>
            </a:r>
            <a:r>
              <a:rPr sz="1600" spc="180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РФ</a:t>
            </a:r>
            <a:r>
              <a:rPr sz="1600" spc="160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по</a:t>
            </a:r>
            <a:r>
              <a:rPr sz="1600" spc="175" dirty="0">
                <a:latin typeface="Cambria"/>
                <a:cs typeface="Cambria"/>
              </a:rPr>
              <a:t> </a:t>
            </a:r>
            <a:r>
              <a:rPr sz="1600" spc="110" dirty="0">
                <a:latin typeface="Cambria"/>
                <a:cs typeface="Cambria"/>
              </a:rPr>
              <a:t>форме</a:t>
            </a:r>
            <a:r>
              <a:rPr sz="1600" spc="180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№</a:t>
            </a:r>
            <a:r>
              <a:rPr sz="1600" spc="165" dirty="0">
                <a:latin typeface="Cambria"/>
                <a:cs typeface="Cambria"/>
              </a:rPr>
              <a:t> </a:t>
            </a:r>
            <a:r>
              <a:rPr sz="1600" spc="105" dirty="0">
                <a:latin typeface="Cambria"/>
                <a:cs typeface="Cambria"/>
              </a:rPr>
              <a:t>2</a:t>
            </a:r>
            <a:r>
              <a:rPr sz="1600" spc="150" dirty="0">
                <a:latin typeface="Cambria"/>
                <a:cs typeface="Cambria"/>
              </a:rPr>
              <a:t> </a:t>
            </a:r>
            <a:r>
              <a:rPr sz="1600" spc="180" dirty="0">
                <a:latin typeface="Cambria"/>
                <a:cs typeface="Cambria"/>
              </a:rPr>
              <a:t>П</a:t>
            </a:r>
            <a:r>
              <a:rPr sz="1600" spc="160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для </a:t>
            </a:r>
            <a:r>
              <a:rPr sz="1600" spc="-335" dirty="0">
                <a:latin typeface="Cambria"/>
                <a:cs typeface="Cambria"/>
              </a:rPr>
              <a:t> </a:t>
            </a:r>
            <a:r>
              <a:rPr sz="1600" spc="120" dirty="0">
                <a:latin typeface="Cambria"/>
                <a:cs typeface="Cambria"/>
              </a:rPr>
              <a:t>граждан,</a:t>
            </a:r>
            <a:r>
              <a:rPr sz="1600" spc="175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утративших</a:t>
            </a:r>
            <a:r>
              <a:rPr sz="1600" spc="190" dirty="0">
                <a:latin typeface="Cambria"/>
                <a:cs typeface="Cambria"/>
              </a:rPr>
              <a:t> </a:t>
            </a:r>
            <a:r>
              <a:rPr sz="1600" spc="100" dirty="0">
                <a:latin typeface="Cambria"/>
                <a:cs typeface="Cambria"/>
              </a:rPr>
              <a:t>паспорт,</a:t>
            </a:r>
            <a:r>
              <a:rPr sz="1600" spc="215" dirty="0">
                <a:latin typeface="Cambria"/>
                <a:cs typeface="Cambria"/>
              </a:rPr>
              <a:t> </a:t>
            </a:r>
            <a:r>
              <a:rPr sz="1600" spc="140" dirty="0">
                <a:latin typeface="Cambria"/>
                <a:cs typeface="Cambria"/>
              </a:rPr>
              <a:t>а</a:t>
            </a:r>
            <a:r>
              <a:rPr sz="1600" spc="160" dirty="0">
                <a:latin typeface="Cambria"/>
                <a:cs typeface="Cambria"/>
              </a:rPr>
              <a:t> </a:t>
            </a:r>
            <a:r>
              <a:rPr sz="1600" spc="114" dirty="0">
                <a:latin typeface="Cambria"/>
                <a:cs typeface="Cambria"/>
              </a:rPr>
              <a:t>также</a:t>
            </a:r>
            <a:r>
              <a:rPr sz="1600" spc="175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для</a:t>
            </a:r>
            <a:r>
              <a:rPr sz="1600" spc="165" dirty="0">
                <a:latin typeface="Cambria"/>
                <a:cs typeface="Cambria"/>
              </a:rPr>
              <a:t> </a:t>
            </a:r>
            <a:r>
              <a:rPr sz="1600" spc="120" dirty="0">
                <a:latin typeface="Cambria"/>
                <a:cs typeface="Cambria"/>
              </a:rPr>
              <a:t>граждан,</a:t>
            </a:r>
            <a:r>
              <a:rPr sz="1600" spc="170" dirty="0">
                <a:latin typeface="Cambria"/>
                <a:cs typeface="Cambria"/>
              </a:rPr>
              <a:t> </a:t>
            </a:r>
            <a:r>
              <a:rPr sz="1600" spc="120" dirty="0">
                <a:latin typeface="Cambria"/>
                <a:cs typeface="Cambria"/>
              </a:rPr>
              <a:t>в</a:t>
            </a:r>
            <a:r>
              <a:rPr sz="1600" spc="160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отношении </a:t>
            </a:r>
            <a:r>
              <a:rPr sz="1600" spc="85" dirty="0">
                <a:latin typeface="Cambria"/>
                <a:cs typeface="Cambria"/>
              </a:rPr>
              <a:t> </a:t>
            </a:r>
            <a:r>
              <a:rPr sz="1600" spc="70" dirty="0">
                <a:latin typeface="Cambria"/>
                <a:cs typeface="Cambria"/>
              </a:rPr>
              <a:t>которых</a:t>
            </a:r>
            <a:r>
              <a:rPr sz="1600" spc="204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до</a:t>
            </a:r>
            <a:r>
              <a:rPr sz="1600" spc="165" dirty="0">
                <a:latin typeface="Cambria"/>
                <a:cs typeface="Cambria"/>
              </a:rPr>
              <a:t> </a:t>
            </a:r>
            <a:r>
              <a:rPr sz="1600" spc="105" dirty="0">
                <a:latin typeface="Cambria"/>
                <a:cs typeface="Cambria"/>
              </a:rPr>
              <a:t>выдачи</a:t>
            </a:r>
            <a:r>
              <a:rPr sz="1600" spc="180" dirty="0">
                <a:latin typeface="Cambria"/>
                <a:cs typeface="Cambria"/>
              </a:rPr>
              <a:t> </a:t>
            </a:r>
            <a:r>
              <a:rPr sz="1600" spc="95" dirty="0">
                <a:latin typeface="Cambria"/>
                <a:cs typeface="Cambria"/>
              </a:rPr>
              <a:t>паспорта</a:t>
            </a:r>
            <a:r>
              <a:rPr sz="1600" spc="190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проводится</a:t>
            </a:r>
            <a:r>
              <a:rPr sz="1600" spc="215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дополнительная</a:t>
            </a:r>
            <a:r>
              <a:rPr sz="1600" spc="195" dirty="0">
                <a:latin typeface="Cambria"/>
                <a:cs typeface="Cambria"/>
              </a:rPr>
              <a:t> </a:t>
            </a:r>
            <a:r>
              <a:rPr sz="1600" spc="100" dirty="0">
                <a:latin typeface="Cambria"/>
                <a:cs typeface="Cambria"/>
              </a:rPr>
              <a:t>проверка</a:t>
            </a:r>
            <a:endParaRPr sz="1600">
              <a:latin typeface="Cambria"/>
              <a:cs typeface="Cambria"/>
            </a:endParaRPr>
          </a:p>
          <a:p>
            <a:pPr marL="94615" marR="3137535">
              <a:lnSpc>
                <a:spcPct val="122500"/>
              </a:lnSpc>
              <a:spcBef>
                <a:spcPts val="580"/>
              </a:spcBef>
            </a:pPr>
            <a:r>
              <a:rPr sz="1600" spc="100" dirty="0">
                <a:latin typeface="Cambria"/>
                <a:cs typeface="Cambria"/>
              </a:rPr>
              <a:t>Паспорт</a:t>
            </a:r>
            <a:r>
              <a:rPr sz="1600" spc="180" dirty="0">
                <a:latin typeface="Cambria"/>
                <a:cs typeface="Cambria"/>
              </a:rPr>
              <a:t> </a:t>
            </a:r>
            <a:r>
              <a:rPr sz="1600" spc="110" dirty="0">
                <a:latin typeface="Cambria"/>
                <a:cs typeface="Cambria"/>
              </a:rPr>
              <a:t>гражданина</a:t>
            </a:r>
            <a:r>
              <a:rPr sz="1600" spc="175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Российской</a:t>
            </a:r>
            <a:r>
              <a:rPr sz="1600" spc="195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Федерации </a:t>
            </a:r>
            <a:r>
              <a:rPr sz="1600" spc="-335" dirty="0">
                <a:latin typeface="Cambria"/>
                <a:cs typeface="Cambria"/>
              </a:rPr>
              <a:t> </a:t>
            </a:r>
            <a:r>
              <a:rPr sz="1600" spc="100" dirty="0">
                <a:latin typeface="Cambria"/>
                <a:cs typeface="Cambria"/>
              </a:rPr>
              <a:t>Паспорт</a:t>
            </a:r>
            <a:r>
              <a:rPr sz="1600" spc="185" dirty="0">
                <a:latin typeface="Cambria"/>
                <a:cs typeface="Cambria"/>
              </a:rPr>
              <a:t> </a:t>
            </a:r>
            <a:r>
              <a:rPr sz="1600" spc="70" dirty="0">
                <a:latin typeface="Cambria"/>
                <a:cs typeface="Cambria"/>
              </a:rPr>
              <a:t>иностранного</a:t>
            </a:r>
            <a:r>
              <a:rPr sz="1600" spc="200" dirty="0">
                <a:latin typeface="Cambria"/>
                <a:cs typeface="Cambria"/>
              </a:rPr>
              <a:t> </a:t>
            </a:r>
            <a:r>
              <a:rPr sz="1600" spc="110" dirty="0">
                <a:latin typeface="Cambria"/>
                <a:cs typeface="Cambria"/>
              </a:rPr>
              <a:t>гражданина</a:t>
            </a:r>
            <a:endParaRPr sz="1600">
              <a:latin typeface="Cambria"/>
              <a:cs typeface="Cambria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856988" y="3383280"/>
            <a:ext cx="3179445" cy="1024255"/>
            <a:chOff x="4856988" y="3383280"/>
            <a:chExt cx="3179445" cy="1024255"/>
          </a:xfrm>
        </p:grpSpPr>
        <p:pic>
          <p:nvPicPr>
            <p:cNvPr id="30" name="object 3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83358" y="3456432"/>
              <a:ext cx="2952870" cy="950976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4856988" y="3383280"/>
              <a:ext cx="1531620" cy="485140"/>
            </a:xfrm>
            <a:custGeom>
              <a:avLst/>
              <a:gdLst/>
              <a:ahLst/>
              <a:cxnLst/>
              <a:rect l="l" t="t" r="r" b="b"/>
              <a:pathLst>
                <a:path w="1531620" h="485139">
                  <a:moveTo>
                    <a:pt x="1531619" y="0"/>
                  </a:moveTo>
                  <a:lnTo>
                    <a:pt x="0" y="0"/>
                  </a:lnTo>
                  <a:lnTo>
                    <a:pt x="0" y="484632"/>
                  </a:lnTo>
                  <a:lnTo>
                    <a:pt x="1531619" y="484632"/>
                  </a:lnTo>
                  <a:lnTo>
                    <a:pt x="15316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7" y="105156"/>
            <a:ext cx="1764792" cy="757427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0725657" y="8098282"/>
            <a:ext cx="590550" cy="473075"/>
            <a:chOff x="10725657" y="8098282"/>
            <a:chExt cx="590550" cy="473075"/>
          </a:xfrm>
        </p:grpSpPr>
        <p:sp>
          <p:nvSpPr>
            <p:cNvPr id="4" name="object 4"/>
            <p:cNvSpPr/>
            <p:nvPr/>
          </p:nvSpPr>
          <p:spPr>
            <a:xfrm>
              <a:off x="10735817" y="8108442"/>
              <a:ext cx="570230" cy="452755"/>
            </a:xfrm>
            <a:custGeom>
              <a:avLst/>
              <a:gdLst/>
              <a:ahLst/>
              <a:cxnLst/>
              <a:rect l="l" t="t" r="r" b="b"/>
              <a:pathLst>
                <a:path w="570229" h="452754">
                  <a:moveTo>
                    <a:pt x="284987" y="0"/>
                  </a:moveTo>
                  <a:lnTo>
                    <a:pt x="233771" y="3646"/>
                  </a:lnTo>
                  <a:lnTo>
                    <a:pt x="185563" y="14158"/>
                  </a:lnTo>
                  <a:lnTo>
                    <a:pt x="141167" y="30897"/>
                  </a:lnTo>
                  <a:lnTo>
                    <a:pt x="101390" y="53225"/>
                  </a:lnTo>
                  <a:lnTo>
                    <a:pt x="67039" y="80501"/>
                  </a:lnTo>
                  <a:lnTo>
                    <a:pt x="38918" y="112087"/>
                  </a:lnTo>
                  <a:lnTo>
                    <a:pt x="17834" y="147344"/>
                  </a:lnTo>
                  <a:lnTo>
                    <a:pt x="4592" y="185632"/>
                  </a:lnTo>
                  <a:lnTo>
                    <a:pt x="0" y="226314"/>
                  </a:lnTo>
                  <a:lnTo>
                    <a:pt x="4592" y="266995"/>
                  </a:lnTo>
                  <a:lnTo>
                    <a:pt x="17834" y="305283"/>
                  </a:lnTo>
                  <a:lnTo>
                    <a:pt x="38918" y="340540"/>
                  </a:lnTo>
                  <a:lnTo>
                    <a:pt x="67039" y="372126"/>
                  </a:lnTo>
                  <a:lnTo>
                    <a:pt x="101390" y="399402"/>
                  </a:lnTo>
                  <a:lnTo>
                    <a:pt x="141167" y="421730"/>
                  </a:lnTo>
                  <a:lnTo>
                    <a:pt x="185563" y="438469"/>
                  </a:lnTo>
                  <a:lnTo>
                    <a:pt x="233771" y="448981"/>
                  </a:lnTo>
                  <a:lnTo>
                    <a:pt x="284987" y="452628"/>
                  </a:lnTo>
                  <a:lnTo>
                    <a:pt x="336204" y="448981"/>
                  </a:lnTo>
                  <a:lnTo>
                    <a:pt x="384412" y="438469"/>
                  </a:lnTo>
                  <a:lnTo>
                    <a:pt x="428808" y="421730"/>
                  </a:lnTo>
                  <a:lnTo>
                    <a:pt x="468585" y="399402"/>
                  </a:lnTo>
                  <a:lnTo>
                    <a:pt x="502936" y="372126"/>
                  </a:lnTo>
                  <a:lnTo>
                    <a:pt x="531057" y="340540"/>
                  </a:lnTo>
                  <a:lnTo>
                    <a:pt x="552141" y="305283"/>
                  </a:lnTo>
                  <a:lnTo>
                    <a:pt x="565383" y="266995"/>
                  </a:lnTo>
                  <a:lnTo>
                    <a:pt x="569976" y="226314"/>
                  </a:lnTo>
                  <a:lnTo>
                    <a:pt x="565383" y="185632"/>
                  </a:lnTo>
                  <a:lnTo>
                    <a:pt x="552141" y="147344"/>
                  </a:lnTo>
                  <a:lnTo>
                    <a:pt x="531057" y="112087"/>
                  </a:lnTo>
                  <a:lnTo>
                    <a:pt x="502936" y="80501"/>
                  </a:lnTo>
                  <a:lnTo>
                    <a:pt x="468585" y="53225"/>
                  </a:lnTo>
                  <a:lnTo>
                    <a:pt x="428808" y="30897"/>
                  </a:lnTo>
                  <a:lnTo>
                    <a:pt x="384412" y="14158"/>
                  </a:lnTo>
                  <a:lnTo>
                    <a:pt x="336204" y="3646"/>
                  </a:lnTo>
                  <a:lnTo>
                    <a:pt x="284987" y="0"/>
                  </a:lnTo>
                  <a:close/>
                </a:path>
              </a:pathLst>
            </a:custGeom>
            <a:solidFill>
              <a:srgbClr val="FBE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735817" y="8108442"/>
              <a:ext cx="570230" cy="452755"/>
            </a:xfrm>
            <a:custGeom>
              <a:avLst/>
              <a:gdLst/>
              <a:ahLst/>
              <a:cxnLst/>
              <a:rect l="l" t="t" r="r" b="b"/>
              <a:pathLst>
                <a:path w="570229" h="452754">
                  <a:moveTo>
                    <a:pt x="0" y="226314"/>
                  </a:moveTo>
                  <a:lnTo>
                    <a:pt x="4592" y="185632"/>
                  </a:lnTo>
                  <a:lnTo>
                    <a:pt x="17834" y="147344"/>
                  </a:lnTo>
                  <a:lnTo>
                    <a:pt x="38918" y="112087"/>
                  </a:lnTo>
                  <a:lnTo>
                    <a:pt x="67039" y="80501"/>
                  </a:lnTo>
                  <a:lnTo>
                    <a:pt x="101390" y="53225"/>
                  </a:lnTo>
                  <a:lnTo>
                    <a:pt x="141167" y="30897"/>
                  </a:lnTo>
                  <a:lnTo>
                    <a:pt x="185563" y="14158"/>
                  </a:lnTo>
                  <a:lnTo>
                    <a:pt x="233771" y="3646"/>
                  </a:lnTo>
                  <a:lnTo>
                    <a:pt x="284987" y="0"/>
                  </a:lnTo>
                  <a:lnTo>
                    <a:pt x="336204" y="3646"/>
                  </a:lnTo>
                  <a:lnTo>
                    <a:pt x="384412" y="14158"/>
                  </a:lnTo>
                  <a:lnTo>
                    <a:pt x="428808" y="30897"/>
                  </a:lnTo>
                  <a:lnTo>
                    <a:pt x="468585" y="53225"/>
                  </a:lnTo>
                  <a:lnTo>
                    <a:pt x="502936" y="80501"/>
                  </a:lnTo>
                  <a:lnTo>
                    <a:pt x="531057" y="112087"/>
                  </a:lnTo>
                  <a:lnTo>
                    <a:pt x="552141" y="147344"/>
                  </a:lnTo>
                  <a:lnTo>
                    <a:pt x="565383" y="185632"/>
                  </a:lnTo>
                  <a:lnTo>
                    <a:pt x="569976" y="226314"/>
                  </a:lnTo>
                  <a:lnTo>
                    <a:pt x="565383" y="266995"/>
                  </a:lnTo>
                  <a:lnTo>
                    <a:pt x="552141" y="305283"/>
                  </a:lnTo>
                  <a:lnTo>
                    <a:pt x="531057" y="340540"/>
                  </a:lnTo>
                  <a:lnTo>
                    <a:pt x="502936" y="372126"/>
                  </a:lnTo>
                  <a:lnTo>
                    <a:pt x="468585" y="399402"/>
                  </a:lnTo>
                  <a:lnTo>
                    <a:pt x="428808" y="421730"/>
                  </a:lnTo>
                  <a:lnTo>
                    <a:pt x="384412" y="438469"/>
                  </a:lnTo>
                  <a:lnTo>
                    <a:pt x="336204" y="448981"/>
                  </a:lnTo>
                  <a:lnTo>
                    <a:pt x="284987" y="452628"/>
                  </a:lnTo>
                  <a:lnTo>
                    <a:pt x="233771" y="448981"/>
                  </a:lnTo>
                  <a:lnTo>
                    <a:pt x="185563" y="438469"/>
                  </a:lnTo>
                  <a:lnTo>
                    <a:pt x="141167" y="421730"/>
                  </a:lnTo>
                  <a:lnTo>
                    <a:pt x="101390" y="399402"/>
                  </a:lnTo>
                  <a:lnTo>
                    <a:pt x="67039" y="372126"/>
                  </a:lnTo>
                  <a:lnTo>
                    <a:pt x="38918" y="340540"/>
                  </a:lnTo>
                  <a:lnTo>
                    <a:pt x="17834" y="305283"/>
                  </a:lnTo>
                  <a:lnTo>
                    <a:pt x="4592" y="266995"/>
                  </a:lnTo>
                  <a:lnTo>
                    <a:pt x="0" y="226314"/>
                  </a:lnTo>
                  <a:close/>
                </a:path>
              </a:pathLst>
            </a:custGeom>
            <a:ln w="1981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0905870" y="8180323"/>
            <a:ext cx="2330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90" dirty="0">
                <a:latin typeface="Arial"/>
                <a:cs typeface="Arial"/>
              </a:rPr>
              <a:t>15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5448" y="105156"/>
            <a:ext cx="9851518" cy="40857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39315" marR="508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A4634E"/>
                </a:solidFill>
                <a:latin typeface="Arial"/>
                <a:cs typeface="Arial"/>
              </a:rPr>
              <a:t>Шаг 1. Пункт 4. ОФИЦИАЛЬНЫЕ САЙТЫ ОРГАНОВ ВЛАСТИ,  ОРГАНОВ МЕСТНОГО СМАОУПРАВЛЕНИЯ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00" dirty="0">
              <a:latin typeface="Arial"/>
              <a:cs typeface="Arial"/>
            </a:endParaRPr>
          </a:p>
          <a:p>
            <a:pPr marL="12700" marR="2299335">
              <a:lnSpc>
                <a:spcPct val="100000"/>
              </a:lnSpc>
              <a:buAutoNum type="arabicPeriod"/>
              <a:tabLst>
                <a:tab pos="300990" algn="l"/>
                <a:tab pos="615950" algn="l"/>
              </a:tabLst>
            </a:pPr>
            <a:r>
              <a:rPr sz="1800" dirty="0">
                <a:latin typeface="Cambria"/>
                <a:cs typeface="Cambria"/>
              </a:rPr>
              <a:t>В	поисковой системе (Yandex, Mail, Google и т.п.)  впишите «имущественная поддержка» и название  субъекта РФ или муниципального образования, в  котором такая поддержка интересует. Например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800" dirty="0">
                <a:latin typeface="Cambria"/>
                <a:cs typeface="Cambria"/>
              </a:rPr>
              <a:t>«</a:t>
            </a:r>
            <a:r>
              <a:rPr sz="1800" dirty="0" err="1" smtClean="0">
                <a:latin typeface="Cambria"/>
                <a:cs typeface="Cambria"/>
              </a:rPr>
              <a:t>город</a:t>
            </a:r>
            <a:r>
              <a:rPr lang="ru-RU" sz="1800" dirty="0" smtClean="0">
                <a:latin typeface="Cambria"/>
                <a:cs typeface="Cambria"/>
              </a:rPr>
              <a:t> </a:t>
            </a:r>
            <a:r>
              <a:rPr sz="1800" dirty="0" smtClean="0">
                <a:latin typeface="Cambria"/>
                <a:cs typeface="Cambria"/>
              </a:rPr>
              <a:t> </a:t>
            </a:r>
            <a:r>
              <a:rPr lang="ru-RU" sz="1800" dirty="0" smtClean="0">
                <a:latin typeface="Cambria"/>
                <a:cs typeface="Cambria"/>
              </a:rPr>
              <a:t>Дальнегорск</a:t>
            </a:r>
            <a:r>
              <a:rPr sz="1800" dirty="0" smtClean="0">
                <a:latin typeface="Cambria"/>
                <a:cs typeface="Cambria"/>
              </a:rPr>
              <a:t>»:</a:t>
            </a:r>
            <a:endParaRPr sz="1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100" dirty="0">
              <a:latin typeface="Cambria"/>
              <a:cs typeface="Cambria"/>
            </a:endParaRPr>
          </a:p>
          <a:p>
            <a:pPr marL="12700" marR="6166485">
              <a:lnSpc>
                <a:spcPct val="100099"/>
              </a:lnSpc>
              <a:spcBef>
                <a:spcPts val="1380"/>
              </a:spcBef>
              <a:buAutoNum type="arabicPeriod" startAt="2"/>
              <a:tabLst>
                <a:tab pos="300990" algn="l"/>
              </a:tabLst>
            </a:pPr>
            <a:r>
              <a:rPr sz="1800" dirty="0">
                <a:latin typeface="Cambria"/>
                <a:cs typeface="Cambria"/>
              </a:rPr>
              <a:t>Перейдите на  официальный сайт  органа власти или  местного  самоуправления и  получите  необходимую  информацию</a:t>
            </a:r>
          </a:p>
        </p:txBody>
      </p:sp>
      <p:pic>
        <p:nvPicPr>
          <p:cNvPr id="11" name="Рисунок 10"/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0" y="2148023"/>
            <a:ext cx="8305800" cy="630186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15015" y="6766252"/>
            <a:ext cx="2080172" cy="173157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447" y="105156"/>
            <a:ext cx="1764792" cy="75742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920239" y="231140"/>
            <a:ext cx="899547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A4634E"/>
                </a:solidFill>
                <a:latin typeface="Arial"/>
                <a:cs typeface="Arial"/>
              </a:rPr>
              <a:t>Шаг 2. ОБРАЩЕНИЕ В ОРГАН ВЛАСТИ ИЛИ ОРГАН МЕСТНОГО  </a:t>
            </a:r>
            <a:r>
              <a:rPr lang="ru-RU" sz="2000" b="1" dirty="0" smtClean="0">
                <a:solidFill>
                  <a:srgbClr val="A4634E"/>
                </a:solidFill>
                <a:latin typeface="Arial"/>
                <a:cs typeface="Arial"/>
              </a:rPr>
              <a:t>      </a:t>
            </a:r>
            <a:r>
              <a:rPr sz="2000" b="1" dirty="0" smtClean="0">
                <a:solidFill>
                  <a:srgbClr val="A4634E"/>
                </a:solidFill>
                <a:latin typeface="Arial"/>
                <a:cs typeface="Arial"/>
              </a:rPr>
              <a:t>САМОУПРАВЛЕНИЯ</a:t>
            </a:r>
            <a:endParaRPr sz="20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619231" y="8036052"/>
            <a:ext cx="589915" cy="472440"/>
            <a:chOff x="10619231" y="8036052"/>
            <a:chExt cx="589915" cy="472440"/>
          </a:xfrm>
        </p:grpSpPr>
        <p:sp>
          <p:nvSpPr>
            <p:cNvPr id="6" name="object 6"/>
            <p:cNvSpPr/>
            <p:nvPr/>
          </p:nvSpPr>
          <p:spPr>
            <a:xfrm>
              <a:off x="10629137" y="8045958"/>
              <a:ext cx="570230" cy="452755"/>
            </a:xfrm>
            <a:custGeom>
              <a:avLst/>
              <a:gdLst/>
              <a:ahLst/>
              <a:cxnLst/>
              <a:rect l="l" t="t" r="r" b="b"/>
              <a:pathLst>
                <a:path w="570229" h="452754">
                  <a:moveTo>
                    <a:pt x="284987" y="0"/>
                  </a:moveTo>
                  <a:lnTo>
                    <a:pt x="233771" y="3646"/>
                  </a:lnTo>
                  <a:lnTo>
                    <a:pt x="185563" y="14158"/>
                  </a:lnTo>
                  <a:lnTo>
                    <a:pt x="141167" y="30897"/>
                  </a:lnTo>
                  <a:lnTo>
                    <a:pt x="101390" y="53225"/>
                  </a:lnTo>
                  <a:lnTo>
                    <a:pt x="67039" y="80501"/>
                  </a:lnTo>
                  <a:lnTo>
                    <a:pt x="38918" y="112087"/>
                  </a:lnTo>
                  <a:lnTo>
                    <a:pt x="17834" y="147344"/>
                  </a:lnTo>
                  <a:lnTo>
                    <a:pt x="4592" y="185632"/>
                  </a:lnTo>
                  <a:lnTo>
                    <a:pt x="0" y="226314"/>
                  </a:lnTo>
                  <a:lnTo>
                    <a:pt x="4592" y="266995"/>
                  </a:lnTo>
                  <a:lnTo>
                    <a:pt x="17834" y="305283"/>
                  </a:lnTo>
                  <a:lnTo>
                    <a:pt x="38918" y="340540"/>
                  </a:lnTo>
                  <a:lnTo>
                    <a:pt x="67039" y="372126"/>
                  </a:lnTo>
                  <a:lnTo>
                    <a:pt x="101390" y="399402"/>
                  </a:lnTo>
                  <a:lnTo>
                    <a:pt x="141167" y="421730"/>
                  </a:lnTo>
                  <a:lnTo>
                    <a:pt x="185563" y="438469"/>
                  </a:lnTo>
                  <a:lnTo>
                    <a:pt x="233771" y="448981"/>
                  </a:lnTo>
                  <a:lnTo>
                    <a:pt x="284987" y="452628"/>
                  </a:lnTo>
                  <a:lnTo>
                    <a:pt x="336204" y="448981"/>
                  </a:lnTo>
                  <a:lnTo>
                    <a:pt x="384412" y="438469"/>
                  </a:lnTo>
                  <a:lnTo>
                    <a:pt x="428808" y="421730"/>
                  </a:lnTo>
                  <a:lnTo>
                    <a:pt x="468585" y="399402"/>
                  </a:lnTo>
                  <a:lnTo>
                    <a:pt x="502936" y="372126"/>
                  </a:lnTo>
                  <a:lnTo>
                    <a:pt x="531057" y="340540"/>
                  </a:lnTo>
                  <a:lnTo>
                    <a:pt x="552141" y="305283"/>
                  </a:lnTo>
                  <a:lnTo>
                    <a:pt x="565383" y="266995"/>
                  </a:lnTo>
                  <a:lnTo>
                    <a:pt x="569976" y="226314"/>
                  </a:lnTo>
                  <a:lnTo>
                    <a:pt x="565383" y="185632"/>
                  </a:lnTo>
                  <a:lnTo>
                    <a:pt x="552141" y="147344"/>
                  </a:lnTo>
                  <a:lnTo>
                    <a:pt x="531057" y="112087"/>
                  </a:lnTo>
                  <a:lnTo>
                    <a:pt x="502936" y="80501"/>
                  </a:lnTo>
                  <a:lnTo>
                    <a:pt x="468585" y="53225"/>
                  </a:lnTo>
                  <a:lnTo>
                    <a:pt x="428808" y="30897"/>
                  </a:lnTo>
                  <a:lnTo>
                    <a:pt x="384412" y="14158"/>
                  </a:lnTo>
                  <a:lnTo>
                    <a:pt x="336204" y="3646"/>
                  </a:lnTo>
                  <a:lnTo>
                    <a:pt x="284987" y="0"/>
                  </a:lnTo>
                  <a:close/>
                </a:path>
              </a:pathLst>
            </a:custGeom>
            <a:solidFill>
              <a:srgbClr val="FBE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629137" y="8045958"/>
              <a:ext cx="570230" cy="452755"/>
            </a:xfrm>
            <a:custGeom>
              <a:avLst/>
              <a:gdLst/>
              <a:ahLst/>
              <a:cxnLst/>
              <a:rect l="l" t="t" r="r" b="b"/>
              <a:pathLst>
                <a:path w="570229" h="452754">
                  <a:moveTo>
                    <a:pt x="0" y="226314"/>
                  </a:moveTo>
                  <a:lnTo>
                    <a:pt x="4592" y="185632"/>
                  </a:lnTo>
                  <a:lnTo>
                    <a:pt x="17834" y="147344"/>
                  </a:lnTo>
                  <a:lnTo>
                    <a:pt x="38918" y="112087"/>
                  </a:lnTo>
                  <a:lnTo>
                    <a:pt x="67039" y="80501"/>
                  </a:lnTo>
                  <a:lnTo>
                    <a:pt x="101390" y="53225"/>
                  </a:lnTo>
                  <a:lnTo>
                    <a:pt x="141167" y="30897"/>
                  </a:lnTo>
                  <a:lnTo>
                    <a:pt x="185563" y="14158"/>
                  </a:lnTo>
                  <a:lnTo>
                    <a:pt x="233771" y="3646"/>
                  </a:lnTo>
                  <a:lnTo>
                    <a:pt x="284987" y="0"/>
                  </a:lnTo>
                  <a:lnTo>
                    <a:pt x="336204" y="3646"/>
                  </a:lnTo>
                  <a:lnTo>
                    <a:pt x="384412" y="14158"/>
                  </a:lnTo>
                  <a:lnTo>
                    <a:pt x="428808" y="30897"/>
                  </a:lnTo>
                  <a:lnTo>
                    <a:pt x="468585" y="53225"/>
                  </a:lnTo>
                  <a:lnTo>
                    <a:pt x="502936" y="80501"/>
                  </a:lnTo>
                  <a:lnTo>
                    <a:pt x="531057" y="112087"/>
                  </a:lnTo>
                  <a:lnTo>
                    <a:pt x="552141" y="147344"/>
                  </a:lnTo>
                  <a:lnTo>
                    <a:pt x="565383" y="185632"/>
                  </a:lnTo>
                  <a:lnTo>
                    <a:pt x="569976" y="226314"/>
                  </a:lnTo>
                  <a:lnTo>
                    <a:pt x="565383" y="266995"/>
                  </a:lnTo>
                  <a:lnTo>
                    <a:pt x="552141" y="305283"/>
                  </a:lnTo>
                  <a:lnTo>
                    <a:pt x="531057" y="340540"/>
                  </a:lnTo>
                  <a:lnTo>
                    <a:pt x="502936" y="372126"/>
                  </a:lnTo>
                  <a:lnTo>
                    <a:pt x="468585" y="399402"/>
                  </a:lnTo>
                  <a:lnTo>
                    <a:pt x="428808" y="421730"/>
                  </a:lnTo>
                  <a:lnTo>
                    <a:pt x="384412" y="438469"/>
                  </a:lnTo>
                  <a:lnTo>
                    <a:pt x="336204" y="448981"/>
                  </a:lnTo>
                  <a:lnTo>
                    <a:pt x="284987" y="452628"/>
                  </a:lnTo>
                  <a:lnTo>
                    <a:pt x="233771" y="448981"/>
                  </a:lnTo>
                  <a:lnTo>
                    <a:pt x="185563" y="438469"/>
                  </a:lnTo>
                  <a:lnTo>
                    <a:pt x="141167" y="421730"/>
                  </a:lnTo>
                  <a:lnTo>
                    <a:pt x="101390" y="399402"/>
                  </a:lnTo>
                  <a:lnTo>
                    <a:pt x="67039" y="372126"/>
                  </a:lnTo>
                  <a:lnTo>
                    <a:pt x="38918" y="340540"/>
                  </a:lnTo>
                  <a:lnTo>
                    <a:pt x="17834" y="305283"/>
                  </a:lnTo>
                  <a:lnTo>
                    <a:pt x="4592" y="266995"/>
                  </a:lnTo>
                  <a:lnTo>
                    <a:pt x="0" y="226314"/>
                  </a:lnTo>
                  <a:close/>
                </a:path>
              </a:pathLst>
            </a:custGeom>
            <a:ln w="1981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0799191" y="8118450"/>
            <a:ext cx="233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90" dirty="0">
                <a:latin typeface="Arial"/>
                <a:cs typeface="Arial"/>
              </a:rPr>
              <a:t>16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163" y="1624076"/>
            <a:ext cx="10411460" cy="5238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00000"/>
              </a:lnSpc>
              <a:spcBef>
                <a:spcPts val="100"/>
              </a:spcBef>
              <a:buFont typeface="Cambria"/>
              <a:buAutoNum type="arabicPeriod"/>
              <a:tabLst>
                <a:tab pos="300990" algn="l"/>
              </a:tabLst>
            </a:pPr>
            <a:r>
              <a:rPr sz="1800" b="1" spc="145" dirty="0">
                <a:latin typeface="Cambria"/>
                <a:cs typeface="Cambria"/>
              </a:rPr>
              <a:t>Ознакомьтесь </a:t>
            </a:r>
            <a:r>
              <a:rPr sz="1800" spc="140" dirty="0">
                <a:latin typeface="Cambria"/>
                <a:cs typeface="Cambria"/>
              </a:rPr>
              <a:t>с </a:t>
            </a:r>
            <a:r>
              <a:rPr sz="1800" spc="105" dirty="0">
                <a:latin typeface="Cambria"/>
                <a:cs typeface="Cambria"/>
              </a:rPr>
              <a:t>нормативными </a:t>
            </a:r>
            <a:r>
              <a:rPr sz="1800" spc="120" dirty="0">
                <a:latin typeface="Cambria"/>
                <a:cs typeface="Cambria"/>
              </a:rPr>
              <a:t>правовыми </a:t>
            </a:r>
            <a:r>
              <a:rPr sz="1800" spc="130" dirty="0">
                <a:latin typeface="Cambria"/>
                <a:cs typeface="Cambria"/>
              </a:rPr>
              <a:t>актами, </a:t>
            </a:r>
            <a:r>
              <a:rPr sz="1800" spc="114" dirty="0">
                <a:latin typeface="Cambria"/>
                <a:cs typeface="Cambria"/>
              </a:rPr>
              <a:t>предусматривающими </a:t>
            </a:r>
            <a:r>
              <a:rPr sz="1800" spc="100" dirty="0">
                <a:latin typeface="Cambria"/>
                <a:cs typeface="Cambria"/>
              </a:rPr>
              <a:t>оказание 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имущественной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114" dirty="0">
                <a:latin typeface="Cambria"/>
                <a:cs typeface="Cambria"/>
              </a:rPr>
              <a:t>поддержки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170" dirty="0">
                <a:latin typeface="Cambria"/>
                <a:cs typeface="Cambria"/>
              </a:rPr>
              <a:t>Вашем </a:t>
            </a:r>
            <a:r>
              <a:rPr sz="1800" spc="90" dirty="0">
                <a:latin typeface="Cambria"/>
                <a:cs typeface="Cambria"/>
              </a:rPr>
              <a:t>регионе,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муниципальном</a:t>
            </a:r>
            <a:r>
              <a:rPr sz="1800" spc="229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образовании.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ambria"/>
              <a:buAutoNum type="arabicPeriod"/>
            </a:pPr>
            <a:endParaRPr sz="1800">
              <a:latin typeface="Cambria"/>
              <a:cs typeface="Cambria"/>
            </a:endParaRPr>
          </a:p>
          <a:p>
            <a:pPr marL="12700" marR="5080" algn="just">
              <a:lnSpc>
                <a:spcPct val="100000"/>
              </a:lnSpc>
              <a:buFont typeface="Cambria"/>
              <a:buAutoNum type="arabicPeriod"/>
              <a:tabLst>
                <a:tab pos="391160" algn="l"/>
              </a:tabLst>
            </a:pPr>
            <a:r>
              <a:rPr sz="1800" b="1" spc="130" dirty="0">
                <a:latin typeface="Cambria"/>
                <a:cs typeface="Cambria"/>
              </a:rPr>
              <a:t>Позвоните</a:t>
            </a:r>
            <a:r>
              <a:rPr sz="1800" b="1" spc="135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представителю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органа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государственной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власти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или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органа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местного 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самоуправления, </a:t>
            </a:r>
            <a:r>
              <a:rPr sz="1800" spc="85" dirty="0">
                <a:latin typeface="Cambria"/>
                <a:cs typeface="Cambria"/>
              </a:rPr>
              <a:t>осуществляющего </a:t>
            </a:r>
            <a:r>
              <a:rPr sz="1800" spc="80" dirty="0">
                <a:latin typeface="Cambria"/>
                <a:cs typeface="Cambria"/>
              </a:rPr>
              <a:t>управление </a:t>
            </a:r>
            <a:r>
              <a:rPr sz="1800" spc="105" dirty="0">
                <a:latin typeface="Cambria"/>
                <a:cs typeface="Cambria"/>
              </a:rPr>
              <a:t>и </a:t>
            </a:r>
            <a:r>
              <a:rPr sz="1800" spc="114" dirty="0">
                <a:latin typeface="Cambria"/>
                <a:cs typeface="Cambria"/>
              </a:rPr>
              <a:t>распоряжение </a:t>
            </a:r>
            <a:r>
              <a:rPr sz="1800" spc="100" dirty="0">
                <a:latin typeface="Cambria"/>
                <a:cs typeface="Cambria"/>
              </a:rPr>
              <a:t>имуществом </a:t>
            </a:r>
            <a:r>
              <a:rPr sz="1800" spc="65" dirty="0">
                <a:latin typeface="Cambria"/>
                <a:cs typeface="Cambria"/>
              </a:rPr>
              <a:t>(Комитет, </a:t>
            </a:r>
            <a:r>
              <a:rPr sz="1800" spc="7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департамент,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управление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по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имущественным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и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земельным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отношениям),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уточните </a:t>
            </a:r>
            <a:r>
              <a:rPr sz="1800" spc="7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характеристики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объекта,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местоположение,</a:t>
            </a:r>
            <a:r>
              <a:rPr sz="1800" spc="14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условия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предоставления.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ambria"/>
              <a:buAutoNum type="arabicPeriod"/>
            </a:pPr>
            <a:endParaRPr sz="1800">
              <a:latin typeface="Cambria"/>
              <a:cs typeface="Cambria"/>
            </a:endParaRPr>
          </a:p>
          <a:p>
            <a:pPr marL="12700" marR="5080" algn="just">
              <a:lnSpc>
                <a:spcPct val="100000"/>
              </a:lnSpc>
              <a:buFont typeface="Cambria"/>
              <a:buAutoNum type="arabicPeriod"/>
              <a:tabLst>
                <a:tab pos="365125" algn="l"/>
              </a:tabLst>
            </a:pPr>
            <a:r>
              <a:rPr sz="1800" b="1" spc="145" dirty="0">
                <a:latin typeface="Cambria"/>
                <a:cs typeface="Cambria"/>
              </a:rPr>
              <a:t>Напишите</a:t>
            </a:r>
            <a:r>
              <a:rPr sz="1800" b="1" spc="15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заявление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о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предоставлении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имущества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или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заявление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об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объявлении 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процедуры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торгов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130" dirty="0">
                <a:latin typeface="Cambria"/>
                <a:cs typeface="Cambria"/>
              </a:rPr>
              <a:t>на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114" dirty="0">
                <a:latin typeface="Cambria"/>
                <a:cs typeface="Cambria"/>
              </a:rPr>
              <a:t>право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заключения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договора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аренды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120" dirty="0">
                <a:latin typeface="Cambria"/>
                <a:cs typeface="Cambria"/>
              </a:rPr>
              <a:t>имущества.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ambria"/>
              <a:buAutoNum type="arabicPeriod"/>
            </a:pPr>
            <a:endParaRPr sz="1800">
              <a:latin typeface="Cambria"/>
              <a:cs typeface="Cambria"/>
            </a:endParaRPr>
          </a:p>
          <a:p>
            <a:pPr marL="300355" indent="-288290" algn="just">
              <a:lnSpc>
                <a:spcPct val="100000"/>
              </a:lnSpc>
              <a:spcBef>
                <a:spcPts val="5"/>
              </a:spcBef>
              <a:buFont typeface="Cambria"/>
              <a:buAutoNum type="arabicPeriod"/>
              <a:tabLst>
                <a:tab pos="300990" algn="l"/>
              </a:tabLst>
            </a:pPr>
            <a:r>
              <a:rPr sz="1800" b="1" spc="155" dirty="0">
                <a:latin typeface="Cambria"/>
                <a:cs typeface="Cambria"/>
              </a:rPr>
              <a:t>Примите</a:t>
            </a:r>
            <a:r>
              <a:rPr sz="1800" b="1" spc="210" dirty="0">
                <a:latin typeface="Cambria"/>
                <a:cs typeface="Cambria"/>
              </a:rPr>
              <a:t> </a:t>
            </a:r>
            <a:r>
              <a:rPr sz="1800" b="1" spc="135" dirty="0">
                <a:latin typeface="Cambria"/>
                <a:cs typeface="Cambria"/>
              </a:rPr>
              <a:t>участие</a:t>
            </a:r>
            <a:r>
              <a:rPr sz="1800" b="1" spc="235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процедуре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торгов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800" b="1" i="1" spc="180" dirty="0">
                <a:solidFill>
                  <a:srgbClr val="C55A11"/>
                </a:solidFill>
                <a:latin typeface="Cambria"/>
                <a:cs typeface="Cambria"/>
              </a:rPr>
              <a:t>См.</a:t>
            </a:r>
            <a:r>
              <a:rPr sz="1800" b="1" i="1" spc="190" dirty="0">
                <a:solidFill>
                  <a:srgbClr val="C55A11"/>
                </a:solidFill>
                <a:latin typeface="Cambria"/>
                <a:cs typeface="Cambria"/>
              </a:rPr>
              <a:t> </a:t>
            </a:r>
            <a:r>
              <a:rPr sz="1800" b="1" i="1" spc="120" dirty="0">
                <a:solidFill>
                  <a:srgbClr val="C55A11"/>
                </a:solidFill>
                <a:latin typeface="Cambria"/>
                <a:cs typeface="Cambria"/>
              </a:rPr>
              <a:t>подробнее</a:t>
            </a:r>
            <a:r>
              <a:rPr sz="1800" b="1" i="1" spc="229" dirty="0">
                <a:solidFill>
                  <a:srgbClr val="C55A11"/>
                </a:solidFill>
                <a:latin typeface="Cambria"/>
                <a:cs typeface="Cambria"/>
              </a:rPr>
              <a:t> </a:t>
            </a:r>
            <a:r>
              <a:rPr sz="1800" b="1" i="1" spc="185" dirty="0">
                <a:solidFill>
                  <a:srgbClr val="C55A11"/>
                </a:solidFill>
                <a:latin typeface="Cambria"/>
                <a:cs typeface="Cambria"/>
              </a:rPr>
              <a:t>на</a:t>
            </a:r>
            <a:r>
              <a:rPr sz="1800" b="1" i="1" spc="204" dirty="0">
                <a:solidFill>
                  <a:srgbClr val="C55A11"/>
                </a:solidFill>
                <a:latin typeface="Cambria"/>
                <a:cs typeface="Cambria"/>
              </a:rPr>
              <a:t> </a:t>
            </a:r>
            <a:r>
              <a:rPr sz="1800" b="1" i="1" spc="175" dirty="0">
                <a:solidFill>
                  <a:srgbClr val="C55A11"/>
                </a:solidFill>
                <a:latin typeface="Cambria"/>
                <a:cs typeface="Cambria"/>
              </a:rPr>
              <a:t>стр.</a:t>
            </a:r>
            <a:r>
              <a:rPr sz="1800" b="1" i="1" spc="210" dirty="0">
                <a:solidFill>
                  <a:srgbClr val="C55A11"/>
                </a:solidFill>
                <a:latin typeface="Cambria"/>
                <a:cs typeface="Cambria"/>
              </a:rPr>
              <a:t> </a:t>
            </a:r>
            <a:r>
              <a:rPr sz="1800" b="1" i="1" spc="185" dirty="0">
                <a:solidFill>
                  <a:srgbClr val="C55A11"/>
                </a:solidFill>
                <a:latin typeface="Cambria"/>
                <a:cs typeface="Cambria"/>
              </a:rPr>
              <a:t>17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Cambria"/>
              <a:cs typeface="Cambria"/>
            </a:endParaRPr>
          </a:p>
          <a:p>
            <a:pPr marL="300355" indent="-288290" algn="just">
              <a:lnSpc>
                <a:spcPct val="100000"/>
              </a:lnSpc>
              <a:buFont typeface="Cambria"/>
              <a:buAutoNum type="arabicPeriod" startAt="5"/>
              <a:tabLst>
                <a:tab pos="300990" algn="l"/>
              </a:tabLst>
            </a:pPr>
            <a:r>
              <a:rPr sz="1800" b="1" spc="135" dirty="0">
                <a:latin typeface="Cambria"/>
                <a:cs typeface="Cambria"/>
              </a:rPr>
              <a:t>Заключите</a:t>
            </a:r>
            <a:r>
              <a:rPr sz="1800" b="1" spc="210" dirty="0">
                <a:latin typeface="Cambria"/>
                <a:cs typeface="Cambria"/>
              </a:rPr>
              <a:t> </a:t>
            </a:r>
            <a:r>
              <a:rPr sz="1800" b="1" spc="114" dirty="0">
                <a:latin typeface="Cambria"/>
                <a:cs typeface="Cambria"/>
              </a:rPr>
              <a:t>договор</a:t>
            </a:r>
            <a:r>
              <a:rPr sz="1800" b="1" spc="19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аренды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120" dirty="0">
                <a:latin typeface="Cambria"/>
                <a:cs typeface="Cambria"/>
              </a:rPr>
              <a:t>имущества.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ambria"/>
              <a:buAutoNum type="arabicPeriod" startAt="5"/>
            </a:pPr>
            <a:endParaRPr sz="1800">
              <a:latin typeface="Cambria"/>
              <a:cs typeface="Cambria"/>
            </a:endParaRPr>
          </a:p>
          <a:p>
            <a:pPr marL="12700" marR="4094479">
              <a:lnSpc>
                <a:spcPct val="100000"/>
              </a:lnSpc>
              <a:buFont typeface="Cambria"/>
              <a:buAutoNum type="arabicPeriod" startAt="5"/>
              <a:tabLst>
                <a:tab pos="300990" algn="l"/>
                <a:tab pos="3143885" algn="l"/>
              </a:tabLst>
            </a:pPr>
            <a:r>
              <a:rPr sz="1800" b="1" spc="114" dirty="0">
                <a:latin typeface="Cambria"/>
                <a:cs typeface="Cambria"/>
              </a:rPr>
              <a:t>Получите</a:t>
            </a:r>
            <a:r>
              <a:rPr sz="1800" b="1" spc="195" dirty="0">
                <a:latin typeface="Cambria"/>
                <a:cs typeface="Cambria"/>
              </a:rPr>
              <a:t> </a:t>
            </a:r>
            <a:r>
              <a:rPr sz="1800" b="1" spc="140" dirty="0">
                <a:latin typeface="Cambria"/>
                <a:cs typeface="Cambria"/>
              </a:rPr>
              <a:t>преимущественное</a:t>
            </a:r>
            <a:r>
              <a:rPr sz="1800" b="1" spc="229" dirty="0">
                <a:latin typeface="Cambria"/>
                <a:cs typeface="Cambria"/>
              </a:rPr>
              <a:t> </a:t>
            </a:r>
            <a:r>
              <a:rPr sz="1800" b="1" spc="110" dirty="0">
                <a:latin typeface="Cambria"/>
                <a:cs typeface="Cambria"/>
              </a:rPr>
              <a:t>право</a:t>
            </a:r>
            <a:r>
              <a:rPr sz="1800" b="1" spc="220" dirty="0">
                <a:latin typeface="Cambria"/>
                <a:cs typeface="Cambria"/>
              </a:rPr>
              <a:t> </a:t>
            </a:r>
            <a:r>
              <a:rPr sz="1800" b="1" spc="105" dirty="0">
                <a:latin typeface="Cambria"/>
                <a:cs typeface="Cambria"/>
              </a:rPr>
              <a:t>на </a:t>
            </a:r>
            <a:r>
              <a:rPr sz="1800" b="1" spc="110" dirty="0">
                <a:latin typeface="Cambria"/>
                <a:cs typeface="Cambria"/>
              </a:rPr>
              <a:t> приобретение</a:t>
            </a:r>
            <a:r>
              <a:rPr sz="1800" b="1" spc="19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арендуемого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недвижимого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114" dirty="0">
                <a:latin typeface="Cambria"/>
                <a:cs typeface="Cambria"/>
              </a:rPr>
              <a:t>имущества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собственность</a:t>
            </a:r>
            <a:r>
              <a:rPr sz="1800" spc="229" dirty="0">
                <a:latin typeface="Cambria"/>
                <a:cs typeface="Cambria"/>
              </a:rPr>
              <a:t> </a:t>
            </a:r>
            <a:r>
              <a:rPr sz="1800" b="1" i="1" spc="-5" dirty="0">
                <a:solidFill>
                  <a:srgbClr val="C55A11"/>
                </a:solidFill>
                <a:latin typeface="Cambria"/>
                <a:cs typeface="Cambria"/>
              </a:rPr>
              <a:t>(см</a:t>
            </a:r>
            <a:r>
              <a:rPr sz="1800" b="1" i="1" spc="235" dirty="0">
                <a:solidFill>
                  <a:srgbClr val="C55A11"/>
                </a:solidFill>
                <a:latin typeface="Cambria"/>
                <a:cs typeface="Cambria"/>
              </a:rPr>
              <a:t> </a:t>
            </a:r>
            <a:r>
              <a:rPr sz="1800" b="1" i="1" spc="175" dirty="0">
                <a:solidFill>
                  <a:srgbClr val="C55A11"/>
                </a:solidFill>
                <a:latin typeface="Cambria"/>
                <a:cs typeface="Cambria"/>
              </a:rPr>
              <a:t>стр.	</a:t>
            </a:r>
            <a:r>
              <a:rPr sz="1800" b="1" i="1" spc="40" dirty="0">
                <a:solidFill>
                  <a:srgbClr val="C55A11"/>
                </a:solidFill>
                <a:latin typeface="Cambria"/>
                <a:cs typeface="Cambria"/>
              </a:rPr>
              <a:t>18)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75859" y="4091940"/>
            <a:ext cx="6269736" cy="418033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447" y="105156"/>
            <a:ext cx="1764792" cy="757427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0852404" y="8036052"/>
            <a:ext cx="589915" cy="472440"/>
            <a:chOff x="10852404" y="8036052"/>
            <a:chExt cx="589915" cy="472440"/>
          </a:xfrm>
        </p:grpSpPr>
        <p:sp>
          <p:nvSpPr>
            <p:cNvPr id="5" name="object 5"/>
            <p:cNvSpPr/>
            <p:nvPr/>
          </p:nvSpPr>
          <p:spPr>
            <a:xfrm>
              <a:off x="10862310" y="8045958"/>
              <a:ext cx="570230" cy="452755"/>
            </a:xfrm>
            <a:custGeom>
              <a:avLst/>
              <a:gdLst/>
              <a:ahLst/>
              <a:cxnLst/>
              <a:rect l="l" t="t" r="r" b="b"/>
              <a:pathLst>
                <a:path w="570229" h="452754">
                  <a:moveTo>
                    <a:pt x="284988" y="0"/>
                  </a:moveTo>
                  <a:lnTo>
                    <a:pt x="233771" y="3646"/>
                  </a:lnTo>
                  <a:lnTo>
                    <a:pt x="185563" y="14158"/>
                  </a:lnTo>
                  <a:lnTo>
                    <a:pt x="141167" y="30897"/>
                  </a:lnTo>
                  <a:lnTo>
                    <a:pt x="101390" y="53225"/>
                  </a:lnTo>
                  <a:lnTo>
                    <a:pt x="67039" y="80501"/>
                  </a:lnTo>
                  <a:lnTo>
                    <a:pt x="38918" y="112087"/>
                  </a:lnTo>
                  <a:lnTo>
                    <a:pt x="17834" y="147344"/>
                  </a:lnTo>
                  <a:lnTo>
                    <a:pt x="4592" y="185632"/>
                  </a:lnTo>
                  <a:lnTo>
                    <a:pt x="0" y="226314"/>
                  </a:lnTo>
                  <a:lnTo>
                    <a:pt x="4592" y="266995"/>
                  </a:lnTo>
                  <a:lnTo>
                    <a:pt x="17834" y="305283"/>
                  </a:lnTo>
                  <a:lnTo>
                    <a:pt x="38918" y="340540"/>
                  </a:lnTo>
                  <a:lnTo>
                    <a:pt x="67039" y="372126"/>
                  </a:lnTo>
                  <a:lnTo>
                    <a:pt x="101390" y="399402"/>
                  </a:lnTo>
                  <a:lnTo>
                    <a:pt x="141167" y="421730"/>
                  </a:lnTo>
                  <a:lnTo>
                    <a:pt x="185563" y="438469"/>
                  </a:lnTo>
                  <a:lnTo>
                    <a:pt x="233771" y="448981"/>
                  </a:lnTo>
                  <a:lnTo>
                    <a:pt x="284988" y="452628"/>
                  </a:lnTo>
                  <a:lnTo>
                    <a:pt x="336204" y="448981"/>
                  </a:lnTo>
                  <a:lnTo>
                    <a:pt x="384412" y="438469"/>
                  </a:lnTo>
                  <a:lnTo>
                    <a:pt x="428808" y="421730"/>
                  </a:lnTo>
                  <a:lnTo>
                    <a:pt x="468585" y="399402"/>
                  </a:lnTo>
                  <a:lnTo>
                    <a:pt x="502936" y="372126"/>
                  </a:lnTo>
                  <a:lnTo>
                    <a:pt x="531057" y="340540"/>
                  </a:lnTo>
                  <a:lnTo>
                    <a:pt x="552141" y="305283"/>
                  </a:lnTo>
                  <a:lnTo>
                    <a:pt x="565383" y="266995"/>
                  </a:lnTo>
                  <a:lnTo>
                    <a:pt x="569976" y="226314"/>
                  </a:lnTo>
                  <a:lnTo>
                    <a:pt x="565383" y="185632"/>
                  </a:lnTo>
                  <a:lnTo>
                    <a:pt x="552141" y="147344"/>
                  </a:lnTo>
                  <a:lnTo>
                    <a:pt x="531057" y="112087"/>
                  </a:lnTo>
                  <a:lnTo>
                    <a:pt x="502936" y="80501"/>
                  </a:lnTo>
                  <a:lnTo>
                    <a:pt x="468585" y="53225"/>
                  </a:lnTo>
                  <a:lnTo>
                    <a:pt x="428808" y="30897"/>
                  </a:lnTo>
                  <a:lnTo>
                    <a:pt x="384412" y="14158"/>
                  </a:lnTo>
                  <a:lnTo>
                    <a:pt x="336204" y="3646"/>
                  </a:lnTo>
                  <a:lnTo>
                    <a:pt x="284988" y="0"/>
                  </a:lnTo>
                  <a:close/>
                </a:path>
              </a:pathLst>
            </a:custGeom>
            <a:solidFill>
              <a:srgbClr val="FBE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62310" y="8045958"/>
              <a:ext cx="570230" cy="452755"/>
            </a:xfrm>
            <a:custGeom>
              <a:avLst/>
              <a:gdLst/>
              <a:ahLst/>
              <a:cxnLst/>
              <a:rect l="l" t="t" r="r" b="b"/>
              <a:pathLst>
                <a:path w="570229" h="452754">
                  <a:moveTo>
                    <a:pt x="0" y="226314"/>
                  </a:moveTo>
                  <a:lnTo>
                    <a:pt x="4592" y="185632"/>
                  </a:lnTo>
                  <a:lnTo>
                    <a:pt x="17834" y="147344"/>
                  </a:lnTo>
                  <a:lnTo>
                    <a:pt x="38918" y="112087"/>
                  </a:lnTo>
                  <a:lnTo>
                    <a:pt x="67039" y="80501"/>
                  </a:lnTo>
                  <a:lnTo>
                    <a:pt x="101390" y="53225"/>
                  </a:lnTo>
                  <a:lnTo>
                    <a:pt x="141167" y="30897"/>
                  </a:lnTo>
                  <a:lnTo>
                    <a:pt x="185563" y="14158"/>
                  </a:lnTo>
                  <a:lnTo>
                    <a:pt x="233771" y="3646"/>
                  </a:lnTo>
                  <a:lnTo>
                    <a:pt x="284988" y="0"/>
                  </a:lnTo>
                  <a:lnTo>
                    <a:pt x="336204" y="3646"/>
                  </a:lnTo>
                  <a:lnTo>
                    <a:pt x="384412" y="14158"/>
                  </a:lnTo>
                  <a:lnTo>
                    <a:pt x="428808" y="30897"/>
                  </a:lnTo>
                  <a:lnTo>
                    <a:pt x="468585" y="53225"/>
                  </a:lnTo>
                  <a:lnTo>
                    <a:pt x="502936" y="80501"/>
                  </a:lnTo>
                  <a:lnTo>
                    <a:pt x="531057" y="112087"/>
                  </a:lnTo>
                  <a:lnTo>
                    <a:pt x="552141" y="147344"/>
                  </a:lnTo>
                  <a:lnTo>
                    <a:pt x="565383" y="185632"/>
                  </a:lnTo>
                  <a:lnTo>
                    <a:pt x="569976" y="226314"/>
                  </a:lnTo>
                  <a:lnTo>
                    <a:pt x="565383" y="266995"/>
                  </a:lnTo>
                  <a:lnTo>
                    <a:pt x="552141" y="305283"/>
                  </a:lnTo>
                  <a:lnTo>
                    <a:pt x="531057" y="340540"/>
                  </a:lnTo>
                  <a:lnTo>
                    <a:pt x="502936" y="372126"/>
                  </a:lnTo>
                  <a:lnTo>
                    <a:pt x="468585" y="399402"/>
                  </a:lnTo>
                  <a:lnTo>
                    <a:pt x="428808" y="421730"/>
                  </a:lnTo>
                  <a:lnTo>
                    <a:pt x="384412" y="438469"/>
                  </a:lnTo>
                  <a:lnTo>
                    <a:pt x="336204" y="448981"/>
                  </a:lnTo>
                  <a:lnTo>
                    <a:pt x="284988" y="452628"/>
                  </a:lnTo>
                  <a:lnTo>
                    <a:pt x="233771" y="448981"/>
                  </a:lnTo>
                  <a:lnTo>
                    <a:pt x="185563" y="438469"/>
                  </a:lnTo>
                  <a:lnTo>
                    <a:pt x="141167" y="421730"/>
                  </a:lnTo>
                  <a:lnTo>
                    <a:pt x="101390" y="399402"/>
                  </a:lnTo>
                  <a:lnTo>
                    <a:pt x="67039" y="372126"/>
                  </a:lnTo>
                  <a:lnTo>
                    <a:pt x="38918" y="340540"/>
                  </a:lnTo>
                  <a:lnTo>
                    <a:pt x="17834" y="305283"/>
                  </a:lnTo>
                  <a:lnTo>
                    <a:pt x="4592" y="266995"/>
                  </a:lnTo>
                  <a:lnTo>
                    <a:pt x="0" y="226314"/>
                  </a:lnTo>
                  <a:close/>
                </a:path>
              </a:pathLst>
            </a:custGeom>
            <a:ln w="1981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031473" y="8118450"/>
            <a:ext cx="233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90" dirty="0">
                <a:latin typeface="Arial"/>
                <a:cs typeface="Arial"/>
              </a:rPr>
              <a:t>17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75859" y="999744"/>
            <a:ext cx="6455664" cy="285902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34797" y="404825"/>
            <a:ext cx="8601075" cy="652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76095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A4634E"/>
                </a:solidFill>
                <a:latin typeface="Arial"/>
                <a:cs typeface="Arial"/>
              </a:rPr>
              <a:t>Шаг 3. УЧАСТИЕ В ТОРГАХ И ЗАКЛЮЧЕНИЕ ДОГОВОРА АРЕНДЫ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 dirty="0">
              <a:latin typeface="Arial"/>
              <a:cs typeface="Arial"/>
            </a:endParaRPr>
          </a:p>
          <a:p>
            <a:pPr marL="12700" marR="4349750">
              <a:lnSpc>
                <a:spcPct val="100000"/>
              </a:lnSpc>
              <a:buAutoNum type="arabicPeriod"/>
              <a:tabLst>
                <a:tab pos="319405" algn="l"/>
              </a:tabLst>
            </a:pPr>
            <a:r>
              <a:rPr sz="1800" b="1" dirty="0">
                <a:latin typeface="Cambria"/>
                <a:cs typeface="Cambria"/>
              </a:rPr>
              <a:t>На сайте https://torgi.gov.ru/ </a:t>
            </a:r>
            <a:r>
              <a:rPr sz="1800" dirty="0">
                <a:latin typeface="Cambria"/>
                <a:cs typeface="Cambria"/>
              </a:rPr>
              <a:t>в  разделе «Торги» зайдите в подраздел</a:t>
            </a:r>
          </a:p>
          <a:p>
            <a:pPr marL="12700" marR="4164965">
              <a:lnSpc>
                <a:spcPct val="100000"/>
              </a:lnSpc>
            </a:pPr>
            <a:r>
              <a:rPr sz="1800" dirty="0">
                <a:latin typeface="Cambria"/>
                <a:cs typeface="Cambria"/>
              </a:rPr>
              <a:t>«Аренда, безвозмездное пользование,  доверительное управление  имуществом, иные договоры,  предусматривающие передачу прав  владения и пользования в отношении  государственного и муниципального  имущества»</a:t>
            </a:r>
          </a:p>
          <a:p>
            <a:pPr marL="352425" indent="-307340">
              <a:lnSpc>
                <a:spcPct val="100000"/>
              </a:lnSpc>
              <a:spcBef>
                <a:spcPts val="680"/>
              </a:spcBef>
              <a:buFont typeface="Cambria"/>
              <a:buAutoNum type="arabicPeriod" startAt="2"/>
              <a:tabLst>
                <a:tab pos="353060" algn="l"/>
              </a:tabLst>
            </a:pPr>
            <a:r>
              <a:rPr sz="1800" dirty="0">
                <a:latin typeface="Cambria"/>
                <a:cs typeface="Cambria"/>
              </a:rPr>
              <a:t>В расширенном поиске выберите</a:t>
            </a:r>
          </a:p>
          <a:p>
            <a:pPr marL="45720">
              <a:lnSpc>
                <a:spcPct val="100000"/>
              </a:lnSpc>
            </a:pPr>
            <a:r>
              <a:rPr sz="1800" dirty="0">
                <a:latin typeface="Cambria"/>
                <a:cs typeface="Cambria"/>
              </a:rPr>
              <a:t>фильтр </a:t>
            </a:r>
            <a:r>
              <a:rPr sz="1800" b="1" dirty="0">
                <a:latin typeface="Cambria"/>
                <a:cs typeface="Cambria"/>
              </a:rPr>
              <a:t>«Только для субъектов</a:t>
            </a:r>
            <a:endParaRPr sz="1800" dirty="0">
              <a:latin typeface="Cambria"/>
              <a:cs typeface="Cambria"/>
            </a:endParaRPr>
          </a:p>
          <a:p>
            <a:pPr marL="45720" marR="5554345">
              <a:lnSpc>
                <a:spcPct val="100000"/>
              </a:lnSpc>
              <a:spcBef>
                <a:spcPts val="25"/>
              </a:spcBef>
            </a:pPr>
            <a:r>
              <a:rPr sz="1800" b="1" dirty="0">
                <a:latin typeface="Cambria"/>
                <a:cs typeface="Cambria"/>
              </a:rPr>
              <a:t>малого и среднего  предпринимательства».</a:t>
            </a:r>
            <a:endParaRPr sz="1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Cambria"/>
              <a:cs typeface="Cambria"/>
            </a:endParaRPr>
          </a:p>
          <a:p>
            <a:pPr marL="45720" marR="4198620">
              <a:lnSpc>
                <a:spcPct val="100000"/>
              </a:lnSpc>
              <a:spcBef>
                <a:spcPts val="5"/>
              </a:spcBef>
              <a:buFont typeface="Cambria"/>
              <a:buAutoNum type="arabicPeriod" startAt="3"/>
              <a:tabLst>
                <a:tab pos="353060" algn="l"/>
              </a:tabLst>
            </a:pPr>
            <a:r>
              <a:rPr sz="1800" dirty="0">
                <a:latin typeface="Cambria"/>
                <a:cs typeface="Cambria"/>
              </a:rPr>
              <a:t>Посмотрите информацию о торгах  на право заключения договоров  аренды в отношении имущества,  включенного в перечни имущества,  </a:t>
            </a:r>
            <a:r>
              <a:rPr sz="1800" b="1" dirty="0">
                <a:latin typeface="Cambria"/>
                <a:cs typeface="Cambria"/>
              </a:rPr>
              <a:t>примите участие в процедуре  торгов.</a:t>
            </a:r>
            <a:endParaRPr sz="1800" dirty="0">
              <a:latin typeface="Cambria"/>
              <a:cs typeface="Cambr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591300" y="2644140"/>
            <a:ext cx="2421890" cy="490855"/>
          </a:xfrm>
          <a:custGeom>
            <a:avLst/>
            <a:gdLst/>
            <a:ahLst/>
            <a:cxnLst/>
            <a:rect l="l" t="t" r="r" b="b"/>
            <a:pathLst>
              <a:path w="2421890" h="490855">
                <a:moveTo>
                  <a:pt x="0" y="490727"/>
                </a:moveTo>
                <a:lnTo>
                  <a:pt x="2421636" y="490727"/>
                </a:lnTo>
                <a:lnTo>
                  <a:pt x="2421636" y="0"/>
                </a:lnTo>
                <a:lnTo>
                  <a:pt x="0" y="0"/>
                </a:lnTo>
                <a:lnTo>
                  <a:pt x="0" y="490727"/>
                </a:lnTo>
                <a:close/>
              </a:path>
            </a:pathLst>
          </a:custGeom>
          <a:ln w="579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584692" y="5772912"/>
            <a:ext cx="1805939" cy="497205"/>
          </a:xfrm>
          <a:custGeom>
            <a:avLst/>
            <a:gdLst/>
            <a:ahLst/>
            <a:cxnLst/>
            <a:rect l="l" t="t" r="r" b="b"/>
            <a:pathLst>
              <a:path w="1805940" h="497204">
                <a:moveTo>
                  <a:pt x="0" y="496824"/>
                </a:moveTo>
                <a:lnTo>
                  <a:pt x="1805940" y="496824"/>
                </a:lnTo>
                <a:lnTo>
                  <a:pt x="1805940" y="0"/>
                </a:lnTo>
                <a:lnTo>
                  <a:pt x="0" y="0"/>
                </a:lnTo>
                <a:lnTo>
                  <a:pt x="0" y="496824"/>
                </a:lnTo>
                <a:close/>
              </a:path>
            </a:pathLst>
          </a:custGeom>
          <a:ln w="579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310383" y="7005828"/>
            <a:ext cx="1257299" cy="12573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447" y="105156"/>
            <a:ext cx="1764792" cy="75742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18008" y="181102"/>
            <a:ext cx="9174480" cy="69275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88085" algn="ctr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A4634E"/>
                </a:solidFill>
                <a:latin typeface="Arial"/>
                <a:cs typeface="Arial"/>
              </a:rPr>
              <a:t>Шаг 4. </a:t>
            </a:r>
            <a:r>
              <a:rPr sz="2000" b="1" dirty="0" smtClean="0">
                <a:solidFill>
                  <a:srgbClr val="A4634E"/>
                </a:solidFill>
                <a:latin typeface="Arial"/>
                <a:cs typeface="Arial"/>
              </a:rPr>
              <a:t>ПРЕИМУЩЕСТВЕННОЕ </a:t>
            </a:r>
            <a:r>
              <a:rPr sz="2000" b="1" dirty="0">
                <a:solidFill>
                  <a:srgbClr val="A4634E"/>
                </a:solidFill>
                <a:latin typeface="Arial"/>
                <a:cs typeface="Arial"/>
              </a:rPr>
              <a:t>ПРАВО НА ПРИОБРЕТЕНИЕ</a:t>
            </a:r>
            <a:endParaRPr sz="2000" dirty="0">
              <a:latin typeface="Arial"/>
              <a:cs typeface="Arial"/>
            </a:endParaRPr>
          </a:p>
          <a:p>
            <a:pPr marL="1188720" algn="ctr">
              <a:lnSpc>
                <a:spcPct val="100000"/>
              </a:lnSpc>
            </a:pPr>
            <a:r>
              <a:rPr sz="2000" b="1" dirty="0">
                <a:solidFill>
                  <a:srgbClr val="A4634E"/>
                </a:solidFill>
                <a:latin typeface="Arial"/>
                <a:cs typeface="Arial"/>
              </a:rPr>
              <a:t>АРЕНДУЕМОГО СУБЪЕКТАМИ МСП ИМУЩЕСТВА</a:t>
            </a:r>
            <a:endParaRPr sz="2000" dirty="0">
              <a:latin typeface="Arial"/>
              <a:cs typeface="Arial"/>
            </a:endParaRPr>
          </a:p>
          <a:p>
            <a:pPr marL="12700" marR="167005">
              <a:lnSpc>
                <a:spcPct val="100000"/>
              </a:lnSpc>
              <a:spcBef>
                <a:spcPts val="1689"/>
              </a:spcBef>
            </a:pPr>
            <a:r>
              <a:rPr sz="1800" b="1" dirty="0">
                <a:solidFill>
                  <a:srgbClr val="C77C0D"/>
                </a:solidFill>
                <a:latin typeface="Cambria"/>
                <a:cs typeface="Cambria"/>
              </a:rPr>
              <a:t>Федеральный закон от 22.07.2008 N 159-ФЗ </a:t>
            </a:r>
            <a:r>
              <a:rPr sz="1800" dirty="0">
                <a:latin typeface="Cambria"/>
                <a:cs typeface="Cambria"/>
              </a:rPr>
              <a:t>предусматривает следующие  условия возникновения преимущественного права на приобретение  арендуемого субъектами МСП недвижимого имущества, включенного в  перечень имущества для МСП:</a:t>
            </a:r>
          </a:p>
          <a:p>
            <a:pPr marL="12700" marR="41275">
              <a:lnSpc>
                <a:spcPct val="100000"/>
              </a:lnSpc>
              <a:spcBef>
                <a:spcPts val="965"/>
              </a:spcBef>
              <a:buSzPct val="94444"/>
              <a:buAutoNum type="arabicParenR"/>
              <a:tabLst>
                <a:tab pos="224154" algn="l"/>
              </a:tabLst>
            </a:pPr>
            <a:r>
              <a:rPr sz="1800" dirty="0">
                <a:latin typeface="Cambria"/>
                <a:cs typeface="Cambria"/>
              </a:rPr>
              <a:t>арендуемое имущество на день подачи субъектом малого или среднего  предпринимательства заявления находится в его временном владении и (или)  временном пользовании непрерывно </a:t>
            </a:r>
            <a:r>
              <a:rPr sz="1800" b="1" dirty="0">
                <a:solidFill>
                  <a:srgbClr val="7B4A3A"/>
                </a:solidFill>
                <a:latin typeface="Cambria"/>
                <a:cs typeface="Cambria"/>
              </a:rPr>
              <a:t>в течение трех и более лет </a:t>
            </a:r>
            <a:r>
              <a:rPr sz="1800" dirty="0">
                <a:latin typeface="Cambria"/>
                <a:cs typeface="Cambria"/>
              </a:rPr>
              <a:t>в  соответствии с договором или договорами аренды такого имущества;</a:t>
            </a:r>
          </a:p>
          <a:p>
            <a:pPr marL="12700" marR="52705">
              <a:lnSpc>
                <a:spcPct val="100000"/>
              </a:lnSpc>
              <a:spcBef>
                <a:spcPts val="960"/>
              </a:spcBef>
              <a:buAutoNum type="arabicParenR"/>
              <a:tabLst>
                <a:tab pos="294640" algn="l"/>
              </a:tabLst>
            </a:pPr>
            <a:r>
              <a:rPr sz="1800" dirty="0">
                <a:latin typeface="Cambria"/>
                <a:cs typeface="Cambria"/>
              </a:rPr>
              <a:t>арендуемое имущество включено в утвержденный в соответствии с частью  4 статьи 18 Федерального закона «О развитии малого и среднего  предпринимательства в Российской Федерации» перечень государственного  имущества или муниципального имущества, предназначенного для передачи  во владение и (или) в пользование субъектам малого и среднего  предпринимательства, </a:t>
            </a:r>
            <a:r>
              <a:rPr sz="1800" b="1" dirty="0">
                <a:solidFill>
                  <a:srgbClr val="7B4A3A"/>
                </a:solidFill>
                <a:latin typeface="Cambria"/>
                <a:cs typeface="Cambria"/>
              </a:rPr>
              <a:t>в течение пяти и более лет </a:t>
            </a:r>
            <a:r>
              <a:rPr sz="1800" dirty="0">
                <a:latin typeface="Cambria"/>
                <a:cs typeface="Cambria"/>
              </a:rPr>
              <a:t>до дня подачи этого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ambria"/>
                <a:cs typeface="Cambria"/>
              </a:rPr>
              <a:t>заявления.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 dirty="0">
              <a:latin typeface="Cambria"/>
              <a:cs typeface="Cambria"/>
            </a:endParaRPr>
          </a:p>
          <a:p>
            <a:pPr marL="12700" marR="5080">
              <a:lnSpc>
                <a:spcPct val="99900"/>
              </a:lnSpc>
              <a:buClr>
                <a:srgbClr val="000000"/>
              </a:buClr>
              <a:buFont typeface="Trebuchet MS"/>
              <a:buAutoNum type="arabicParenR" startAt="3"/>
              <a:tabLst>
                <a:tab pos="285750" algn="l"/>
              </a:tabLst>
            </a:pPr>
            <a:r>
              <a:rPr sz="1800" b="1" dirty="0">
                <a:solidFill>
                  <a:srgbClr val="7B4A3A"/>
                </a:solidFill>
                <a:latin typeface="Cambria"/>
                <a:cs typeface="Cambria"/>
              </a:rPr>
              <a:t>отсутствует задолженность по арендной плате </a:t>
            </a:r>
            <a:r>
              <a:rPr sz="1800" dirty="0">
                <a:latin typeface="Cambria"/>
                <a:cs typeface="Cambria"/>
              </a:rPr>
              <a:t>за такое имущество,  неустойкам (штрафам, пеням) на день заключения договора купли-продажи  арендуемого имущества в соответствии с частью 4 статьи 4 настоящего  Федерального закона, а в случае, предусмотренном частью 2 или частью 2.1  статьи 9 настоящего Федерального закона, - на день подачи субъектом малого  или среднего предпринимательства заявления;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8008" y="7560056"/>
            <a:ext cx="920623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mbria"/>
                <a:cs typeface="Cambria"/>
              </a:rPr>
              <a:t>4</a:t>
            </a:r>
            <a:r>
              <a:rPr sz="1800" dirty="0">
                <a:latin typeface="Cambria"/>
                <a:cs typeface="Cambria"/>
              </a:rPr>
              <a:t>) сведения о субъекте малого и среднего предпринимательства на день</a:t>
            </a: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Cambria"/>
                <a:cs typeface="Cambria"/>
              </a:rPr>
              <a:t>заключения договора купли-продажи арендуемого имущества </a:t>
            </a:r>
            <a:r>
              <a:rPr sz="1800" b="1" dirty="0">
                <a:solidFill>
                  <a:srgbClr val="7B4A3A"/>
                </a:solidFill>
                <a:latin typeface="Cambria"/>
                <a:cs typeface="Cambria"/>
              </a:rPr>
              <a:t>не исключены  из единого реестра субъектов малого и среднего предпринимательства</a:t>
            </a:r>
            <a:r>
              <a:rPr sz="1800" spc="135" dirty="0">
                <a:latin typeface="Cambria"/>
                <a:cs typeface="Cambria"/>
              </a:rPr>
              <a:t>.</a:t>
            </a:r>
            <a:endParaRPr sz="1800" dirty="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905743" y="8063484"/>
            <a:ext cx="589915" cy="471170"/>
            <a:chOff x="10905743" y="8063484"/>
            <a:chExt cx="589915" cy="471170"/>
          </a:xfrm>
        </p:grpSpPr>
        <p:sp>
          <p:nvSpPr>
            <p:cNvPr id="6" name="object 6"/>
            <p:cNvSpPr/>
            <p:nvPr/>
          </p:nvSpPr>
          <p:spPr>
            <a:xfrm>
              <a:off x="10915649" y="8073390"/>
              <a:ext cx="570230" cy="451484"/>
            </a:xfrm>
            <a:custGeom>
              <a:avLst/>
              <a:gdLst/>
              <a:ahLst/>
              <a:cxnLst/>
              <a:rect l="l" t="t" r="r" b="b"/>
              <a:pathLst>
                <a:path w="570229" h="451484">
                  <a:moveTo>
                    <a:pt x="284988" y="0"/>
                  </a:moveTo>
                  <a:lnTo>
                    <a:pt x="233771" y="3633"/>
                  </a:lnTo>
                  <a:lnTo>
                    <a:pt x="185563" y="14110"/>
                  </a:lnTo>
                  <a:lnTo>
                    <a:pt x="141167" y="30793"/>
                  </a:lnTo>
                  <a:lnTo>
                    <a:pt x="101390" y="53045"/>
                  </a:lnTo>
                  <a:lnTo>
                    <a:pt x="67039" y="80229"/>
                  </a:lnTo>
                  <a:lnTo>
                    <a:pt x="38918" y="111709"/>
                  </a:lnTo>
                  <a:lnTo>
                    <a:pt x="17834" y="146847"/>
                  </a:lnTo>
                  <a:lnTo>
                    <a:pt x="4592" y="185007"/>
                  </a:lnTo>
                  <a:lnTo>
                    <a:pt x="0" y="225552"/>
                  </a:lnTo>
                  <a:lnTo>
                    <a:pt x="4592" y="266096"/>
                  </a:lnTo>
                  <a:lnTo>
                    <a:pt x="17834" y="304256"/>
                  </a:lnTo>
                  <a:lnTo>
                    <a:pt x="38918" y="339394"/>
                  </a:lnTo>
                  <a:lnTo>
                    <a:pt x="67039" y="370873"/>
                  </a:lnTo>
                  <a:lnTo>
                    <a:pt x="101390" y="398058"/>
                  </a:lnTo>
                  <a:lnTo>
                    <a:pt x="141167" y="420309"/>
                  </a:lnTo>
                  <a:lnTo>
                    <a:pt x="185563" y="436992"/>
                  </a:lnTo>
                  <a:lnTo>
                    <a:pt x="233771" y="447469"/>
                  </a:lnTo>
                  <a:lnTo>
                    <a:pt x="284988" y="451102"/>
                  </a:lnTo>
                  <a:lnTo>
                    <a:pt x="336204" y="447469"/>
                  </a:lnTo>
                  <a:lnTo>
                    <a:pt x="384412" y="436992"/>
                  </a:lnTo>
                  <a:lnTo>
                    <a:pt x="428808" y="420309"/>
                  </a:lnTo>
                  <a:lnTo>
                    <a:pt x="468585" y="398058"/>
                  </a:lnTo>
                  <a:lnTo>
                    <a:pt x="502936" y="370873"/>
                  </a:lnTo>
                  <a:lnTo>
                    <a:pt x="531057" y="339394"/>
                  </a:lnTo>
                  <a:lnTo>
                    <a:pt x="552141" y="304256"/>
                  </a:lnTo>
                  <a:lnTo>
                    <a:pt x="565383" y="266096"/>
                  </a:lnTo>
                  <a:lnTo>
                    <a:pt x="569976" y="225552"/>
                  </a:lnTo>
                  <a:lnTo>
                    <a:pt x="565383" y="185007"/>
                  </a:lnTo>
                  <a:lnTo>
                    <a:pt x="552141" y="146847"/>
                  </a:lnTo>
                  <a:lnTo>
                    <a:pt x="531057" y="111709"/>
                  </a:lnTo>
                  <a:lnTo>
                    <a:pt x="502936" y="80229"/>
                  </a:lnTo>
                  <a:lnTo>
                    <a:pt x="468585" y="53045"/>
                  </a:lnTo>
                  <a:lnTo>
                    <a:pt x="428808" y="30793"/>
                  </a:lnTo>
                  <a:lnTo>
                    <a:pt x="384412" y="14110"/>
                  </a:lnTo>
                  <a:lnTo>
                    <a:pt x="336204" y="3633"/>
                  </a:lnTo>
                  <a:lnTo>
                    <a:pt x="284988" y="0"/>
                  </a:lnTo>
                  <a:close/>
                </a:path>
              </a:pathLst>
            </a:custGeom>
            <a:solidFill>
              <a:srgbClr val="FBE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915649" y="8073390"/>
              <a:ext cx="570230" cy="451484"/>
            </a:xfrm>
            <a:custGeom>
              <a:avLst/>
              <a:gdLst/>
              <a:ahLst/>
              <a:cxnLst/>
              <a:rect l="l" t="t" r="r" b="b"/>
              <a:pathLst>
                <a:path w="570229" h="451484">
                  <a:moveTo>
                    <a:pt x="0" y="225552"/>
                  </a:moveTo>
                  <a:lnTo>
                    <a:pt x="4592" y="185007"/>
                  </a:lnTo>
                  <a:lnTo>
                    <a:pt x="17834" y="146847"/>
                  </a:lnTo>
                  <a:lnTo>
                    <a:pt x="38918" y="111709"/>
                  </a:lnTo>
                  <a:lnTo>
                    <a:pt x="67039" y="80229"/>
                  </a:lnTo>
                  <a:lnTo>
                    <a:pt x="101390" y="53045"/>
                  </a:lnTo>
                  <a:lnTo>
                    <a:pt x="141167" y="30793"/>
                  </a:lnTo>
                  <a:lnTo>
                    <a:pt x="185563" y="14110"/>
                  </a:lnTo>
                  <a:lnTo>
                    <a:pt x="233771" y="3633"/>
                  </a:lnTo>
                  <a:lnTo>
                    <a:pt x="284988" y="0"/>
                  </a:lnTo>
                  <a:lnTo>
                    <a:pt x="336204" y="3633"/>
                  </a:lnTo>
                  <a:lnTo>
                    <a:pt x="384412" y="14110"/>
                  </a:lnTo>
                  <a:lnTo>
                    <a:pt x="428808" y="30793"/>
                  </a:lnTo>
                  <a:lnTo>
                    <a:pt x="468585" y="53045"/>
                  </a:lnTo>
                  <a:lnTo>
                    <a:pt x="502936" y="80229"/>
                  </a:lnTo>
                  <a:lnTo>
                    <a:pt x="531057" y="111709"/>
                  </a:lnTo>
                  <a:lnTo>
                    <a:pt x="552141" y="146847"/>
                  </a:lnTo>
                  <a:lnTo>
                    <a:pt x="565383" y="185007"/>
                  </a:lnTo>
                  <a:lnTo>
                    <a:pt x="569976" y="225552"/>
                  </a:lnTo>
                  <a:lnTo>
                    <a:pt x="565383" y="266096"/>
                  </a:lnTo>
                  <a:lnTo>
                    <a:pt x="552141" y="304256"/>
                  </a:lnTo>
                  <a:lnTo>
                    <a:pt x="531057" y="339394"/>
                  </a:lnTo>
                  <a:lnTo>
                    <a:pt x="502936" y="370873"/>
                  </a:lnTo>
                  <a:lnTo>
                    <a:pt x="468585" y="398058"/>
                  </a:lnTo>
                  <a:lnTo>
                    <a:pt x="428808" y="420309"/>
                  </a:lnTo>
                  <a:lnTo>
                    <a:pt x="384412" y="436992"/>
                  </a:lnTo>
                  <a:lnTo>
                    <a:pt x="336204" y="447469"/>
                  </a:lnTo>
                  <a:lnTo>
                    <a:pt x="284988" y="451102"/>
                  </a:lnTo>
                  <a:lnTo>
                    <a:pt x="233771" y="447469"/>
                  </a:lnTo>
                  <a:lnTo>
                    <a:pt x="185563" y="436992"/>
                  </a:lnTo>
                  <a:lnTo>
                    <a:pt x="141167" y="420309"/>
                  </a:lnTo>
                  <a:lnTo>
                    <a:pt x="101390" y="398058"/>
                  </a:lnTo>
                  <a:lnTo>
                    <a:pt x="67039" y="370873"/>
                  </a:lnTo>
                  <a:lnTo>
                    <a:pt x="38918" y="339394"/>
                  </a:lnTo>
                  <a:lnTo>
                    <a:pt x="17834" y="304256"/>
                  </a:lnTo>
                  <a:lnTo>
                    <a:pt x="4592" y="266096"/>
                  </a:lnTo>
                  <a:lnTo>
                    <a:pt x="0" y="225552"/>
                  </a:lnTo>
                  <a:close/>
                </a:path>
              </a:pathLst>
            </a:custGeom>
            <a:ln w="19811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1085956" y="8144662"/>
            <a:ext cx="233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90" dirty="0">
                <a:latin typeface="Arial"/>
                <a:cs typeface="Arial"/>
              </a:rPr>
              <a:t>18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5447" y="105156"/>
            <a:ext cx="1765300" cy="757555"/>
            <a:chOff x="155447" y="105156"/>
            <a:chExt cx="1765300" cy="7575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371" y="134112"/>
              <a:ext cx="1594801" cy="67036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447" y="105156"/>
              <a:ext cx="1764792" cy="757427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25423" y="3530549"/>
            <a:ext cx="867537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0"/>
              </a:spcBef>
            </a:pPr>
            <a:r>
              <a:rPr spc="-290" dirty="0"/>
              <a:t>Р</a:t>
            </a:r>
            <a:r>
              <a:rPr spc="-330" dirty="0"/>
              <a:t>А</a:t>
            </a:r>
            <a:r>
              <a:rPr spc="-295" dirty="0"/>
              <a:t>ЗДЕ</a:t>
            </a:r>
            <a:r>
              <a:rPr spc="-305" dirty="0"/>
              <a:t>Л</a:t>
            </a:r>
            <a:r>
              <a:rPr spc="-95" dirty="0"/>
              <a:t> </a:t>
            </a:r>
            <a:r>
              <a:rPr spc="-120" dirty="0"/>
              <a:t>I</a:t>
            </a:r>
            <a:r>
              <a:rPr spc="-480" dirty="0"/>
              <a:t>V</a:t>
            </a:r>
            <a:r>
              <a:rPr spc="-120" dirty="0"/>
              <a:t>.</a:t>
            </a:r>
          </a:p>
          <a:p>
            <a:pPr marL="12065" marR="5080" algn="ctr">
              <a:lnSpc>
                <a:spcPct val="100000"/>
              </a:lnSpc>
              <a:spcBef>
                <a:spcPts val="5"/>
              </a:spcBef>
            </a:pPr>
            <a:r>
              <a:rPr spc="-320" dirty="0"/>
              <a:t>ВОВ</a:t>
            </a:r>
            <a:r>
              <a:rPr spc="-315" dirty="0"/>
              <a:t>Л</a:t>
            </a:r>
            <a:r>
              <a:rPr spc="-300" dirty="0"/>
              <a:t>ЕЧ</a:t>
            </a:r>
            <a:r>
              <a:rPr spc="-305" dirty="0"/>
              <a:t>ЕНИЕ</a:t>
            </a:r>
            <a:r>
              <a:rPr spc="-80" dirty="0"/>
              <a:t> </a:t>
            </a:r>
            <a:r>
              <a:rPr spc="-330" dirty="0"/>
              <a:t>ОБ</a:t>
            </a:r>
            <a:r>
              <a:rPr spc="-375" dirty="0"/>
              <a:t>Ъ</a:t>
            </a:r>
            <a:r>
              <a:rPr spc="-280" dirty="0"/>
              <a:t>ЕК</a:t>
            </a:r>
            <a:r>
              <a:rPr spc="-275" dirty="0"/>
              <a:t>Т</a:t>
            </a:r>
            <a:r>
              <a:rPr spc="-345" dirty="0"/>
              <a:t>О</a:t>
            </a:r>
            <a:r>
              <a:rPr spc="-315" dirty="0"/>
              <a:t>В</a:t>
            </a:r>
            <a:r>
              <a:rPr spc="-110" dirty="0"/>
              <a:t> </a:t>
            </a:r>
            <a:r>
              <a:rPr spc="-225" dirty="0"/>
              <a:t>Г</a:t>
            </a:r>
            <a:r>
              <a:rPr spc="-295" dirty="0"/>
              <a:t>О</a:t>
            </a:r>
            <a:r>
              <a:rPr spc="-305" dirty="0"/>
              <a:t>СУДАР</a:t>
            </a:r>
            <a:r>
              <a:rPr spc="-290" dirty="0"/>
              <a:t>СТ</a:t>
            </a:r>
            <a:r>
              <a:rPr spc="-330" dirty="0"/>
              <a:t>В</a:t>
            </a:r>
            <a:r>
              <a:rPr spc="-290" dirty="0"/>
              <a:t>Е</a:t>
            </a:r>
            <a:r>
              <a:rPr spc="-325" dirty="0"/>
              <a:t>Н</a:t>
            </a:r>
            <a:r>
              <a:rPr spc="-320" dirty="0"/>
              <a:t>НОЙ</a:t>
            </a:r>
            <a:r>
              <a:rPr spc="-60" dirty="0"/>
              <a:t> </a:t>
            </a:r>
            <a:r>
              <a:rPr spc="-310" dirty="0"/>
              <a:t>И</a:t>
            </a:r>
            <a:r>
              <a:rPr spc="-120" dirty="0"/>
              <a:t> </a:t>
            </a:r>
            <a:r>
              <a:rPr spc="-320" dirty="0"/>
              <a:t>МУ</a:t>
            </a:r>
            <a:r>
              <a:rPr spc="-325" dirty="0"/>
              <a:t>Н</a:t>
            </a:r>
            <a:r>
              <a:rPr spc="-315" dirty="0"/>
              <a:t>ИЦИПАЛ</a:t>
            </a:r>
            <a:r>
              <a:rPr spc="-254" dirty="0"/>
              <a:t>ЬНОЙ  </a:t>
            </a:r>
            <a:r>
              <a:rPr spc="-310" dirty="0"/>
              <a:t>СОБСТ</a:t>
            </a:r>
            <a:r>
              <a:rPr spc="-330" dirty="0"/>
              <a:t>В</a:t>
            </a:r>
            <a:r>
              <a:rPr spc="-290" dirty="0"/>
              <a:t>Е</a:t>
            </a:r>
            <a:r>
              <a:rPr spc="-325" dirty="0"/>
              <a:t>Н</a:t>
            </a:r>
            <a:r>
              <a:rPr spc="-310" dirty="0"/>
              <a:t>НОСТИ</a:t>
            </a:r>
            <a:r>
              <a:rPr spc="-80" dirty="0"/>
              <a:t> </a:t>
            </a:r>
            <a:r>
              <a:rPr spc="-315" dirty="0"/>
              <a:t>В</a:t>
            </a:r>
            <a:r>
              <a:rPr spc="-110" dirty="0"/>
              <a:t> </a:t>
            </a:r>
            <a:r>
              <a:rPr spc="-325" dirty="0"/>
              <a:t>ИМУЩЕТВ</a:t>
            </a:r>
            <a:r>
              <a:rPr spc="-290" dirty="0"/>
              <a:t>Е</a:t>
            </a:r>
            <a:r>
              <a:rPr spc="-325" dirty="0"/>
              <a:t>Н</a:t>
            </a:r>
            <a:r>
              <a:rPr spc="-345" dirty="0"/>
              <a:t>НУЮ</a:t>
            </a:r>
            <a:r>
              <a:rPr spc="-85" dirty="0"/>
              <a:t> </a:t>
            </a:r>
            <a:r>
              <a:rPr spc="-320" dirty="0"/>
              <a:t>ПОДДЕРЖ</a:t>
            </a:r>
            <a:r>
              <a:rPr spc="-275" dirty="0"/>
              <a:t>К</a:t>
            </a:r>
            <a:r>
              <a:rPr spc="-270" dirty="0"/>
              <a:t>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123208"/>
            <a:ext cx="563880" cy="3517900"/>
          </a:xfrm>
          <a:custGeom>
            <a:avLst/>
            <a:gdLst/>
            <a:ahLst/>
            <a:cxnLst/>
            <a:rect l="l" t="t" r="r" b="b"/>
            <a:pathLst>
              <a:path w="563880" h="3517900">
                <a:moveTo>
                  <a:pt x="0" y="0"/>
                </a:moveTo>
                <a:lnTo>
                  <a:pt x="0" y="3517869"/>
                </a:lnTo>
                <a:lnTo>
                  <a:pt x="563694" y="3517869"/>
                </a:lnTo>
                <a:lnTo>
                  <a:pt x="0" y="0"/>
                </a:lnTo>
                <a:close/>
              </a:path>
            </a:pathLst>
          </a:custGeom>
          <a:solidFill>
            <a:srgbClr val="EFA12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0951998" y="-24989"/>
            <a:ext cx="1235311" cy="8641623"/>
            <a:chOff x="6464807" y="0"/>
            <a:chExt cx="5055491" cy="8641623"/>
          </a:xfrm>
        </p:grpSpPr>
        <p:sp>
          <p:nvSpPr>
            <p:cNvPr id="4" name="object 4"/>
            <p:cNvSpPr/>
            <p:nvPr/>
          </p:nvSpPr>
          <p:spPr>
            <a:xfrm>
              <a:off x="6464807" y="5269402"/>
              <a:ext cx="5055235" cy="3371215"/>
            </a:xfrm>
            <a:custGeom>
              <a:avLst/>
              <a:gdLst/>
              <a:ahLst/>
              <a:cxnLst/>
              <a:rect l="l" t="t" r="r" b="b"/>
              <a:pathLst>
                <a:path w="5055234" h="3371215">
                  <a:moveTo>
                    <a:pt x="0" y="3371139"/>
                  </a:moveTo>
                  <a:lnTo>
                    <a:pt x="5055107" y="0"/>
                  </a:lnTo>
                </a:path>
              </a:pathLst>
            </a:custGeom>
            <a:ln w="9144">
              <a:solidFill>
                <a:srgbClr val="EFA1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872727" y="0"/>
              <a:ext cx="1536065" cy="8641080"/>
            </a:xfrm>
            <a:custGeom>
              <a:avLst/>
              <a:gdLst/>
              <a:ahLst/>
              <a:cxnLst/>
              <a:rect l="l" t="t" r="r" b="b"/>
              <a:pathLst>
                <a:path w="1536065" h="8641080">
                  <a:moveTo>
                    <a:pt x="0" y="0"/>
                  </a:moveTo>
                  <a:lnTo>
                    <a:pt x="1536065" y="8640762"/>
                  </a:lnTo>
                </a:path>
              </a:pathLst>
            </a:custGeom>
            <a:ln w="9144">
              <a:solidFill>
                <a:srgbClr val="EFA1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683752" y="0"/>
              <a:ext cx="2836545" cy="8641080"/>
            </a:xfrm>
            <a:custGeom>
              <a:avLst/>
              <a:gdLst/>
              <a:ahLst/>
              <a:cxnLst/>
              <a:rect l="l" t="t" r="r" b="b"/>
              <a:pathLst>
                <a:path w="2836545" h="8641080">
                  <a:moveTo>
                    <a:pt x="2549270" y="0"/>
                  </a:moveTo>
                  <a:lnTo>
                    <a:pt x="0" y="8641077"/>
                  </a:lnTo>
                  <a:lnTo>
                    <a:pt x="2836163" y="8641077"/>
                  </a:lnTo>
                  <a:lnTo>
                    <a:pt x="2836163" y="10250"/>
                  </a:lnTo>
                  <a:lnTo>
                    <a:pt x="2549270" y="0"/>
                  </a:lnTo>
                  <a:close/>
                </a:path>
              </a:pathLst>
            </a:custGeom>
            <a:solidFill>
              <a:srgbClr val="EFA12D">
                <a:alpha val="3607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080334" y="0"/>
              <a:ext cx="2439670" cy="8641080"/>
            </a:xfrm>
            <a:custGeom>
              <a:avLst/>
              <a:gdLst/>
              <a:ahLst/>
              <a:cxnLst/>
              <a:rect l="l" t="t" r="r" b="b"/>
              <a:pathLst>
                <a:path w="2439670" h="8641080">
                  <a:moveTo>
                    <a:pt x="2439580" y="0"/>
                  </a:moveTo>
                  <a:lnTo>
                    <a:pt x="0" y="0"/>
                  </a:lnTo>
                  <a:lnTo>
                    <a:pt x="1512353" y="8641074"/>
                  </a:lnTo>
                  <a:lnTo>
                    <a:pt x="2439580" y="8641074"/>
                  </a:lnTo>
                  <a:lnTo>
                    <a:pt x="2439580" y="0"/>
                  </a:lnTo>
                  <a:close/>
                </a:path>
              </a:pathLst>
            </a:custGeom>
            <a:solidFill>
              <a:srgbClr val="EFA12D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363713" y="4942113"/>
              <a:ext cx="3156585" cy="3699510"/>
            </a:xfrm>
            <a:custGeom>
              <a:avLst/>
              <a:gdLst/>
              <a:ahLst/>
              <a:cxnLst/>
              <a:rect l="l" t="t" r="r" b="b"/>
              <a:pathLst>
                <a:path w="3156584" h="3699509">
                  <a:moveTo>
                    <a:pt x="3156201" y="0"/>
                  </a:moveTo>
                  <a:lnTo>
                    <a:pt x="0" y="3698964"/>
                  </a:lnTo>
                  <a:lnTo>
                    <a:pt x="3156201" y="3698964"/>
                  </a:lnTo>
                  <a:lnTo>
                    <a:pt x="3156201" y="0"/>
                  </a:lnTo>
                  <a:close/>
                </a:path>
              </a:pathLst>
            </a:custGeom>
            <a:solidFill>
              <a:srgbClr val="C77C0D">
                <a:alpha val="6588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835987" y="0"/>
              <a:ext cx="2684145" cy="8641080"/>
            </a:xfrm>
            <a:custGeom>
              <a:avLst/>
              <a:gdLst/>
              <a:ahLst/>
              <a:cxnLst/>
              <a:rect l="l" t="t" r="r" b="b"/>
              <a:pathLst>
                <a:path w="2684145" h="8641080">
                  <a:moveTo>
                    <a:pt x="2683928" y="0"/>
                  </a:moveTo>
                  <a:lnTo>
                    <a:pt x="0" y="0"/>
                  </a:lnTo>
                  <a:lnTo>
                    <a:pt x="2335693" y="8641074"/>
                  </a:lnTo>
                  <a:lnTo>
                    <a:pt x="2683928" y="8630772"/>
                  </a:lnTo>
                  <a:lnTo>
                    <a:pt x="2683928" y="0"/>
                  </a:lnTo>
                  <a:close/>
                </a:path>
              </a:pathLst>
            </a:custGeom>
            <a:solidFill>
              <a:srgbClr val="C77C0D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451592" y="0"/>
              <a:ext cx="1068705" cy="8641080"/>
            </a:xfrm>
            <a:custGeom>
              <a:avLst/>
              <a:gdLst/>
              <a:ahLst/>
              <a:cxnLst/>
              <a:rect l="l" t="t" r="r" b="b"/>
              <a:pathLst>
                <a:path w="1068704" h="8641080">
                  <a:moveTo>
                    <a:pt x="1068323" y="0"/>
                  </a:moveTo>
                  <a:lnTo>
                    <a:pt x="852006" y="0"/>
                  </a:lnTo>
                  <a:lnTo>
                    <a:pt x="0" y="8641074"/>
                  </a:lnTo>
                  <a:lnTo>
                    <a:pt x="1068323" y="8641074"/>
                  </a:lnTo>
                  <a:lnTo>
                    <a:pt x="1068323" y="0"/>
                  </a:lnTo>
                  <a:close/>
                </a:path>
              </a:pathLst>
            </a:custGeom>
            <a:solidFill>
              <a:srgbClr val="A4634E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165080" y="6198389"/>
              <a:ext cx="1355090" cy="2442845"/>
            </a:xfrm>
            <a:custGeom>
              <a:avLst/>
              <a:gdLst/>
              <a:ahLst/>
              <a:cxnLst/>
              <a:rect l="l" t="t" r="r" b="b"/>
              <a:pathLst>
                <a:path w="1355090" h="2442845">
                  <a:moveTo>
                    <a:pt x="1354835" y="0"/>
                  </a:moveTo>
                  <a:lnTo>
                    <a:pt x="0" y="2442688"/>
                  </a:lnTo>
                  <a:lnTo>
                    <a:pt x="1354835" y="2436391"/>
                  </a:lnTo>
                  <a:lnTo>
                    <a:pt x="1354835" y="0"/>
                  </a:lnTo>
                  <a:close/>
                </a:path>
              </a:pathLst>
            </a:custGeom>
            <a:solidFill>
              <a:srgbClr val="C77C0D">
                <a:alpha val="6588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55447" y="105156"/>
            <a:ext cx="1765300" cy="757555"/>
            <a:chOff x="155447" y="105156"/>
            <a:chExt cx="1765300" cy="757555"/>
          </a:xfrm>
        </p:grpSpPr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371" y="134112"/>
              <a:ext cx="1594801" cy="67036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447" y="105156"/>
              <a:ext cx="1764792" cy="757427"/>
            </a:xfrm>
            <a:prstGeom prst="rect">
              <a:avLst/>
            </a:prstGeom>
          </p:spPr>
        </p:pic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4499608" y="310641"/>
            <a:ext cx="205359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6C4B2C"/>
                </a:solidFill>
              </a:rPr>
              <a:t>СОДЕРЖАНИЕ</a:t>
            </a:r>
            <a:endParaRPr sz="2000" dirty="0"/>
          </a:p>
        </p:txBody>
      </p:sp>
      <p:grpSp>
        <p:nvGrpSpPr>
          <p:cNvPr id="17" name="object 17"/>
          <p:cNvGrpSpPr/>
          <p:nvPr/>
        </p:nvGrpSpPr>
        <p:grpSpPr>
          <a:xfrm>
            <a:off x="10750295" y="8075676"/>
            <a:ext cx="495300" cy="483234"/>
            <a:chOff x="10750295" y="8075676"/>
            <a:chExt cx="495300" cy="483234"/>
          </a:xfrm>
        </p:grpSpPr>
        <p:sp>
          <p:nvSpPr>
            <p:cNvPr id="18" name="object 18"/>
            <p:cNvSpPr/>
            <p:nvPr/>
          </p:nvSpPr>
          <p:spPr>
            <a:xfrm>
              <a:off x="10760201" y="8085582"/>
              <a:ext cx="475615" cy="463550"/>
            </a:xfrm>
            <a:custGeom>
              <a:avLst/>
              <a:gdLst/>
              <a:ahLst/>
              <a:cxnLst/>
              <a:rect l="l" t="t" r="r" b="b"/>
              <a:pathLst>
                <a:path w="475615" h="463550">
                  <a:moveTo>
                    <a:pt x="237744" y="0"/>
                  </a:moveTo>
                  <a:lnTo>
                    <a:pt x="189825" y="4706"/>
                  </a:lnTo>
                  <a:lnTo>
                    <a:pt x="145196" y="18203"/>
                  </a:lnTo>
                  <a:lnTo>
                    <a:pt x="104812" y="39560"/>
                  </a:lnTo>
                  <a:lnTo>
                    <a:pt x="69627" y="67846"/>
                  </a:lnTo>
                  <a:lnTo>
                    <a:pt x="40598" y="102129"/>
                  </a:lnTo>
                  <a:lnTo>
                    <a:pt x="18680" y="141478"/>
                  </a:lnTo>
                  <a:lnTo>
                    <a:pt x="4829" y="184961"/>
                  </a:lnTo>
                  <a:lnTo>
                    <a:pt x="0" y="231648"/>
                  </a:lnTo>
                  <a:lnTo>
                    <a:pt x="4829" y="278334"/>
                  </a:lnTo>
                  <a:lnTo>
                    <a:pt x="18680" y="321817"/>
                  </a:lnTo>
                  <a:lnTo>
                    <a:pt x="40598" y="361166"/>
                  </a:lnTo>
                  <a:lnTo>
                    <a:pt x="69627" y="395448"/>
                  </a:lnTo>
                  <a:lnTo>
                    <a:pt x="104812" y="423734"/>
                  </a:lnTo>
                  <a:lnTo>
                    <a:pt x="145196" y="445091"/>
                  </a:lnTo>
                  <a:lnTo>
                    <a:pt x="189825" y="458588"/>
                  </a:lnTo>
                  <a:lnTo>
                    <a:pt x="237744" y="463294"/>
                  </a:lnTo>
                  <a:lnTo>
                    <a:pt x="285662" y="458588"/>
                  </a:lnTo>
                  <a:lnTo>
                    <a:pt x="330291" y="445091"/>
                  </a:lnTo>
                  <a:lnTo>
                    <a:pt x="370675" y="423734"/>
                  </a:lnTo>
                  <a:lnTo>
                    <a:pt x="405860" y="395448"/>
                  </a:lnTo>
                  <a:lnTo>
                    <a:pt x="434889" y="361166"/>
                  </a:lnTo>
                  <a:lnTo>
                    <a:pt x="456807" y="321817"/>
                  </a:lnTo>
                  <a:lnTo>
                    <a:pt x="470658" y="278334"/>
                  </a:lnTo>
                  <a:lnTo>
                    <a:pt x="475488" y="231648"/>
                  </a:lnTo>
                  <a:lnTo>
                    <a:pt x="470658" y="184961"/>
                  </a:lnTo>
                  <a:lnTo>
                    <a:pt x="456807" y="141478"/>
                  </a:lnTo>
                  <a:lnTo>
                    <a:pt x="434889" y="102129"/>
                  </a:lnTo>
                  <a:lnTo>
                    <a:pt x="405860" y="67846"/>
                  </a:lnTo>
                  <a:lnTo>
                    <a:pt x="370675" y="39560"/>
                  </a:lnTo>
                  <a:lnTo>
                    <a:pt x="330291" y="18203"/>
                  </a:lnTo>
                  <a:lnTo>
                    <a:pt x="285662" y="4706"/>
                  </a:lnTo>
                  <a:lnTo>
                    <a:pt x="237744" y="0"/>
                  </a:lnTo>
                  <a:close/>
                </a:path>
              </a:pathLst>
            </a:custGeom>
            <a:solidFill>
              <a:srgbClr val="FBE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760201" y="8085582"/>
              <a:ext cx="475615" cy="463550"/>
            </a:xfrm>
            <a:custGeom>
              <a:avLst/>
              <a:gdLst/>
              <a:ahLst/>
              <a:cxnLst/>
              <a:rect l="l" t="t" r="r" b="b"/>
              <a:pathLst>
                <a:path w="475615" h="463550">
                  <a:moveTo>
                    <a:pt x="0" y="231648"/>
                  </a:moveTo>
                  <a:lnTo>
                    <a:pt x="4829" y="184961"/>
                  </a:lnTo>
                  <a:lnTo>
                    <a:pt x="18680" y="141478"/>
                  </a:lnTo>
                  <a:lnTo>
                    <a:pt x="40598" y="102129"/>
                  </a:lnTo>
                  <a:lnTo>
                    <a:pt x="69627" y="67846"/>
                  </a:lnTo>
                  <a:lnTo>
                    <a:pt x="104812" y="39560"/>
                  </a:lnTo>
                  <a:lnTo>
                    <a:pt x="145196" y="18203"/>
                  </a:lnTo>
                  <a:lnTo>
                    <a:pt x="189825" y="4706"/>
                  </a:lnTo>
                  <a:lnTo>
                    <a:pt x="237744" y="0"/>
                  </a:lnTo>
                  <a:lnTo>
                    <a:pt x="285662" y="4706"/>
                  </a:lnTo>
                  <a:lnTo>
                    <a:pt x="330291" y="18203"/>
                  </a:lnTo>
                  <a:lnTo>
                    <a:pt x="370675" y="39560"/>
                  </a:lnTo>
                  <a:lnTo>
                    <a:pt x="405860" y="67846"/>
                  </a:lnTo>
                  <a:lnTo>
                    <a:pt x="434889" y="102129"/>
                  </a:lnTo>
                  <a:lnTo>
                    <a:pt x="456807" y="141478"/>
                  </a:lnTo>
                  <a:lnTo>
                    <a:pt x="470658" y="184961"/>
                  </a:lnTo>
                  <a:lnTo>
                    <a:pt x="475488" y="231648"/>
                  </a:lnTo>
                  <a:lnTo>
                    <a:pt x="470658" y="278334"/>
                  </a:lnTo>
                  <a:lnTo>
                    <a:pt x="456807" y="321817"/>
                  </a:lnTo>
                  <a:lnTo>
                    <a:pt x="434889" y="361166"/>
                  </a:lnTo>
                  <a:lnTo>
                    <a:pt x="405860" y="395448"/>
                  </a:lnTo>
                  <a:lnTo>
                    <a:pt x="370675" y="423734"/>
                  </a:lnTo>
                  <a:lnTo>
                    <a:pt x="330291" y="445091"/>
                  </a:lnTo>
                  <a:lnTo>
                    <a:pt x="285662" y="458588"/>
                  </a:lnTo>
                  <a:lnTo>
                    <a:pt x="237744" y="463294"/>
                  </a:lnTo>
                  <a:lnTo>
                    <a:pt x="189825" y="458588"/>
                  </a:lnTo>
                  <a:lnTo>
                    <a:pt x="145196" y="445091"/>
                  </a:lnTo>
                  <a:lnTo>
                    <a:pt x="104812" y="423734"/>
                  </a:lnTo>
                  <a:lnTo>
                    <a:pt x="69627" y="395448"/>
                  </a:lnTo>
                  <a:lnTo>
                    <a:pt x="40598" y="361166"/>
                  </a:lnTo>
                  <a:lnTo>
                    <a:pt x="18680" y="321817"/>
                  </a:lnTo>
                  <a:lnTo>
                    <a:pt x="4829" y="278334"/>
                  </a:lnTo>
                  <a:lnTo>
                    <a:pt x="0" y="231648"/>
                  </a:lnTo>
                  <a:close/>
                </a:path>
              </a:pathLst>
            </a:custGeom>
            <a:ln w="1981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0933556" y="8163865"/>
            <a:ext cx="130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85" dirty="0">
                <a:latin typeface="Arial"/>
                <a:cs typeface="Arial"/>
              </a:rPr>
              <a:t>2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382303" y="2069739"/>
            <a:ext cx="118110" cy="807271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4"/>
              </a:spcBef>
            </a:pPr>
            <a:endParaRPr lang="ru-RU" sz="1600" b="1" spc="-165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4"/>
              </a:spcBef>
            </a:pP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572245" y="2829332"/>
            <a:ext cx="118110" cy="547370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4"/>
              </a:spcBef>
            </a:pP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14886" y="862583"/>
            <a:ext cx="11624713" cy="64020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500"/>
              </a:lnSpc>
              <a:spcBef>
                <a:spcPts val="100"/>
              </a:spcBef>
            </a:pP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 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МСП</a:t>
            </a:r>
            <a:r>
              <a:rPr sz="1600" b="1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Г Р А  Ж Д А Н</a:t>
            </a:r>
            <a:r>
              <a:rPr sz="1600" b="1" spc="-4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4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1. 1. 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6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Е</a:t>
            </a:r>
            <a:r>
              <a:rPr sz="16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</a:t>
            </a:r>
            <a:r>
              <a:rPr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О,</a:t>
            </a:r>
            <a:r>
              <a:rPr sz="16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1. 2. .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3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3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3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3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sz="1600" spc="-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1600" spc="-2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3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spc="-3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38480">
              <a:lnSpc>
                <a:spcPts val="2060"/>
              </a:lnSpc>
              <a:spcBef>
                <a:spcPts val="85"/>
              </a:spcBef>
            </a:pP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sz="1600" b="1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sz="16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1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1600" b="1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</a:t>
            </a:r>
            <a:r>
              <a:rPr lang="ru-RU"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1600" b="1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sz="16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b="1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1600" b="1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1600" b="1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1600" b="1" spc="-4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b="1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12700" marR="538480">
              <a:lnSpc>
                <a:spcPts val="2060"/>
              </a:lnSpc>
              <a:spcBef>
                <a:spcPts val="85"/>
              </a:spcBef>
            </a:pP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1600" b="1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1600" b="1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16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М</a:t>
            </a:r>
            <a:r>
              <a:rPr sz="1600" b="1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</a:t>
            </a:r>
            <a:r>
              <a:rPr lang="ru-RU"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1600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sz="16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2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16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sz="16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 </a:t>
            </a:r>
            <a:r>
              <a:rPr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2. .2. 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16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Ы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00" b="1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sz="1600" b="1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sz="16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b="1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1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b="1" spc="-1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b="1" spc="-2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b="1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1600" b="1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b="1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b="1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1600" b="1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b="1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sz="1600" b="1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1600" b="1" spc="-2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1600" b="1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b="1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3. 1.  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16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16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3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3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3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3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1600" spc="-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sz="1600" spc="-3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spc="-3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954405">
              <a:lnSpc>
                <a:spcPts val="2060"/>
              </a:lnSpc>
              <a:spcBef>
                <a:spcPts val="85"/>
              </a:spcBef>
            </a:pP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16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16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1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6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6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spc="-3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954405">
              <a:lnSpc>
                <a:spcPts val="2060"/>
              </a:lnSpc>
              <a:spcBef>
                <a:spcPts val="85"/>
              </a:spcBef>
            </a:pPr>
            <a:r>
              <a:rPr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3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3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1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1600" spc="-1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spc="-1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1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1600" spc="-2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16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1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1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16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16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1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16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16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501140">
              <a:lnSpc>
                <a:spcPct val="107000"/>
              </a:lnSpc>
              <a:spcBef>
                <a:spcPts val="5"/>
              </a:spcBef>
            </a:pPr>
            <a:r>
              <a:rPr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sz="1600" spc="-1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sz="1600" spc="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sz="1600" spc="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sz="16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</a:t>
            </a:r>
            <a:r>
              <a:rPr sz="16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НЫХ</a:t>
            </a:r>
            <a:r>
              <a:rPr sz="16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  <a:r>
              <a:rPr sz="16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</a:t>
            </a:r>
            <a:r>
              <a:rPr lang="ru-RU"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16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sz="1600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spc="-16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501140">
              <a:lnSpc>
                <a:spcPct val="107000"/>
              </a:lnSpc>
              <a:spcBef>
                <a:spcPts val="5"/>
              </a:spcBef>
            </a:pPr>
            <a:r>
              <a:rPr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sz="16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</a:t>
            </a:r>
            <a:r>
              <a:rPr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16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16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sz="16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781050">
              <a:lnSpc>
                <a:spcPts val="2060"/>
              </a:lnSpc>
              <a:spcBef>
                <a:spcPts val="85"/>
              </a:spcBef>
            </a:pPr>
            <a:r>
              <a:rPr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 </a:t>
            </a:r>
            <a:r>
              <a:rPr sz="16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1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sz="16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16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16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16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6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</a:t>
            </a:r>
            <a:r>
              <a:rPr sz="16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16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16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sz="16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6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58115">
              <a:lnSpc>
                <a:spcPts val="2060"/>
              </a:lnSpc>
              <a:spcBef>
                <a:spcPts val="90"/>
              </a:spcBef>
            </a:pPr>
            <a:r>
              <a:rPr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 </a:t>
            </a:r>
            <a:r>
              <a:rPr lang="ru-RU" sz="16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sz="16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ЕТЕ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</a:t>
            </a:r>
            <a:r>
              <a:rPr lang="ru-RU"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1600" spc="-40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40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  <a:p>
            <a:pPr marL="12700" marR="158115">
              <a:lnSpc>
                <a:spcPts val="2060"/>
              </a:lnSpc>
              <a:spcBef>
                <a:spcPts val="90"/>
              </a:spcBef>
            </a:pPr>
            <a:r>
              <a:rPr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16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sz="1600" b="1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1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sz="1600" b="1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16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600" b="1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Ъ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b="1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sz="1600" b="1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b="1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b="1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b="1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sz="1600" b="1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78740">
              <a:lnSpc>
                <a:spcPts val="2070"/>
              </a:lnSpc>
              <a:spcBef>
                <a:spcPts val="70"/>
              </a:spcBef>
            </a:pP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4.1.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</a:t>
            </a:r>
            <a:r>
              <a:rPr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r>
              <a:rPr lang="ru-RU" sz="1600" spc="-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1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spc="-1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1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1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16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sz="16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700" marR="78740">
              <a:lnSpc>
                <a:spcPts val="2070"/>
              </a:lnSpc>
              <a:spcBef>
                <a:spcPts val="70"/>
              </a:spcBef>
            </a:pP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600" spc="-3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3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3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spc="-3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spc="-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1600" spc="-2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1600" spc="-2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3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spc="-3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00" spc="-1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29"/>
          <p:cNvSpPr txBox="1"/>
          <p:nvPr/>
        </p:nvSpPr>
        <p:spPr>
          <a:xfrm>
            <a:off x="8342121" y="7544206"/>
            <a:ext cx="58039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1" y="85344"/>
            <a:ext cx="1763268" cy="755903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0643616" y="8063484"/>
            <a:ext cx="589915" cy="471170"/>
            <a:chOff x="10643616" y="8063484"/>
            <a:chExt cx="589915" cy="471170"/>
          </a:xfrm>
        </p:grpSpPr>
        <p:sp>
          <p:nvSpPr>
            <p:cNvPr id="4" name="object 4"/>
            <p:cNvSpPr/>
            <p:nvPr/>
          </p:nvSpPr>
          <p:spPr>
            <a:xfrm>
              <a:off x="10653522" y="8073390"/>
              <a:ext cx="570230" cy="451484"/>
            </a:xfrm>
            <a:custGeom>
              <a:avLst/>
              <a:gdLst/>
              <a:ahLst/>
              <a:cxnLst/>
              <a:rect l="l" t="t" r="r" b="b"/>
              <a:pathLst>
                <a:path w="570229" h="451484">
                  <a:moveTo>
                    <a:pt x="284987" y="0"/>
                  </a:moveTo>
                  <a:lnTo>
                    <a:pt x="233771" y="3633"/>
                  </a:lnTo>
                  <a:lnTo>
                    <a:pt x="185563" y="14110"/>
                  </a:lnTo>
                  <a:lnTo>
                    <a:pt x="141167" y="30793"/>
                  </a:lnTo>
                  <a:lnTo>
                    <a:pt x="101390" y="53045"/>
                  </a:lnTo>
                  <a:lnTo>
                    <a:pt x="67039" y="80229"/>
                  </a:lnTo>
                  <a:lnTo>
                    <a:pt x="38918" y="111709"/>
                  </a:lnTo>
                  <a:lnTo>
                    <a:pt x="17834" y="146847"/>
                  </a:lnTo>
                  <a:lnTo>
                    <a:pt x="4592" y="185007"/>
                  </a:lnTo>
                  <a:lnTo>
                    <a:pt x="0" y="225552"/>
                  </a:lnTo>
                  <a:lnTo>
                    <a:pt x="4592" y="266096"/>
                  </a:lnTo>
                  <a:lnTo>
                    <a:pt x="17834" y="304256"/>
                  </a:lnTo>
                  <a:lnTo>
                    <a:pt x="38918" y="339394"/>
                  </a:lnTo>
                  <a:lnTo>
                    <a:pt x="67039" y="370873"/>
                  </a:lnTo>
                  <a:lnTo>
                    <a:pt x="101390" y="398058"/>
                  </a:lnTo>
                  <a:lnTo>
                    <a:pt x="141167" y="420309"/>
                  </a:lnTo>
                  <a:lnTo>
                    <a:pt x="185563" y="436992"/>
                  </a:lnTo>
                  <a:lnTo>
                    <a:pt x="233771" y="447469"/>
                  </a:lnTo>
                  <a:lnTo>
                    <a:pt x="284987" y="451102"/>
                  </a:lnTo>
                  <a:lnTo>
                    <a:pt x="336204" y="447469"/>
                  </a:lnTo>
                  <a:lnTo>
                    <a:pt x="384412" y="436992"/>
                  </a:lnTo>
                  <a:lnTo>
                    <a:pt x="428808" y="420309"/>
                  </a:lnTo>
                  <a:lnTo>
                    <a:pt x="468585" y="398058"/>
                  </a:lnTo>
                  <a:lnTo>
                    <a:pt x="502936" y="370873"/>
                  </a:lnTo>
                  <a:lnTo>
                    <a:pt x="531057" y="339394"/>
                  </a:lnTo>
                  <a:lnTo>
                    <a:pt x="552141" y="304256"/>
                  </a:lnTo>
                  <a:lnTo>
                    <a:pt x="565383" y="266096"/>
                  </a:lnTo>
                  <a:lnTo>
                    <a:pt x="569976" y="225552"/>
                  </a:lnTo>
                  <a:lnTo>
                    <a:pt x="565383" y="185007"/>
                  </a:lnTo>
                  <a:lnTo>
                    <a:pt x="552141" y="146847"/>
                  </a:lnTo>
                  <a:lnTo>
                    <a:pt x="531057" y="111709"/>
                  </a:lnTo>
                  <a:lnTo>
                    <a:pt x="502936" y="80229"/>
                  </a:lnTo>
                  <a:lnTo>
                    <a:pt x="468585" y="53045"/>
                  </a:lnTo>
                  <a:lnTo>
                    <a:pt x="428808" y="30793"/>
                  </a:lnTo>
                  <a:lnTo>
                    <a:pt x="384412" y="14110"/>
                  </a:lnTo>
                  <a:lnTo>
                    <a:pt x="336204" y="3633"/>
                  </a:lnTo>
                  <a:lnTo>
                    <a:pt x="284987" y="0"/>
                  </a:lnTo>
                  <a:close/>
                </a:path>
              </a:pathLst>
            </a:custGeom>
            <a:solidFill>
              <a:srgbClr val="FBE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653522" y="8073390"/>
              <a:ext cx="570230" cy="451484"/>
            </a:xfrm>
            <a:custGeom>
              <a:avLst/>
              <a:gdLst/>
              <a:ahLst/>
              <a:cxnLst/>
              <a:rect l="l" t="t" r="r" b="b"/>
              <a:pathLst>
                <a:path w="570229" h="451484">
                  <a:moveTo>
                    <a:pt x="0" y="225552"/>
                  </a:moveTo>
                  <a:lnTo>
                    <a:pt x="4592" y="185007"/>
                  </a:lnTo>
                  <a:lnTo>
                    <a:pt x="17834" y="146847"/>
                  </a:lnTo>
                  <a:lnTo>
                    <a:pt x="38918" y="111709"/>
                  </a:lnTo>
                  <a:lnTo>
                    <a:pt x="67039" y="80229"/>
                  </a:lnTo>
                  <a:lnTo>
                    <a:pt x="101390" y="53045"/>
                  </a:lnTo>
                  <a:lnTo>
                    <a:pt x="141167" y="30793"/>
                  </a:lnTo>
                  <a:lnTo>
                    <a:pt x="185563" y="14110"/>
                  </a:lnTo>
                  <a:lnTo>
                    <a:pt x="233771" y="3633"/>
                  </a:lnTo>
                  <a:lnTo>
                    <a:pt x="284987" y="0"/>
                  </a:lnTo>
                  <a:lnTo>
                    <a:pt x="336204" y="3633"/>
                  </a:lnTo>
                  <a:lnTo>
                    <a:pt x="384412" y="14110"/>
                  </a:lnTo>
                  <a:lnTo>
                    <a:pt x="428808" y="30793"/>
                  </a:lnTo>
                  <a:lnTo>
                    <a:pt x="468585" y="53045"/>
                  </a:lnTo>
                  <a:lnTo>
                    <a:pt x="502936" y="80229"/>
                  </a:lnTo>
                  <a:lnTo>
                    <a:pt x="531057" y="111709"/>
                  </a:lnTo>
                  <a:lnTo>
                    <a:pt x="552141" y="146847"/>
                  </a:lnTo>
                  <a:lnTo>
                    <a:pt x="565383" y="185007"/>
                  </a:lnTo>
                  <a:lnTo>
                    <a:pt x="569976" y="225552"/>
                  </a:lnTo>
                  <a:lnTo>
                    <a:pt x="565383" y="266096"/>
                  </a:lnTo>
                  <a:lnTo>
                    <a:pt x="552141" y="304256"/>
                  </a:lnTo>
                  <a:lnTo>
                    <a:pt x="531057" y="339394"/>
                  </a:lnTo>
                  <a:lnTo>
                    <a:pt x="502936" y="370873"/>
                  </a:lnTo>
                  <a:lnTo>
                    <a:pt x="468585" y="398058"/>
                  </a:lnTo>
                  <a:lnTo>
                    <a:pt x="428808" y="420309"/>
                  </a:lnTo>
                  <a:lnTo>
                    <a:pt x="384412" y="436992"/>
                  </a:lnTo>
                  <a:lnTo>
                    <a:pt x="336204" y="447469"/>
                  </a:lnTo>
                  <a:lnTo>
                    <a:pt x="284987" y="451102"/>
                  </a:lnTo>
                  <a:lnTo>
                    <a:pt x="233771" y="447469"/>
                  </a:lnTo>
                  <a:lnTo>
                    <a:pt x="185563" y="436992"/>
                  </a:lnTo>
                  <a:lnTo>
                    <a:pt x="141167" y="420309"/>
                  </a:lnTo>
                  <a:lnTo>
                    <a:pt x="101390" y="398058"/>
                  </a:lnTo>
                  <a:lnTo>
                    <a:pt x="67039" y="370873"/>
                  </a:lnTo>
                  <a:lnTo>
                    <a:pt x="38918" y="339394"/>
                  </a:lnTo>
                  <a:lnTo>
                    <a:pt x="17834" y="304256"/>
                  </a:lnTo>
                  <a:lnTo>
                    <a:pt x="4592" y="266096"/>
                  </a:lnTo>
                  <a:lnTo>
                    <a:pt x="0" y="225552"/>
                  </a:lnTo>
                  <a:close/>
                </a:path>
              </a:pathLst>
            </a:custGeom>
            <a:ln w="19811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0823575" y="8144662"/>
            <a:ext cx="233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90" dirty="0">
                <a:latin typeface="Arial"/>
                <a:cs typeface="Arial"/>
              </a:rPr>
              <a:t>20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6023" y="176911"/>
            <a:ext cx="8630920" cy="45191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8270" algn="ctr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A4634E"/>
                </a:solidFill>
                <a:latin typeface="Arial"/>
                <a:cs typeface="Arial"/>
              </a:rPr>
              <a:t>ВОВЛЕЧЕНИЕ ОБЪЕКТОВ ГОСУДАРСТВЕННОЙ И МУНИЦИПАЛЬНОЙ</a:t>
            </a:r>
            <a:endParaRPr sz="2000" dirty="0">
              <a:latin typeface="Arial"/>
              <a:cs typeface="Arial"/>
            </a:endParaRPr>
          </a:p>
          <a:p>
            <a:pPr marL="1397635" algn="ctr">
              <a:lnSpc>
                <a:spcPct val="100000"/>
              </a:lnSpc>
            </a:pPr>
            <a:r>
              <a:rPr sz="2000" b="1" dirty="0">
                <a:solidFill>
                  <a:srgbClr val="A4634E"/>
                </a:solidFill>
                <a:latin typeface="Arial"/>
                <a:cs typeface="Arial"/>
              </a:rPr>
              <a:t>СОБСТВЕННОСТИ В ИМУЩЕСТВЕННУЮ ПОДДЕРЖКУ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50" dirty="0">
              <a:latin typeface="Arial"/>
              <a:cs typeface="Arial"/>
            </a:endParaRPr>
          </a:p>
          <a:p>
            <a:pPr marL="12700">
              <a:lnSpc>
                <a:spcPts val="2150"/>
              </a:lnSpc>
            </a:pPr>
            <a:r>
              <a:rPr sz="1800" b="1" dirty="0">
                <a:solidFill>
                  <a:srgbClr val="C77C0D"/>
                </a:solidFill>
                <a:latin typeface="Cambria"/>
                <a:cs typeface="Cambria"/>
              </a:rPr>
              <a:t>Если Вы арендуете государственное или муниципальное</a:t>
            </a:r>
            <a:endParaRPr sz="1800" dirty="0">
              <a:latin typeface="Cambria"/>
              <a:cs typeface="Cambria"/>
            </a:endParaRPr>
          </a:p>
          <a:p>
            <a:pPr marL="12700" marR="92075">
              <a:lnSpc>
                <a:spcPts val="2160"/>
              </a:lnSpc>
              <a:spcBef>
                <a:spcPts val="60"/>
              </a:spcBef>
            </a:pPr>
            <a:r>
              <a:rPr sz="1800" b="1" dirty="0">
                <a:solidFill>
                  <a:srgbClr val="C77C0D"/>
                </a:solidFill>
                <a:latin typeface="Cambria"/>
                <a:cs typeface="Cambria"/>
              </a:rPr>
              <a:t>имущество </a:t>
            </a:r>
            <a:r>
              <a:rPr sz="1800" dirty="0">
                <a:latin typeface="Cambria"/>
                <a:cs typeface="Cambria"/>
              </a:rPr>
              <a:t>на общих условиях – обратитесь в орган власти или орган  местного самоуправления или коллегиальный орган (рабочую группу) по  имущественной поддержке , созданный в субъекте РФ, за разъяснением  возможности включения объекта в перечень имущества и применения в  отношении него льготной арендной ставки.</a:t>
            </a:r>
          </a:p>
          <a:p>
            <a:pPr marL="12700" marR="71755">
              <a:lnSpc>
                <a:spcPct val="99800"/>
              </a:lnSpc>
              <a:spcBef>
                <a:spcPts val="919"/>
              </a:spcBef>
            </a:pPr>
            <a:r>
              <a:rPr sz="1800" b="1" dirty="0">
                <a:solidFill>
                  <a:srgbClr val="C77C0D"/>
                </a:solidFill>
                <a:latin typeface="Cambria"/>
                <a:cs typeface="Cambria"/>
              </a:rPr>
              <a:t>Если Вы знаете государственное или муниципальное имущество,  которое хотели бы арендовать</a:t>
            </a:r>
            <a:r>
              <a:rPr sz="1800" dirty="0">
                <a:latin typeface="Cambria"/>
                <a:cs typeface="Cambria"/>
              </a:rPr>
              <a:t>, но оно не выставлено на торги и не  включено в перечень имущества – Вы также вправе обратиться в орган  власти или  орган местного самоуправления с заявлением о  включении  его в перечень имущества для субъектов МСП и предоставлении данного  объекта на льготных условиях.</a:t>
            </a: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24783" y="5402579"/>
            <a:ext cx="3121151" cy="312115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5447" y="105156"/>
            <a:ext cx="1765300" cy="757555"/>
            <a:chOff x="155447" y="105156"/>
            <a:chExt cx="1765300" cy="7575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371" y="134112"/>
              <a:ext cx="1594801" cy="67036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447" y="105156"/>
              <a:ext cx="1764792" cy="757427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62150" y="3530549"/>
            <a:ext cx="700087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РАЗДЕЛ V.</a:t>
            </a: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ВОВЛЕЧЕНИЕ ОБЪЕКТОВ ЧАСТНОЙ (КОММЕРЧЕСКОЙ)  СОБСТВЕННОСТИ В ИМУЩЕТВЕННУЮ ПОДДЕРЖКУ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7" y="105156"/>
            <a:ext cx="1764792" cy="75742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56666" y="176911"/>
            <a:ext cx="9654134" cy="21210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95170">
              <a:lnSpc>
                <a:spcPct val="100000"/>
              </a:lnSpc>
              <a:spcBef>
                <a:spcPts val="100"/>
              </a:spcBef>
            </a:pP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В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О</a:t>
            </a:r>
            <a:r>
              <a:rPr lang="ru-RU"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В</a:t>
            </a:r>
            <a:r>
              <a:rPr lang="ru-RU"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Л</a:t>
            </a:r>
            <a:r>
              <a:rPr lang="ru-RU"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Е</a:t>
            </a:r>
            <a:r>
              <a:rPr lang="ru-RU"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5" dirty="0" smtClean="0">
                <a:solidFill>
                  <a:srgbClr val="A4634E"/>
                </a:solidFill>
                <a:latin typeface="Arial"/>
                <a:cs typeface="Arial"/>
              </a:rPr>
              <a:t>Ч</a:t>
            </a:r>
            <a:r>
              <a:rPr lang="ru-RU" sz="2000" b="1" spc="-26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Е</a:t>
            </a:r>
            <a:r>
              <a:rPr lang="ru-RU"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Н</a:t>
            </a:r>
            <a:r>
              <a:rPr lang="ru-RU"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И</a:t>
            </a:r>
            <a:r>
              <a:rPr lang="ru-RU"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Е</a:t>
            </a:r>
            <a:r>
              <a:rPr sz="2000" b="1" spc="-11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lang="ru-RU" sz="2000" b="1" spc="-11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О</a:t>
            </a:r>
            <a:r>
              <a:rPr lang="ru-RU"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Б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Ъ</a:t>
            </a:r>
            <a:r>
              <a:rPr lang="ru-RU"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Е</a:t>
            </a:r>
            <a:r>
              <a:rPr lang="ru-RU"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К</a:t>
            </a:r>
            <a:r>
              <a:rPr lang="ru-RU"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Т</a:t>
            </a:r>
            <a:r>
              <a:rPr lang="ru-RU"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О</a:t>
            </a:r>
            <a:r>
              <a:rPr lang="ru-RU"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В</a:t>
            </a:r>
            <a:r>
              <a:rPr sz="2000" b="1" spc="-15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lang="ru-RU" sz="2000" b="1" spc="-15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Ч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А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С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Т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85" dirty="0" smtClean="0">
                <a:solidFill>
                  <a:srgbClr val="A4634E"/>
                </a:solidFill>
                <a:latin typeface="Arial"/>
                <a:cs typeface="Arial"/>
              </a:rPr>
              <a:t>О</a:t>
            </a:r>
            <a:r>
              <a:rPr lang="ru-RU" sz="2000" b="1" spc="-28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Й</a:t>
            </a:r>
            <a:r>
              <a:rPr sz="2000" b="1" spc="-13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120" dirty="0">
                <a:solidFill>
                  <a:srgbClr val="A4634E"/>
                </a:solidFill>
                <a:latin typeface="Arial"/>
                <a:cs typeface="Arial"/>
              </a:rPr>
              <a:t>(</a:t>
            </a:r>
            <a:r>
              <a:rPr sz="2000" b="1" spc="-215" dirty="0" smtClean="0">
                <a:solidFill>
                  <a:srgbClr val="A4634E"/>
                </a:solidFill>
                <a:latin typeface="Arial"/>
                <a:cs typeface="Arial"/>
              </a:rPr>
              <a:t>К</a:t>
            </a:r>
            <a:r>
              <a:rPr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О</a:t>
            </a:r>
            <a:r>
              <a:rPr lang="ru-RU"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М</a:t>
            </a:r>
            <a:r>
              <a:rPr lang="ru-RU"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М</a:t>
            </a:r>
            <a:r>
              <a:rPr lang="ru-RU"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Е</a:t>
            </a:r>
            <a:r>
              <a:rPr lang="ru-RU"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Р</a:t>
            </a:r>
            <a:r>
              <a:rPr lang="ru-RU"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5" dirty="0" smtClean="0">
                <a:solidFill>
                  <a:srgbClr val="A4634E"/>
                </a:solidFill>
                <a:latin typeface="Arial"/>
                <a:cs typeface="Arial"/>
              </a:rPr>
              <a:t>Ч</a:t>
            </a:r>
            <a:r>
              <a:rPr lang="ru-RU" sz="2000" b="1" spc="-26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Е</a:t>
            </a:r>
            <a:r>
              <a:rPr lang="ru-RU"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С</a:t>
            </a:r>
            <a:r>
              <a:rPr lang="ru-RU"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К</a:t>
            </a:r>
            <a:r>
              <a:rPr lang="ru-RU"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О</a:t>
            </a:r>
            <a:r>
              <a:rPr lang="ru-RU"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190" dirty="0" smtClean="0">
                <a:solidFill>
                  <a:srgbClr val="A4634E"/>
                </a:solidFill>
                <a:latin typeface="Arial"/>
                <a:cs typeface="Arial"/>
              </a:rPr>
              <a:t>Й</a:t>
            </a:r>
            <a:r>
              <a:rPr sz="2000" b="1" spc="-190" dirty="0">
                <a:solidFill>
                  <a:srgbClr val="A4634E"/>
                </a:solidFill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2103755">
              <a:lnSpc>
                <a:spcPct val="100000"/>
              </a:lnSpc>
            </a:pP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С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О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Б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С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Т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В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Е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Н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Н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О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С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Т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И</a:t>
            </a:r>
            <a:r>
              <a:rPr sz="2000" b="1" spc="-1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lang="ru-RU" sz="2000" b="1" spc="-1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В</a:t>
            </a:r>
            <a:r>
              <a:rPr sz="2000" b="1" spc="-11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lang="ru-RU" sz="2000" b="1" spc="-11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И</a:t>
            </a:r>
            <a:r>
              <a:rPr lang="ru-RU"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М</a:t>
            </a:r>
            <a:r>
              <a:rPr lang="ru-RU"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У</a:t>
            </a:r>
            <a:r>
              <a:rPr lang="ru-RU"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Щ</a:t>
            </a:r>
            <a:r>
              <a:rPr lang="ru-RU"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Е</a:t>
            </a:r>
            <a:r>
              <a:rPr lang="ru-RU"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С</a:t>
            </a:r>
            <a:r>
              <a:rPr lang="ru-RU"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Т</a:t>
            </a:r>
            <a:r>
              <a:rPr lang="ru-RU"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В</a:t>
            </a:r>
            <a:r>
              <a:rPr lang="ru-RU"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Е</a:t>
            </a:r>
            <a:r>
              <a:rPr lang="ru-RU"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Н</a:t>
            </a:r>
            <a:r>
              <a:rPr lang="ru-RU"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Н</a:t>
            </a:r>
            <a:r>
              <a:rPr lang="ru-RU"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У</a:t>
            </a:r>
            <a:r>
              <a:rPr lang="ru-RU"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Ю</a:t>
            </a:r>
            <a:r>
              <a:rPr sz="2000" b="1" spc="-11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lang="ru-RU" sz="2000" b="1" spc="-11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П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О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Д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Д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Е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Р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Ж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К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У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100" dirty="0">
                <a:latin typeface="Cambria"/>
                <a:cs typeface="Cambria"/>
              </a:rPr>
              <a:t>Частные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(коммерческие)</a:t>
            </a:r>
            <a:r>
              <a:rPr sz="1800" spc="145" dirty="0">
                <a:latin typeface="Cambria"/>
                <a:cs typeface="Cambria"/>
              </a:rPr>
              <a:t> </a:t>
            </a:r>
            <a:r>
              <a:rPr sz="1800" spc="125" dirty="0">
                <a:latin typeface="Cambria"/>
                <a:cs typeface="Cambria"/>
              </a:rPr>
              <a:t>компании,</a:t>
            </a:r>
            <a:r>
              <a:rPr sz="1800" spc="215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том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числе,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140" dirty="0">
                <a:latin typeface="Cambria"/>
                <a:cs typeface="Cambria"/>
              </a:rPr>
              <a:t>с</a:t>
            </a:r>
            <a:endParaRPr sz="1800" dirty="0">
              <a:latin typeface="Cambria"/>
              <a:cs typeface="Cambria"/>
            </a:endParaRPr>
          </a:p>
          <a:p>
            <a:pPr marL="12700" marR="269875">
              <a:lnSpc>
                <a:spcPct val="100000"/>
              </a:lnSpc>
            </a:pPr>
            <a:r>
              <a:rPr sz="1800" spc="95" dirty="0">
                <a:latin typeface="Cambria"/>
                <a:cs typeface="Cambria"/>
              </a:rPr>
              <a:t>государственным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участием,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b="1" spc="125" dirty="0">
                <a:solidFill>
                  <a:srgbClr val="C77C0D"/>
                </a:solidFill>
                <a:latin typeface="Cambria"/>
                <a:cs typeface="Cambria"/>
              </a:rPr>
              <a:t>предлагают</a:t>
            </a:r>
            <a:r>
              <a:rPr sz="1800" b="1" spc="225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55" dirty="0">
                <a:solidFill>
                  <a:srgbClr val="C77C0D"/>
                </a:solidFill>
                <a:latin typeface="Cambria"/>
                <a:cs typeface="Cambria"/>
              </a:rPr>
              <a:t>субъектам</a:t>
            </a:r>
            <a:r>
              <a:rPr sz="1800" b="1" spc="215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220" dirty="0">
                <a:solidFill>
                  <a:srgbClr val="C77C0D"/>
                </a:solidFill>
                <a:latin typeface="Cambria"/>
                <a:cs typeface="Cambria"/>
              </a:rPr>
              <a:t>МСП</a:t>
            </a:r>
            <a:r>
              <a:rPr sz="1800" b="1" spc="225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25" dirty="0">
                <a:solidFill>
                  <a:srgbClr val="C77C0D"/>
                </a:solidFill>
                <a:latin typeface="Cambria"/>
                <a:cs typeface="Cambria"/>
              </a:rPr>
              <a:t>и </a:t>
            </a:r>
            <a:r>
              <a:rPr sz="1800" b="1" spc="130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60" dirty="0">
                <a:solidFill>
                  <a:srgbClr val="C77C0D"/>
                </a:solidFill>
                <a:latin typeface="Cambria"/>
                <a:cs typeface="Cambria"/>
              </a:rPr>
              <a:t>самозанятым</a:t>
            </a:r>
            <a:r>
              <a:rPr sz="1800" b="1" spc="229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30" dirty="0">
                <a:solidFill>
                  <a:srgbClr val="C77C0D"/>
                </a:solidFill>
                <a:latin typeface="Cambria"/>
                <a:cs typeface="Cambria"/>
              </a:rPr>
              <a:t>гражданам</a:t>
            </a:r>
            <a:r>
              <a:rPr sz="1800" b="1" spc="235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60" dirty="0">
                <a:solidFill>
                  <a:srgbClr val="C77C0D"/>
                </a:solidFill>
                <a:latin typeface="Cambria"/>
                <a:cs typeface="Cambria"/>
              </a:rPr>
              <a:t>в</a:t>
            </a:r>
            <a:r>
              <a:rPr sz="1800" b="1" spc="215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45" dirty="0">
                <a:solidFill>
                  <a:srgbClr val="C77C0D"/>
                </a:solidFill>
                <a:latin typeface="Cambria"/>
                <a:cs typeface="Cambria"/>
              </a:rPr>
              <a:t>собственность</a:t>
            </a:r>
            <a:r>
              <a:rPr sz="1800" b="1" spc="229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60" dirty="0">
                <a:solidFill>
                  <a:srgbClr val="C77C0D"/>
                </a:solidFill>
                <a:latin typeface="Cambria"/>
                <a:cs typeface="Cambria"/>
              </a:rPr>
              <a:t>или</a:t>
            </a:r>
            <a:r>
              <a:rPr sz="1800" b="1" spc="204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00" dirty="0">
                <a:solidFill>
                  <a:srgbClr val="C77C0D"/>
                </a:solidFill>
                <a:latin typeface="Cambria"/>
                <a:cs typeface="Cambria"/>
              </a:rPr>
              <a:t>пользование </a:t>
            </a:r>
            <a:r>
              <a:rPr sz="1800" b="1" spc="-380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65" dirty="0">
                <a:solidFill>
                  <a:srgbClr val="C77C0D"/>
                </a:solidFill>
                <a:latin typeface="Cambria"/>
                <a:cs typeface="Cambria"/>
              </a:rPr>
              <a:t>имущество </a:t>
            </a:r>
            <a:r>
              <a:rPr sz="1800" spc="30" dirty="0">
                <a:latin typeface="Cambria"/>
                <a:cs typeface="Cambria"/>
              </a:rPr>
              <a:t>для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осуществления </a:t>
            </a:r>
            <a:r>
              <a:rPr sz="1800" spc="90" dirty="0">
                <a:latin typeface="Cambria"/>
                <a:cs typeface="Cambria"/>
              </a:rPr>
              <a:t>предпринимательской 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деятельности</a:t>
            </a:r>
            <a:endParaRPr sz="1800" dirty="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0926" y="3128264"/>
            <a:ext cx="337057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35" dirty="0">
                <a:latin typeface="Cambria"/>
                <a:cs typeface="Cambria"/>
              </a:rPr>
              <a:t>Например,</a:t>
            </a:r>
            <a:r>
              <a:rPr sz="1800" spc="155" dirty="0">
                <a:latin typeface="Cambria"/>
                <a:cs typeface="Cambria"/>
              </a:rPr>
              <a:t> </a:t>
            </a:r>
            <a:r>
              <a:rPr sz="1800" b="1" spc="170" dirty="0">
                <a:solidFill>
                  <a:srgbClr val="C77C0D"/>
                </a:solidFill>
                <a:latin typeface="Cambria"/>
                <a:cs typeface="Cambria"/>
              </a:rPr>
              <a:t>ПАО</a:t>
            </a:r>
            <a:r>
              <a:rPr sz="1800" b="1" spc="180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75" dirty="0">
                <a:solidFill>
                  <a:srgbClr val="C77C0D"/>
                </a:solidFill>
                <a:latin typeface="Cambria"/>
                <a:cs typeface="Cambria"/>
              </a:rPr>
              <a:t>«Татнефть»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12660" y="2845277"/>
            <a:ext cx="1077530" cy="107753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274945" y="2766187"/>
            <a:ext cx="4001135" cy="1668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50"/>
              </a:lnSpc>
              <a:spcBef>
                <a:spcPts val="100"/>
              </a:spcBef>
            </a:pPr>
            <a:r>
              <a:rPr sz="1800" b="1" spc="125" dirty="0">
                <a:solidFill>
                  <a:srgbClr val="C77C0D"/>
                </a:solidFill>
                <a:latin typeface="Cambria"/>
                <a:cs typeface="Cambria"/>
              </a:rPr>
              <a:t>На</a:t>
            </a:r>
            <a:r>
              <a:rPr sz="1800" b="1" spc="200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35" dirty="0">
                <a:solidFill>
                  <a:srgbClr val="C77C0D"/>
                </a:solidFill>
                <a:latin typeface="Cambria"/>
                <a:cs typeface="Cambria"/>
              </a:rPr>
              <a:t>сайте</a:t>
            </a:r>
            <a:r>
              <a:rPr sz="1800" b="1" spc="225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25" dirty="0">
                <a:solidFill>
                  <a:srgbClr val="C77C0D"/>
                </a:solidFill>
                <a:latin typeface="Cambria"/>
                <a:cs typeface="Cambria"/>
              </a:rPr>
              <a:t>Корпорации</a:t>
            </a:r>
            <a:r>
              <a:rPr sz="1800" b="1" spc="195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60" dirty="0">
                <a:solidFill>
                  <a:srgbClr val="C77C0D"/>
                </a:solidFill>
                <a:latin typeface="Cambria"/>
                <a:cs typeface="Cambria"/>
              </a:rPr>
              <a:t>в</a:t>
            </a:r>
            <a:r>
              <a:rPr sz="1800" b="1" spc="204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70" dirty="0">
                <a:solidFill>
                  <a:srgbClr val="C77C0D"/>
                </a:solidFill>
                <a:latin typeface="Cambria"/>
                <a:cs typeface="Cambria"/>
              </a:rPr>
              <a:t>разделе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ts val="2150"/>
              </a:lnSpc>
            </a:pPr>
            <a:r>
              <a:rPr sz="1800" b="1" spc="125" dirty="0">
                <a:solidFill>
                  <a:srgbClr val="C77C0D"/>
                </a:solidFill>
                <a:latin typeface="Cambria"/>
                <a:cs typeface="Cambria"/>
              </a:rPr>
              <a:t>«Имущественная</a:t>
            </a:r>
            <a:r>
              <a:rPr sz="1800" b="1" spc="204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90" dirty="0">
                <a:solidFill>
                  <a:srgbClr val="C77C0D"/>
                </a:solidFill>
                <a:latin typeface="Cambria"/>
                <a:cs typeface="Cambria"/>
              </a:rPr>
              <a:t>поддержка»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800" spc="120" dirty="0">
                <a:latin typeface="Cambria"/>
                <a:cs typeface="Cambria"/>
              </a:rPr>
              <a:t>можно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ознакомиться:</a:t>
            </a:r>
            <a:endParaRPr sz="180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800" spc="150" dirty="0">
                <a:latin typeface="Cambria"/>
                <a:cs typeface="Cambria"/>
              </a:rPr>
              <a:t>Список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объектов</a:t>
            </a:r>
            <a:endParaRPr sz="180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800" spc="100" dirty="0">
                <a:latin typeface="Cambria"/>
                <a:cs typeface="Cambria"/>
              </a:rPr>
              <a:t>Размер</a:t>
            </a:r>
            <a:r>
              <a:rPr sz="1800" spc="13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арендной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платы</a:t>
            </a:r>
            <a:endParaRPr sz="180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800" spc="90" dirty="0">
                <a:latin typeface="Cambria"/>
                <a:cs typeface="Cambria"/>
              </a:rPr>
              <a:t>Контактные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данные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7844" y="5914644"/>
            <a:ext cx="3788663" cy="257556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556666" y="4550156"/>
            <a:ext cx="541337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50"/>
              </a:lnSpc>
              <a:spcBef>
                <a:spcPts val="100"/>
              </a:spcBef>
            </a:pPr>
            <a:r>
              <a:rPr sz="1800" b="1" spc="125" dirty="0">
                <a:solidFill>
                  <a:srgbClr val="C77C0D"/>
                </a:solidFill>
                <a:latin typeface="Cambria"/>
                <a:cs typeface="Cambria"/>
              </a:rPr>
              <a:t>На</a:t>
            </a:r>
            <a:r>
              <a:rPr sz="1800" b="1" spc="195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90" dirty="0">
                <a:solidFill>
                  <a:srgbClr val="C77C0D"/>
                </a:solidFill>
                <a:latin typeface="Cambria"/>
                <a:cs typeface="Cambria"/>
              </a:rPr>
              <a:t>портале</a:t>
            </a:r>
            <a:r>
              <a:rPr sz="1800" b="1" spc="215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14" dirty="0">
                <a:solidFill>
                  <a:srgbClr val="C77C0D"/>
                </a:solidFill>
                <a:latin typeface="Cambria"/>
                <a:cs typeface="Cambria"/>
              </a:rPr>
              <a:t>Бизнес-навигатора</a:t>
            </a:r>
            <a:r>
              <a:rPr sz="1800" b="1" spc="225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215" dirty="0">
                <a:solidFill>
                  <a:srgbClr val="C77C0D"/>
                </a:solidFill>
                <a:latin typeface="Cambria"/>
                <a:cs typeface="Cambria"/>
              </a:rPr>
              <a:t>МСП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ts val="2150"/>
              </a:lnSpc>
            </a:pPr>
            <a:r>
              <a:rPr sz="1800" spc="120" dirty="0">
                <a:latin typeface="Cambria"/>
                <a:cs typeface="Cambria"/>
              </a:rPr>
              <a:t>можно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ознакомиться:</a:t>
            </a:r>
            <a:endParaRPr sz="18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  <a:spcBef>
                <a:spcPts val="20"/>
              </a:spcBef>
            </a:pPr>
            <a:r>
              <a:rPr sz="1800" b="1" spc="135" dirty="0">
                <a:solidFill>
                  <a:srgbClr val="C77C0D"/>
                </a:solidFill>
                <a:latin typeface="Cambria"/>
                <a:cs typeface="Cambria"/>
              </a:rPr>
              <a:t>интерактивный</a:t>
            </a:r>
            <a:r>
              <a:rPr sz="1800" b="1" spc="235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40" dirty="0">
                <a:solidFill>
                  <a:srgbClr val="C77C0D"/>
                </a:solidFill>
                <a:latin typeface="Cambria"/>
                <a:cs typeface="Cambria"/>
              </a:rPr>
              <a:t>поиск</a:t>
            </a:r>
            <a:r>
              <a:rPr sz="1800" b="1" spc="215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00" dirty="0">
                <a:solidFill>
                  <a:srgbClr val="C77C0D"/>
                </a:solidFill>
                <a:latin typeface="Cambria"/>
                <a:cs typeface="Cambria"/>
              </a:rPr>
              <a:t>объявлений</a:t>
            </a:r>
            <a:r>
              <a:rPr sz="1800" b="1" spc="200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90" dirty="0">
                <a:solidFill>
                  <a:srgbClr val="C77C0D"/>
                </a:solidFill>
                <a:latin typeface="Cambria"/>
                <a:cs typeface="Cambria"/>
              </a:rPr>
              <a:t>о </a:t>
            </a:r>
            <a:r>
              <a:rPr sz="1800" b="1" spc="95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20" dirty="0">
                <a:solidFill>
                  <a:srgbClr val="C77C0D"/>
                </a:solidFill>
                <a:latin typeface="Cambria"/>
                <a:cs typeface="Cambria"/>
              </a:rPr>
              <a:t>продаже</a:t>
            </a:r>
            <a:r>
              <a:rPr sz="1800" b="1" spc="200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25" dirty="0">
                <a:solidFill>
                  <a:srgbClr val="C77C0D"/>
                </a:solidFill>
                <a:latin typeface="Cambria"/>
                <a:cs typeface="Cambria"/>
              </a:rPr>
              <a:t>и</a:t>
            </a:r>
            <a:r>
              <a:rPr sz="1800" b="1" spc="200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00" dirty="0">
                <a:solidFill>
                  <a:srgbClr val="C77C0D"/>
                </a:solidFill>
                <a:latin typeface="Cambria"/>
                <a:cs typeface="Cambria"/>
              </a:rPr>
              <a:t>аренде</a:t>
            </a:r>
            <a:r>
              <a:rPr sz="1800" b="1" spc="225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30" dirty="0">
                <a:solidFill>
                  <a:srgbClr val="C77C0D"/>
                </a:solidFill>
                <a:latin typeface="Cambria"/>
                <a:cs typeface="Cambria"/>
              </a:rPr>
              <a:t>частной</a:t>
            </a:r>
            <a:r>
              <a:rPr sz="1800" b="1" spc="215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50" dirty="0">
                <a:solidFill>
                  <a:srgbClr val="C77C0D"/>
                </a:solidFill>
                <a:latin typeface="Cambria"/>
                <a:cs typeface="Cambria"/>
              </a:rPr>
              <a:t>собственности.</a:t>
            </a:r>
            <a:endParaRPr sz="1800">
              <a:latin typeface="Cambria"/>
              <a:cs typeface="Cambri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0643616" y="8063484"/>
            <a:ext cx="589915" cy="471170"/>
            <a:chOff x="10643616" y="8063484"/>
            <a:chExt cx="589915" cy="471170"/>
          </a:xfrm>
        </p:grpSpPr>
        <p:sp>
          <p:nvSpPr>
            <p:cNvPr id="10" name="object 10"/>
            <p:cNvSpPr/>
            <p:nvPr/>
          </p:nvSpPr>
          <p:spPr>
            <a:xfrm>
              <a:off x="10653522" y="8073390"/>
              <a:ext cx="570230" cy="451484"/>
            </a:xfrm>
            <a:custGeom>
              <a:avLst/>
              <a:gdLst/>
              <a:ahLst/>
              <a:cxnLst/>
              <a:rect l="l" t="t" r="r" b="b"/>
              <a:pathLst>
                <a:path w="570229" h="451484">
                  <a:moveTo>
                    <a:pt x="284987" y="0"/>
                  </a:moveTo>
                  <a:lnTo>
                    <a:pt x="233771" y="3633"/>
                  </a:lnTo>
                  <a:lnTo>
                    <a:pt x="185563" y="14110"/>
                  </a:lnTo>
                  <a:lnTo>
                    <a:pt x="141167" y="30793"/>
                  </a:lnTo>
                  <a:lnTo>
                    <a:pt x="101390" y="53045"/>
                  </a:lnTo>
                  <a:lnTo>
                    <a:pt x="67039" y="80229"/>
                  </a:lnTo>
                  <a:lnTo>
                    <a:pt x="38918" y="111709"/>
                  </a:lnTo>
                  <a:lnTo>
                    <a:pt x="17834" y="146847"/>
                  </a:lnTo>
                  <a:lnTo>
                    <a:pt x="4592" y="185007"/>
                  </a:lnTo>
                  <a:lnTo>
                    <a:pt x="0" y="225552"/>
                  </a:lnTo>
                  <a:lnTo>
                    <a:pt x="4592" y="266096"/>
                  </a:lnTo>
                  <a:lnTo>
                    <a:pt x="17834" y="304256"/>
                  </a:lnTo>
                  <a:lnTo>
                    <a:pt x="38918" y="339394"/>
                  </a:lnTo>
                  <a:lnTo>
                    <a:pt x="67039" y="370873"/>
                  </a:lnTo>
                  <a:lnTo>
                    <a:pt x="101390" y="398058"/>
                  </a:lnTo>
                  <a:lnTo>
                    <a:pt x="141167" y="420309"/>
                  </a:lnTo>
                  <a:lnTo>
                    <a:pt x="185563" y="436992"/>
                  </a:lnTo>
                  <a:lnTo>
                    <a:pt x="233771" y="447469"/>
                  </a:lnTo>
                  <a:lnTo>
                    <a:pt x="284987" y="451102"/>
                  </a:lnTo>
                  <a:lnTo>
                    <a:pt x="336204" y="447469"/>
                  </a:lnTo>
                  <a:lnTo>
                    <a:pt x="384412" y="436992"/>
                  </a:lnTo>
                  <a:lnTo>
                    <a:pt x="428808" y="420309"/>
                  </a:lnTo>
                  <a:lnTo>
                    <a:pt x="468585" y="398058"/>
                  </a:lnTo>
                  <a:lnTo>
                    <a:pt x="502936" y="370873"/>
                  </a:lnTo>
                  <a:lnTo>
                    <a:pt x="531057" y="339394"/>
                  </a:lnTo>
                  <a:lnTo>
                    <a:pt x="552141" y="304256"/>
                  </a:lnTo>
                  <a:lnTo>
                    <a:pt x="565383" y="266096"/>
                  </a:lnTo>
                  <a:lnTo>
                    <a:pt x="569976" y="225552"/>
                  </a:lnTo>
                  <a:lnTo>
                    <a:pt x="565383" y="185007"/>
                  </a:lnTo>
                  <a:lnTo>
                    <a:pt x="552141" y="146847"/>
                  </a:lnTo>
                  <a:lnTo>
                    <a:pt x="531057" y="111709"/>
                  </a:lnTo>
                  <a:lnTo>
                    <a:pt x="502936" y="80229"/>
                  </a:lnTo>
                  <a:lnTo>
                    <a:pt x="468585" y="53045"/>
                  </a:lnTo>
                  <a:lnTo>
                    <a:pt x="428808" y="30793"/>
                  </a:lnTo>
                  <a:lnTo>
                    <a:pt x="384412" y="14110"/>
                  </a:lnTo>
                  <a:lnTo>
                    <a:pt x="336204" y="3633"/>
                  </a:lnTo>
                  <a:lnTo>
                    <a:pt x="284987" y="0"/>
                  </a:lnTo>
                  <a:close/>
                </a:path>
              </a:pathLst>
            </a:custGeom>
            <a:solidFill>
              <a:srgbClr val="FBE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653522" y="8073390"/>
              <a:ext cx="570230" cy="451484"/>
            </a:xfrm>
            <a:custGeom>
              <a:avLst/>
              <a:gdLst/>
              <a:ahLst/>
              <a:cxnLst/>
              <a:rect l="l" t="t" r="r" b="b"/>
              <a:pathLst>
                <a:path w="570229" h="451484">
                  <a:moveTo>
                    <a:pt x="0" y="225552"/>
                  </a:moveTo>
                  <a:lnTo>
                    <a:pt x="4592" y="185007"/>
                  </a:lnTo>
                  <a:lnTo>
                    <a:pt x="17834" y="146847"/>
                  </a:lnTo>
                  <a:lnTo>
                    <a:pt x="38918" y="111709"/>
                  </a:lnTo>
                  <a:lnTo>
                    <a:pt x="67039" y="80229"/>
                  </a:lnTo>
                  <a:lnTo>
                    <a:pt x="101390" y="53045"/>
                  </a:lnTo>
                  <a:lnTo>
                    <a:pt x="141167" y="30793"/>
                  </a:lnTo>
                  <a:lnTo>
                    <a:pt x="185563" y="14110"/>
                  </a:lnTo>
                  <a:lnTo>
                    <a:pt x="233771" y="3633"/>
                  </a:lnTo>
                  <a:lnTo>
                    <a:pt x="284987" y="0"/>
                  </a:lnTo>
                  <a:lnTo>
                    <a:pt x="336204" y="3633"/>
                  </a:lnTo>
                  <a:lnTo>
                    <a:pt x="384412" y="14110"/>
                  </a:lnTo>
                  <a:lnTo>
                    <a:pt x="428808" y="30793"/>
                  </a:lnTo>
                  <a:lnTo>
                    <a:pt x="468585" y="53045"/>
                  </a:lnTo>
                  <a:lnTo>
                    <a:pt x="502936" y="80229"/>
                  </a:lnTo>
                  <a:lnTo>
                    <a:pt x="531057" y="111709"/>
                  </a:lnTo>
                  <a:lnTo>
                    <a:pt x="552141" y="146847"/>
                  </a:lnTo>
                  <a:lnTo>
                    <a:pt x="565383" y="185007"/>
                  </a:lnTo>
                  <a:lnTo>
                    <a:pt x="569976" y="225552"/>
                  </a:lnTo>
                  <a:lnTo>
                    <a:pt x="565383" y="266096"/>
                  </a:lnTo>
                  <a:lnTo>
                    <a:pt x="552141" y="304256"/>
                  </a:lnTo>
                  <a:lnTo>
                    <a:pt x="531057" y="339394"/>
                  </a:lnTo>
                  <a:lnTo>
                    <a:pt x="502936" y="370873"/>
                  </a:lnTo>
                  <a:lnTo>
                    <a:pt x="468585" y="398058"/>
                  </a:lnTo>
                  <a:lnTo>
                    <a:pt x="428808" y="420309"/>
                  </a:lnTo>
                  <a:lnTo>
                    <a:pt x="384412" y="436992"/>
                  </a:lnTo>
                  <a:lnTo>
                    <a:pt x="336204" y="447469"/>
                  </a:lnTo>
                  <a:lnTo>
                    <a:pt x="284987" y="451102"/>
                  </a:lnTo>
                  <a:lnTo>
                    <a:pt x="233771" y="447469"/>
                  </a:lnTo>
                  <a:lnTo>
                    <a:pt x="185563" y="436992"/>
                  </a:lnTo>
                  <a:lnTo>
                    <a:pt x="141167" y="420309"/>
                  </a:lnTo>
                  <a:lnTo>
                    <a:pt x="101390" y="398058"/>
                  </a:lnTo>
                  <a:lnTo>
                    <a:pt x="67039" y="370873"/>
                  </a:lnTo>
                  <a:lnTo>
                    <a:pt x="38918" y="339394"/>
                  </a:lnTo>
                  <a:lnTo>
                    <a:pt x="17834" y="304256"/>
                  </a:lnTo>
                  <a:lnTo>
                    <a:pt x="4592" y="266096"/>
                  </a:lnTo>
                  <a:lnTo>
                    <a:pt x="0" y="225552"/>
                  </a:lnTo>
                  <a:close/>
                </a:path>
              </a:pathLst>
            </a:custGeom>
            <a:ln w="19811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823575" y="8144662"/>
            <a:ext cx="233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90" dirty="0">
                <a:latin typeface="Arial"/>
                <a:cs typeface="Arial"/>
              </a:rPr>
              <a:t>22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8646" y="3836289"/>
            <a:ext cx="5211954" cy="46230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900" dirty="0"/>
              <a:t>СПАСИБО ЗА ВНИМАНИЕ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8562" y="288655"/>
            <a:ext cx="1601080" cy="5690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5447" y="105156"/>
            <a:ext cx="1765300" cy="757555"/>
            <a:chOff x="155447" y="105156"/>
            <a:chExt cx="1765300" cy="7575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371" y="134112"/>
              <a:ext cx="1594801" cy="67036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447" y="105156"/>
              <a:ext cx="1764792" cy="757427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mtClean="0"/>
              <a:t>РАЗДЕЛ </a:t>
            </a:r>
            <a:r>
              <a:rPr dirty="0"/>
              <a:t>I.</a:t>
            </a:r>
          </a:p>
          <a:p>
            <a:pPr marL="8890" marR="5080" algn="ctr">
              <a:lnSpc>
                <a:spcPct val="100000"/>
              </a:lnSpc>
              <a:spcBef>
                <a:spcPts val="5"/>
              </a:spcBef>
            </a:pPr>
            <a:r>
              <a:rPr dirty="0" smtClean="0"/>
              <a:t>ПОНЯТИЕ</a:t>
            </a:r>
            <a:r>
              <a:rPr lang="ru-RU" dirty="0" smtClean="0"/>
              <a:t> </a:t>
            </a:r>
            <a:r>
              <a:rPr dirty="0" smtClean="0"/>
              <a:t> ИМУЩЕСТВЕННОЙ</a:t>
            </a:r>
            <a:r>
              <a:rPr lang="ru-RU" dirty="0" smtClean="0"/>
              <a:t> </a:t>
            </a:r>
            <a:r>
              <a:rPr dirty="0" smtClean="0"/>
              <a:t> ПОДДЕРЖКИ </a:t>
            </a:r>
            <a:r>
              <a:rPr lang="ru-RU" dirty="0" smtClean="0"/>
              <a:t> </a:t>
            </a:r>
            <a:r>
              <a:rPr dirty="0" smtClean="0"/>
              <a:t>СУБЪЕ</a:t>
            </a:r>
            <a:r>
              <a:rPr lang="ru-RU" dirty="0" smtClean="0"/>
              <a:t>К</a:t>
            </a:r>
            <a:r>
              <a:rPr dirty="0" smtClean="0"/>
              <a:t>ТОВ </a:t>
            </a:r>
            <a:r>
              <a:rPr dirty="0"/>
              <a:t>МСП,  </a:t>
            </a:r>
            <a:r>
              <a:rPr dirty="0" smtClean="0"/>
              <a:t>САМОЗАНЯТЫХ </a:t>
            </a:r>
            <a:r>
              <a:rPr lang="ru-RU" dirty="0" smtClean="0"/>
              <a:t> </a:t>
            </a:r>
            <a:r>
              <a:rPr dirty="0" smtClean="0"/>
              <a:t>ГРАЖДАН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16" y="2359152"/>
            <a:ext cx="7331964" cy="1421891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447" y="105156"/>
            <a:ext cx="1764792" cy="75742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92658" y="204038"/>
            <a:ext cx="10160000" cy="13369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56005" algn="ctr">
              <a:lnSpc>
                <a:spcPct val="100000"/>
              </a:lnSpc>
              <a:spcBef>
                <a:spcPts val="105"/>
              </a:spcBef>
            </a:pPr>
            <a:r>
              <a:rPr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П</a:t>
            </a:r>
            <a:r>
              <a:rPr lang="ru-RU"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Е</a:t>
            </a:r>
            <a:r>
              <a:rPr lang="ru-RU"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Р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6C4B2C"/>
                </a:solidFill>
                <a:latin typeface="Arial"/>
                <a:cs typeface="Arial"/>
              </a:rPr>
              <a:t>Е</a:t>
            </a:r>
            <a:r>
              <a:rPr lang="ru-RU" sz="2000" b="1" spc="-254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6C4B2C"/>
                </a:solidFill>
                <a:latin typeface="Arial"/>
                <a:cs typeface="Arial"/>
              </a:rPr>
              <a:t>Д</a:t>
            </a:r>
            <a:r>
              <a:rPr lang="ru-RU" sz="2000" b="1" spc="-254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6C4B2C"/>
                </a:solidFill>
                <a:latin typeface="Arial"/>
                <a:cs typeface="Arial"/>
              </a:rPr>
              <a:t>А</a:t>
            </a:r>
            <a:r>
              <a:rPr lang="ru-RU" sz="2000" b="1" spc="-254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6C4B2C"/>
                </a:solidFill>
                <a:latin typeface="Arial"/>
                <a:cs typeface="Arial"/>
              </a:rPr>
              <a:t>Ч</a:t>
            </a:r>
            <a:r>
              <a:rPr lang="ru-RU" sz="2000" b="1" spc="-254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6C4B2C"/>
                </a:solidFill>
                <a:latin typeface="Arial"/>
                <a:cs typeface="Arial"/>
              </a:rPr>
              <a:t>А</a:t>
            </a:r>
            <a:r>
              <a:rPr sz="2000" b="1" spc="-10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lang="ru-RU" sz="2000" b="1" spc="-10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70" dirty="0" smtClean="0">
                <a:solidFill>
                  <a:srgbClr val="6C4B2C"/>
                </a:solidFill>
                <a:latin typeface="Arial"/>
                <a:cs typeface="Arial"/>
              </a:rPr>
              <a:t>В</a:t>
            </a:r>
            <a:r>
              <a:rPr lang="ru-RU" sz="2000" b="1" spc="-27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70" dirty="0" smtClean="0">
                <a:solidFill>
                  <a:srgbClr val="6C4B2C"/>
                </a:solidFill>
                <a:latin typeface="Arial"/>
                <a:cs typeface="Arial"/>
              </a:rPr>
              <a:t>О</a:t>
            </a:r>
            <a:r>
              <a:rPr sz="2000" b="1" spc="-114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lang="ru-RU" sz="2000" b="1" spc="-114" dirty="0" smtClean="0">
                <a:solidFill>
                  <a:srgbClr val="6C4B2C"/>
                </a:solidFill>
                <a:latin typeface="Arial"/>
                <a:cs typeface="Arial"/>
              </a:rPr>
              <a:t> 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В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Л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А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Д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Е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Н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И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Е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13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185" dirty="0">
                <a:solidFill>
                  <a:srgbClr val="6C4B2C"/>
                </a:solidFill>
                <a:latin typeface="Arial"/>
                <a:cs typeface="Arial"/>
              </a:rPr>
              <a:t>(</a:t>
            </a:r>
            <a:r>
              <a:rPr sz="2000" b="1" spc="-185" dirty="0" smtClean="0">
                <a:solidFill>
                  <a:srgbClr val="6C4B2C"/>
                </a:solidFill>
                <a:latin typeface="Arial"/>
                <a:cs typeface="Arial"/>
              </a:rPr>
              <a:t>П</a:t>
            </a:r>
            <a:r>
              <a:rPr sz="2000" b="1" spc="-270" dirty="0" smtClean="0">
                <a:solidFill>
                  <a:srgbClr val="6C4B2C"/>
                </a:solidFill>
                <a:latin typeface="Arial"/>
                <a:cs typeface="Arial"/>
              </a:rPr>
              <a:t>О</a:t>
            </a:r>
            <a:r>
              <a:rPr lang="ru-RU" sz="2000" b="1" spc="-27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Л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Ь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З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75" dirty="0" smtClean="0">
                <a:solidFill>
                  <a:srgbClr val="6C4B2C"/>
                </a:solidFill>
                <a:latin typeface="Arial"/>
                <a:cs typeface="Arial"/>
              </a:rPr>
              <a:t>О</a:t>
            </a:r>
            <a:r>
              <a:rPr lang="ru-RU" sz="2000" b="1" spc="-275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6C4B2C"/>
                </a:solidFill>
                <a:latin typeface="Arial"/>
                <a:cs typeface="Arial"/>
              </a:rPr>
              <a:t>В</a:t>
            </a:r>
            <a:r>
              <a:rPr lang="ru-RU" sz="2000" b="1" spc="-26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6C4B2C"/>
                </a:solidFill>
                <a:latin typeface="Arial"/>
                <a:cs typeface="Arial"/>
              </a:rPr>
              <a:t>А</a:t>
            </a:r>
            <a:r>
              <a:rPr lang="ru-RU" sz="2000" b="1" spc="-26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75" dirty="0" smtClean="0">
                <a:solidFill>
                  <a:srgbClr val="6C4B2C"/>
                </a:solidFill>
                <a:latin typeface="Arial"/>
                <a:cs typeface="Arial"/>
              </a:rPr>
              <a:t>Н</a:t>
            </a:r>
            <a:r>
              <a:rPr lang="ru-RU" sz="2000" b="1" spc="-275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65" dirty="0" smtClean="0">
                <a:solidFill>
                  <a:srgbClr val="6C4B2C"/>
                </a:solidFill>
                <a:latin typeface="Arial"/>
                <a:cs typeface="Arial"/>
              </a:rPr>
              <a:t>И</a:t>
            </a:r>
            <a:r>
              <a:rPr lang="ru-RU" sz="2000" b="1" spc="-265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180" dirty="0" smtClean="0">
                <a:solidFill>
                  <a:srgbClr val="6C4B2C"/>
                </a:solidFill>
                <a:latin typeface="Arial"/>
                <a:cs typeface="Arial"/>
              </a:rPr>
              <a:t>Е</a:t>
            </a:r>
            <a:r>
              <a:rPr sz="2000" b="1" spc="-180" dirty="0">
                <a:solidFill>
                  <a:srgbClr val="6C4B2C"/>
                </a:solidFill>
                <a:latin typeface="Arial"/>
                <a:cs typeface="Arial"/>
              </a:rPr>
              <a:t>)</a:t>
            </a:r>
            <a:r>
              <a:rPr sz="2000" b="1" spc="-140" dirty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Г</a:t>
            </a:r>
            <a:r>
              <a:rPr lang="ru-RU"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О</a:t>
            </a:r>
            <a:r>
              <a:rPr lang="ru-RU"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С</a:t>
            </a:r>
            <a:r>
              <a:rPr lang="ru-RU"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У</a:t>
            </a:r>
            <a:r>
              <a:rPr lang="ru-RU"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Д</a:t>
            </a:r>
            <a:r>
              <a:rPr lang="ru-RU"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Р</a:t>
            </a:r>
            <a:r>
              <a:rPr lang="ru-RU"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С</a:t>
            </a:r>
            <a:r>
              <a:rPr lang="ru-RU"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Т</a:t>
            </a:r>
            <a:r>
              <a:rPr lang="ru-RU"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В</a:t>
            </a:r>
            <a:r>
              <a:rPr lang="ru-RU"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6C4B2C"/>
                </a:solidFill>
                <a:latin typeface="Arial"/>
                <a:cs typeface="Arial"/>
              </a:rPr>
              <a:t>Е</a:t>
            </a:r>
            <a:r>
              <a:rPr sz="2000" b="1" spc="-220" dirty="0" smtClean="0">
                <a:solidFill>
                  <a:srgbClr val="6C4B2C"/>
                </a:solidFill>
                <a:latin typeface="Arial"/>
                <a:cs typeface="Arial"/>
              </a:rPr>
              <a:t>ННОГО</a:t>
            </a:r>
            <a:r>
              <a:rPr sz="2000" b="1" spc="-220" dirty="0">
                <a:solidFill>
                  <a:srgbClr val="6C4B2C"/>
                </a:solidFill>
                <a:latin typeface="Arial"/>
                <a:cs typeface="Arial"/>
              </a:rPr>
              <a:t>,</a:t>
            </a:r>
            <a:endParaRPr sz="2000" dirty="0">
              <a:latin typeface="Arial"/>
              <a:cs typeface="Arial"/>
            </a:endParaRPr>
          </a:p>
          <a:p>
            <a:pPr marL="1056640" algn="ctr">
              <a:lnSpc>
                <a:spcPct val="100000"/>
              </a:lnSpc>
            </a:pPr>
            <a:r>
              <a:rPr sz="2000" b="1" spc="-265" dirty="0" smtClean="0">
                <a:solidFill>
                  <a:srgbClr val="6C4B2C"/>
                </a:solidFill>
                <a:latin typeface="Arial"/>
                <a:cs typeface="Arial"/>
              </a:rPr>
              <a:t>М</a:t>
            </a:r>
            <a:r>
              <a:rPr lang="ru-RU" sz="2000" b="1" spc="-265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65" dirty="0" smtClean="0">
                <a:solidFill>
                  <a:srgbClr val="6C4B2C"/>
                </a:solidFill>
                <a:latin typeface="Arial"/>
                <a:cs typeface="Arial"/>
              </a:rPr>
              <a:t>У</a:t>
            </a:r>
            <a:r>
              <a:rPr lang="ru-RU" sz="2000" b="1" spc="-265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65" dirty="0" smtClean="0">
                <a:solidFill>
                  <a:srgbClr val="6C4B2C"/>
                </a:solidFill>
                <a:latin typeface="Arial"/>
                <a:cs typeface="Arial"/>
              </a:rPr>
              <a:t>Н</a:t>
            </a:r>
            <a:r>
              <a:rPr lang="ru-RU" sz="2000" b="1" spc="-265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65" dirty="0" smtClean="0">
                <a:solidFill>
                  <a:srgbClr val="6C4B2C"/>
                </a:solidFill>
                <a:latin typeface="Arial"/>
                <a:cs typeface="Arial"/>
              </a:rPr>
              <a:t>И</a:t>
            </a:r>
            <a:r>
              <a:rPr lang="ru-RU" sz="2000" b="1" spc="-265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65" dirty="0" smtClean="0">
                <a:solidFill>
                  <a:srgbClr val="6C4B2C"/>
                </a:solidFill>
                <a:latin typeface="Arial"/>
                <a:cs typeface="Arial"/>
              </a:rPr>
              <a:t>Ц</a:t>
            </a:r>
            <a:r>
              <a:rPr lang="ru-RU" sz="2000" b="1" spc="-265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6C4B2C"/>
                </a:solidFill>
                <a:latin typeface="Arial"/>
                <a:cs typeface="Arial"/>
              </a:rPr>
              <a:t>И</a:t>
            </a:r>
            <a:r>
              <a:rPr lang="ru-RU" sz="2000" b="1" spc="-254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П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А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Л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Ь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Н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О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Г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О</a:t>
            </a:r>
            <a:r>
              <a:rPr sz="2000" b="1" spc="-145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6C4B2C"/>
                </a:solidFill>
                <a:latin typeface="Arial"/>
                <a:cs typeface="Arial"/>
              </a:rPr>
              <a:t>И</a:t>
            </a:r>
            <a:r>
              <a:rPr lang="ru-RU" sz="2000" b="1" spc="-26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6C4B2C"/>
                </a:solidFill>
                <a:latin typeface="Arial"/>
                <a:cs typeface="Arial"/>
              </a:rPr>
              <a:t>М</a:t>
            </a:r>
            <a:r>
              <a:rPr lang="ru-RU" sz="2000" b="1" spc="-26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6C4B2C"/>
                </a:solidFill>
                <a:latin typeface="Arial"/>
                <a:cs typeface="Arial"/>
              </a:rPr>
              <a:t>У</a:t>
            </a:r>
            <a:r>
              <a:rPr lang="ru-RU" sz="2000" b="1" spc="-26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360" dirty="0" smtClean="0">
                <a:solidFill>
                  <a:srgbClr val="6C4B2C"/>
                </a:solidFill>
                <a:latin typeface="Arial"/>
                <a:cs typeface="Arial"/>
              </a:rPr>
              <a:t>Щ</a:t>
            </a:r>
            <a:r>
              <a:rPr lang="ru-RU" sz="2000" b="1" spc="-36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Е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С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Т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В</a:t>
            </a:r>
            <a:r>
              <a:rPr lang="ru-RU"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6C4B2C"/>
                </a:solidFill>
                <a:latin typeface="Arial"/>
                <a:cs typeface="Arial"/>
              </a:rPr>
              <a:t>А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135" dirty="0">
                <a:latin typeface="Cambria"/>
                <a:cs typeface="Cambria"/>
              </a:rPr>
              <a:t>Гражданский</a:t>
            </a:r>
            <a:r>
              <a:rPr sz="1800" b="1" spc="229" dirty="0">
                <a:latin typeface="Cambria"/>
                <a:cs typeface="Cambria"/>
              </a:rPr>
              <a:t> </a:t>
            </a:r>
            <a:r>
              <a:rPr sz="1800" b="1" spc="125" dirty="0">
                <a:latin typeface="Cambria"/>
                <a:cs typeface="Cambria"/>
              </a:rPr>
              <a:t>кодекс</a:t>
            </a:r>
            <a:r>
              <a:rPr sz="1800" b="1" spc="235" dirty="0">
                <a:latin typeface="Cambria"/>
                <a:cs typeface="Cambria"/>
              </a:rPr>
              <a:t> </a:t>
            </a:r>
            <a:r>
              <a:rPr sz="1800" b="1" spc="130" dirty="0">
                <a:latin typeface="Cambria"/>
                <a:cs typeface="Cambria"/>
              </a:rPr>
              <a:t>Российской</a:t>
            </a:r>
            <a:r>
              <a:rPr sz="1800" b="1" spc="250" dirty="0">
                <a:latin typeface="Cambria"/>
                <a:cs typeface="Cambria"/>
              </a:rPr>
              <a:t> </a:t>
            </a:r>
            <a:r>
              <a:rPr sz="1800" b="1" spc="120" dirty="0">
                <a:latin typeface="Cambria"/>
                <a:cs typeface="Cambria"/>
              </a:rPr>
              <a:t>Федерации</a:t>
            </a:r>
            <a:r>
              <a:rPr sz="1800" b="1" spc="19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устанавливает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140" dirty="0">
                <a:latin typeface="Cambria"/>
                <a:cs typeface="Cambria"/>
              </a:rPr>
              <a:t>формы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собственности:</a:t>
            </a:r>
            <a:endParaRPr sz="1800" dirty="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32964" y="2494280"/>
            <a:ext cx="395986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90" dirty="0">
                <a:latin typeface="Cambria"/>
                <a:cs typeface="Cambria"/>
              </a:rPr>
              <a:t>Собственность:</a:t>
            </a:r>
            <a:endParaRPr sz="18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800" spc="105" dirty="0">
                <a:latin typeface="Cambria"/>
                <a:cs typeface="Cambria"/>
              </a:rPr>
              <a:t>Российской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Федерации</a:t>
            </a:r>
            <a:endParaRPr sz="18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800" spc="70" dirty="0">
                <a:latin typeface="Cambria"/>
                <a:cs typeface="Cambria"/>
              </a:rPr>
              <a:t>субъектов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Российской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Федерации</a:t>
            </a:r>
            <a:endParaRPr sz="18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800" spc="95" dirty="0">
                <a:latin typeface="Cambria"/>
                <a:cs typeface="Cambria"/>
              </a:rPr>
              <a:t>муниципальных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образований</a:t>
            </a:r>
            <a:endParaRPr sz="1800" dirty="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5122" y="1696974"/>
            <a:ext cx="1859280" cy="403860"/>
          </a:xfrm>
          <a:prstGeom prst="rect">
            <a:avLst/>
          </a:prstGeom>
          <a:solidFill>
            <a:srgbClr val="2D75B6"/>
          </a:solidFill>
          <a:ln w="19812">
            <a:solidFill>
              <a:srgbClr val="AF761F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327660">
              <a:lnSpc>
                <a:spcPct val="100000"/>
              </a:lnSpc>
              <a:spcBef>
                <a:spcPts val="440"/>
              </a:spcBef>
            </a:pPr>
            <a:r>
              <a:rPr sz="1800" b="1" spc="165" dirty="0">
                <a:solidFill>
                  <a:srgbClr val="FFFFFF"/>
                </a:solidFill>
                <a:latin typeface="Cambria"/>
                <a:cs typeface="Cambria"/>
              </a:rPr>
              <a:t>ЧАСТНАЯ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8837" y="2914650"/>
            <a:ext cx="1859280" cy="403860"/>
          </a:xfrm>
          <a:prstGeom prst="rect">
            <a:avLst/>
          </a:prstGeom>
          <a:solidFill>
            <a:srgbClr val="2D75B6"/>
          </a:solidFill>
          <a:ln w="19812">
            <a:solidFill>
              <a:srgbClr val="AF761F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marL="143510">
              <a:lnSpc>
                <a:spcPct val="100000"/>
              </a:lnSpc>
              <a:spcBef>
                <a:spcPts val="445"/>
              </a:spcBef>
            </a:pPr>
            <a:r>
              <a:rPr sz="1800" b="1" spc="140" dirty="0">
                <a:solidFill>
                  <a:srgbClr val="FFFFFF"/>
                </a:solidFill>
                <a:latin typeface="Cambria"/>
                <a:cs typeface="Cambria"/>
              </a:rPr>
              <a:t>ПУБЛИЧНАЯ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32964" y="1674368"/>
            <a:ext cx="51104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75" dirty="0">
                <a:latin typeface="Cambria"/>
                <a:cs typeface="Cambria"/>
              </a:rPr>
              <a:t>собственность</a:t>
            </a:r>
            <a:r>
              <a:rPr sz="1800" spc="204" dirty="0">
                <a:latin typeface="Cambria"/>
                <a:cs typeface="Cambria"/>
              </a:rPr>
              <a:t> </a:t>
            </a:r>
            <a:r>
              <a:rPr sz="1800" spc="130" dirty="0">
                <a:latin typeface="Cambria"/>
                <a:cs typeface="Cambria"/>
              </a:rPr>
              <a:t>граждан</a:t>
            </a:r>
            <a:r>
              <a:rPr sz="1800" spc="204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и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юридических</a:t>
            </a:r>
            <a:r>
              <a:rPr sz="1800" spc="21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лиц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4304" y="1706372"/>
            <a:ext cx="2514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120" dirty="0">
                <a:latin typeface="Cambria"/>
                <a:cs typeface="Cambria"/>
              </a:rPr>
              <a:t>I</a:t>
            </a:r>
            <a:r>
              <a:rPr sz="2400" b="1" spc="254" dirty="0"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6756" y="2907919"/>
            <a:ext cx="373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120" dirty="0">
                <a:latin typeface="Cambria"/>
                <a:cs typeface="Cambria"/>
              </a:rPr>
              <a:t>II</a:t>
            </a:r>
            <a:r>
              <a:rPr sz="2400" b="1" spc="254" dirty="0">
                <a:solidFill>
                  <a:srgbClr val="2D75B6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2658" y="6599047"/>
            <a:ext cx="529082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95" dirty="0">
                <a:latin typeface="Cambria"/>
                <a:cs typeface="Cambria"/>
              </a:rPr>
              <a:t>Государственное,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муниципальное</a:t>
            </a:r>
            <a:r>
              <a:rPr sz="1800" spc="24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имущество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может</a:t>
            </a:r>
            <a:r>
              <a:rPr sz="1800" spc="15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быть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предоставлено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130" dirty="0">
                <a:latin typeface="Cambria"/>
                <a:cs typeface="Cambria"/>
              </a:rPr>
              <a:t>рамках:</a:t>
            </a:r>
            <a:endParaRPr sz="1800">
              <a:latin typeface="Cambria"/>
              <a:cs typeface="Cambria"/>
            </a:endParaRPr>
          </a:p>
          <a:p>
            <a:pPr marL="273050" indent="-260985">
              <a:lnSpc>
                <a:spcPct val="100000"/>
              </a:lnSpc>
              <a:buClr>
                <a:srgbClr val="000000"/>
              </a:buClr>
              <a:buFont typeface="Cambria"/>
              <a:buChar char="–"/>
              <a:tabLst>
                <a:tab pos="273050" algn="l"/>
                <a:tab pos="273685" algn="l"/>
              </a:tabLst>
            </a:pPr>
            <a:r>
              <a:rPr sz="1800" b="1" spc="110" dirty="0">
                <a:solidFill>
                  <a:srgbClr val="C77C0D"/>
                </a:solidFill>
                <a:latin typeface="Cambria"/>
                <a:cs typeface="Cambria"/>
              </a:rPr>
              <a:t>договора</a:t>
            </a:r>
            <a:r>
              <a:rPr sz="1800" b="1" spc="180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20" dirty="0">
                <a:solidFill>
                  <a:srgbClr val="C77C0D"/>
                </a:solidFill>
                <a:latin typeface="Cambria"/>
                <a:cs typeface="Cambria"/>
              </a:rPr>
              <a:t>аренды;</a:t>
            </a:r>
            <a:endParaRPr sz="1800">
              <a:latin typeface="Cambria"/>
              <a:cs typeface="Cambria"/>
            </a:endParaRPr>
          </a:p>
          <a:p>
            <a:pPr marL="273050" indent="-260985">
              <a:lnSpc>
                <a:spcPct val="100000"/>
              </a:lnSpc>
              <a:buClr>
                <a:srgbClr val="000000"/>
              </a:buClr>
              <a:buFont typeface="Cambria"/>
              <a:buChar char="–"/>
              <a:tabLst>
                <a:tab pos="273050" algn="l"/>
                <a:tab pos="273685" algn="l"/>
              </a:tabLst>
            </a:pPr>
            <a:r>
              <a:rPr sz="1800" b="1" spc="110" dirty="0">
                <a:solidFill>
                  <a:srgbClr val="C77C0D"/>
                </a:solidFill>
                <a:latin typeface="Cambria"/>
                <a:cs typeface="Cambria"/>
              </a:rPr>
              <a:t>договора</a:t>
            </a:r>
            <a:r>
              <a:rPr sz="1800" b="1" spc="200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20" dirty="0">
                <a:solidFill>
                  <a:srgbClr val="C77C0D"/>
                </a:solidFill>
                <a:latin typeface="Cambria"/>
                <a:cs typeface="Cambria"/>
              </a:rPr>
              <a:t>безвозмездного</a:t>
            </a:r>
            <a:r>
              <a:rPr sz="1800" b="1" spc="210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00" dirty="0">
                <a:solidFill>
                  <a:srgbClr val="C77C0D"/>
                </a:solidFill>
                <a:latin typeface="Cambria"/>
                <a:cs typeface="Cambria"/>
              </a:rPr>
              <a:t>пользования;</a:t>
            </a:r>
            <a:endParaRPr sz="1800">
              <a:latin typeface="Cambria"/>
              <a:cs typeface="Cambria"/>
            </a:endParaRPr>
          </a:p>
          <a:p>
            <a:pPr marL="273050" indent="-260985">
              <a:lnSpc>
                <a:spcPct val="100000"/>
              </a:lnSpc>
              <a:buChar char="–"/>
              <a:tabLst>
                <a:tab pos="273050" algn="l"/>
                <a:tab pos="273685" algn="l"/>
              </a:tabLst>
            </a:pPr>
            <a:r>
              <a:rPr sz="1800" spc="95" dirty="0">
                <a:latin typeface="Cambria"/>
                <a:cs typeface="Cambria"/>
              </a:rPr>
              <a:t>по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иным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114" dirty="0">
                <a:latin typeface="Cambria"/>
                <a:cs typeface="Cambria"/>
              </a:rPr>
              <a:t>основаниям.</a:t>
            </a:r>
            <a:endParaRPr sz="1800">
              <a:latin typeface="Cambria"/>
              <a:cs typeface="Cambr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0844783" y="8063484"/>
            <a:ext cx="495300" cy="481965"/>
            <a:chOff x="10844783" y="8063484"/>
            <a:chExt cx="495300" cy="481965"/>
          </a:xfrm>
        </p:grpSpPr>
        <p:sp>
          <p:nvSpPr>
            <p:cNvPr id="13" name="object 13"/>
            <p:cNvSpPr/>
            <p:nvPr/>
          </p:nvSpPr>
          <p:spPr>
            <a:xfrm>
              <a:off x="10854689" y="8073390"/>
              <a:ext cx="475615" cy="462280"/>
            </a:xfrm>
            <a:custGeom>
              <a:avLst/>
              <a:gdLst/>
              <a:ahLst/>
              <a:cxnLst/>
              <a:rect l="l" t="t" r="r" b="b"/>
              <a:pathLst>
                <a:path w="475615" h="462279">
                  <a:moveTo>
                    <a:pt x="237743" y="0"/>
                  </a:moveTo>
                  <a:lnTo>
                    <a:pt x="189825" y="4690"/>
                  </a:lnTo>
                  <a:lnTo>
                    <a:pt x="145196" y="18143"/>
                  </a:lnTo>
                  <a:lnTo>
                    <a:pt x="104812" y="39430"/>
                  </a:lnTo>
                  <a:lnTo>
                    <a:pt x="69627" y="67622"/>
                  </a:lnTo>
                  <a:lnTo>
                    <a:pt x="40598" y="101792"/>
                  </a:lnTo>
                  <a:lnTo>
                    <a:pt x="18680" y="141012"/>
                  </a:lnTo>
                  <a:lnTo>
                    <a:pt x="4829" y="184352"/>
                  </a:lnTo>
                  <a:lnTo>
                    <a:pt x="0" y="230886"/>
                  </a:lnTo>
                  <a:lnTo>
                    <a:pt x="4829" y="277415"/>
                  </a:lnTo>
                  <a:lnTo>
                    <a:pt x="18680" y="320754"/>
                  </a:lnTo>
                  <a:lnTo>
                    <a:pt x="40598" y="359973"/>
                  </a:lnTo>
                  <a:lnTo>
                    <a:pt x="69627" y="394143"/>
                  </a:lnTo>
                  <a:lnTo>
                    <a:pt x="104812" y="422337"/>
                  </a:lnTo>
                  <a:lnTo>
                    <a:pt x="145196" y="443625"/>
                  </a:lnTo>
                  <a:lnTo>
                    <a:pt x="189825" y="457079"/>
                  </a:lnTo>
                  <a:lnTo>
                    <a:pt x="237743" y="461770"/>
                  </a:lnTo>
                  <a:lnTo>
                    <a:pt x="285662" y="457079"/>
                  </a:lnTo>
                  <a:lnTo>
                    <a:pt x="330291" y="443625"/>
                  </a:lnTo>
                  <a:lnTo>
                    <a:pt x="370675" y="422337"/>
                  </a:lnTo>
                  <a:lnTo>
                    <a:pt x="405860" y="394143"/>
                  </a:lnTo>
                  <a:lnTo>
                    <a:pt x="434889" y="359973"/>
                  </a:lnTo>
                  <a:lnTo>
                    <a:pt x="456807" y="320754"/>
                  </a:lnTo>
                  <a:lnTo>
                    <a:pt x="470658" y="277415"/>
                  </a:lnTo>
                  <a:lnTo>
                    <a:pt x="475487" y="230886"/>
                  </a:lnTo>
                  <a:lnTo>
                    <a:pt x="470658" y="184352"/>
                  </a:lnTo>
                  <a:lnTo>
                    <a:pt x="456807" y="141012"/>
                  </a:lnTo>
                  <a:lnTo>
                    <a:pt x="434889" y="101792"/>
                  </a:lnTo>
                  <a:lnTo>
                    <a:pt x="405860" y="67622"/>
                  </a:lnTo>
                  <a:lnTo>
                    <a:pt x="370675" y="39430"/>
                  </a:lnTo>
                  <a:lnTo>
                    <a:pt x="330291" y="18143"/>
                  </a:lnTo>
                  <a:lnTo>
                    <a:pt x="285662" y="4690"/>
                  </a:lnTo>
                  <a:lnTo>
                    <a:pt x="237743" y="0"/>
                  </a:lnTo>
                  <a:close/>
                </a:path>
              </a:pathLst>
            </a:custGeom>
            <a:solidFill>
              <a:srgbClr val="FBE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854689" y="8073390"/>
              <a:ext cx="475615" cy="462280"/>
            </a:xfrm>
            <a:custGeom>
              <a:avLst/>
              <a:gdLst/>
              <a:ahLst/>
              <a:cxnLst/>
              <a:rect l="l" t="t" r="r" b="b"/>
              <a:pathLst>
                <a:path w="475615" h="462279">
                  <a:moveTo>
                    <a:pt x="0" y="230886"/>
                  </a:moveTo>
                  <a:lnTo>
                    <a:pt x="4829" y="184352"/>
                  </a:lnTo>
                  <a:lnTo>
                    <a:pt x="18680" y="141012"/>
                  </a:lnTo>
                  <a:lnTo>
                    <a:pt x="40598" y="101792"/>
                  </a:lnTo>
                  <a:lnTo>
                    <a:pt x="69627" y="67622"/>
                  </a:lnTo>
                  <a:lnTo>
                    <a:pt x="104812" y="39430"/>
                  </a:lnTo>
                  <a:lnTo>
                    <a:pt x="145196" y="18143"/>
                  </a:lnTo>
                  <a:lnTo>
                    <a:pt x="189825" y="4690"/>
                  </a:lnTo>
                  <a:lnTo>
                    <a:pt x="237743" y="0"/>
                  </a:lnTo>
                  <a:lnTo>
                    <a:pt x="285662" y="4690"/>
                  </a:lnTo>
                  <a:lnTo>
                    <a:pt x="330291" y="18143"/>
                  </a:lnTo>
                  <a:lnTo>
                    <a:pt x="370675" y="39430"/>
                  </a:lnTo>
                  <a:lnTo>
                    <a:pt x="405860" y="67622"/>
                  </a:lnTo>
                  <a:lnTo>
                    <a:pt x="434889" y="101792"/>
                  </a:lnTo>
                  <a:lnTo>
                    <a:pt x="456807" y="141012"/>
                  </a:lnTo>
                  <a:lnTo>
                    <a:pt x="470658" y="184352"/>
                  </a:lnTo>
                  <a:lnTo>
                    <a:pt x="475487" y="230886"/>
                  </a:lnTo>
                  <a:lnTo>
                    <a:pt x="470658" y="277415"/>
                  </a:lnTo>
                  <a:lnTo>
                    <a:pt x="456807" y="320754"/>
                  </a:lnTo>
                  <a:lnTo>
                    <a:pt x="434889" y="359973"/>
                  </a:lnTo>
                  <a:lnTo>
                    <a:pt x="405860" y="394143"/>
                  </a:lnTo>
                  <a:lnTo>
                    <a:pt x="370675" y="422337"/>
                  </a:lnTo>
                  <a:lnTo>
                    <a:pt x="330291" y="443625"/>
                  </a:lnTo>
                  <a:lnTo>
                    <a:pt x="285662" y="457079"/>
                  </a:lnTo>
                  <a:lnTo>
                    <a:pt x="237743" y="461770"/>
                  </a:lnTo>
                  <a:lnTo>
                    <a:pt x="189825" y="457079"/>
                  </a:lnTo>
                  <a:lnTo>
                    <a:pt x="145196" y="443625"/>
                  </a:lnTo>
                  <a:lnTo>
                    <a:pt x="104812" y="422337"/>
                  </a:lnTo>
                  <a:lnTo>
                    <a:pt x="69627" y="394143"/>
                  </a:lnTo>
                  <a:lnTo>
                    <a:pt x="40598" y="359973"/>
                  </a:lnTo>
                  <a:lnTo>
                    <a:pt x="18680" y="320754"/>
                  </a:lnTo>
                  <a:lnTo>
                    <a:pt x="4829" y="277415"/>
                  </a:lnTo>
                  <a:lnTo>
                    <a:pt x="0" y="230886"/>
                  </a:lnTo>
                  <a:close/>
                </a:path>
              </a:pathLst>
            </a:custGeom>
            <a:ln w="1981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1028680" y="8150453"/>
            <a:ext cx="130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85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95044" y="3767328"/>
            <a:ext cx="86995" cy="591185"/>
          </a:xfrm>
          <a:custGeom>
            <a:avLst/>
            <a:gdLst/>
            <a:ahLst/>
            <a:cxnLst/>
            <a:rect l="l" t="t" r="r" b="b"/>
            <a:pathLst>
              <a:path w="86994" h="591185">
                <a:moveTo>
                  <a:pt x="28956" y="504316"/>
                </a:moveTo>
                <a:lnTo>
                  <a:pt x="0" y="504316"/>
                </a:lnTo>
                <a:lnTo>
                  <a:pt x="43434" y="591185"/>
                </a:lnTo>
                <a:lnTo>
                  <a:pt x="72389" y="533273"/>
                </a:lnTo>
                <a:lnTo>
                  <a:pt x="35433" y="533273"/>
                </a:lnTo>
                <a:lnTo>
                  <a:pt x="28956" y="526796"/>
                </a:lnTo>
                <a:lnTo>
                  <a:pt x="28956" y="504316"/>
                </a:lnTo>
                <a:close/>
              </a:path>
              <a:path w="86994" h="591185">
                <a:moveTo>
                  <a:pt x="51434" y="0"/>
                </a:moveTo>
                <a:lnTo>
                  <a:pt x="35433" y="0"/>
                </a:lnTo>
                <a:lnTo>
                  <a:pt x="28956" y="6476"/>
                </a:lnTo>
                <a:lnTo>
                  <a:pt x="28956" y="526796"/>
                </a:lnTo>
                <a:lnTo>
                  <a:pt x="35433" y="533273"/>
                </a:lnTo>
                <a:lnTo>
                  <a:pt x="51434" y="533273"/>
                </a:lnTo>
                <a:lnTo>
                  <a:pt x="57912" y="526796"/>
                </a:lnTo>
                <a:lnTo>
                  <a:pt x="57912" y="6476"/>
                </a:lnTo>
                <a:lnTo>
                  <a:pt x="51434" y="0"/>
                </a:lnTo>
                <a:close/>
              </a:path>
              <a:path w="86994" h="591185">
                <a:moveTo>
                  <a:pt x="86868" y="504316"/>
                </a:moveTo>
                <a:lnTo>
                  <a:pt x="57912" y="504316"/>
                </a:lnTo>
                <a:lnTo>
                  <a:pt x="57912" y="526796"/>
                </a:lnTo>
                <a:lnTo>
                  <a:pt x="51434" y="533273"/>
                </a:lnTo>
                <a:lnTo>
                  <a:pt x="72389" y="533273"/>
                </a:lnTo>
                <a:lnTo>
                  <a:pt x="86868" y="504316"/>
                </a:lnTo>
                <a:close/>
              </a:path>
            </a:pathLst>
          </a:custGeom>
          <a:solidFill>
            <a:srgbClr val="EFA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90771" y="3747516"/>
            <a:ext cx="86995" cy="591185"/>
          </a:xfrm>
          <a:custGeom>
            <a:avLst/>
            <a:gdLst/>
            <a:ahLst/>
            <a:cxnLst/>
            <a:rect l="l" t="t" r="r" b="b"/>
            <a:pathLst>
              <a:path w="86995" h="591185">
                <a:moveTo>
                  <a:pt x="28955" y="504316"/>
                </a:moveTo>
                <a:lnTo>
                  <a:pt x="0" y="504316"/>
                </a:lnTo>
                <a:lnTo>
                  <a:pt x="43433" y="591185"/>
                </a:lnTo>
                <a:lnTo>
                  <a:pt x="72389" y="533273"/>
                </a:lnTo>
                <a:lnTo>
                  <a:pt x="35432" y="533273"/>
                </a:lnTo>
                <a:lnTo>
                  <a:pt x="28955" y="526796"/>
                </a:lnTo>
                <a:lnTo>
                  <a:pt x="28955" y="504316"/>
                </a:lnTo>
                <a:close/>
              </a:path>
              <a:path w="86995" h="591185">
                <a:moveTo>
                  <a:pt x="51435" y="0"/>
                </a:moveTo>
                <a:lnTo>
                  <a:pt x="35432" y="0"/>
                </a:lnTo>
                <a:lnTo>
                  <a:pt x="28955" y="6476"/>
                </a:lnTo>
                <a:lnTo>
                  <a:pt x="28955" y="526796"/>
                </a:lnTo>
                <a:lnTo>
                  <a:pt x="35432" y="533273"/>
                </a:lnTo>
                <a:lnTo>
                  <a:pt x="51435" y="533273"/>
                </a:lnTo>
                <a:lnTo>
                  <a:pt x="57912" y="526796"/>
                </a:lnTo>
                <a:lnTo>
                  <a:pt x="57912" y="6476"/>
                </a:lnTo>
                <a:lnTo>
                  <a:pt x="51435" y="0"/>
                </a:lnTo>
                <a:close/>
              </a:path>
              <a:path w="86995" h="591185">
                <a:moveTo>
                  <a:pt x="86867" y="504316"/>
                </a:moveTo>
                <a:lnTo>
                  <a:pt x="57912" y="504316"/>
                </a:lnTo>
                <a:lnTo>
                  <a:pt x="57912" y="526796"/>
                </a:lnTo>
                <a:lnTo>
                  <a:pt x="51435" y="533273"/>
                </a:lnTo>
                <a:lnTo>
                  <a:pt x="72389" y="533273"/>
                </a:lnTo>
                <a:lnTo>
                  <a:pt x="86867" y="504316"/>
                </a:lnTo>
                <a:close/>
              </a:path>
            </a:pathLst>
          </a:custGeom>
          <a:solidFill>
            <a:srgbClr val="EFA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84454" y="4463034"/>
            <a:ext cx="1815464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20" dirty="0">
                <a:latin typeface="Cambria"/>
                <a:cs typeface="Cambria"/>
              </a:rPr>
              <a:t>Имущество,</a:t>
            </a:r>
            <a:endParaRPr sz="1800">
              <a:latin typeface="Cambria"/>
              <a:cs typeface="Cambria"/>
            </a:endParaRPr>
          </a:p>
          <a:p>
            <a:pPr marL="12700" marR="5080">
              <a:lnSpc>
                <a:spcPct val="99700"/>
              </a:lnSpc>
              <a:spcBef>
                <a:spcPts val="30"/>
              </a:spcBef>
            </a:pPr>
            <a:r>
              <a:rPr sz="1800" b="1" spc="114" dirty="0">
                <a:latin typeface="Cambria"/>
                <a:cs typeface="Cambria"/>
              </a:rPr>
              <a:t>включённое</a:t>
            </a:r>
            <a:r>
              <a:rPr sz="1800" b="1" spc="170" dirty="0">
                <a:latin typeface="Cambria"/>
                <a:cs typeface="Cambria"/>
              </a:rPr>
              <a:t> </a:t>
            </a:r>
            <a:r>
              <a:rPr sz="1800" b="1" spc="160" dirty="0">
                <a:latin typeface="Cambria"/>
                <a:cs typeface="Cambria"/>
              </a:rPr>
              <a:t>в </a:t>
            </a:r>
            <a:r>
              <a:rPr sz="1800" b="1" spc="-380" dirty="0">
                <a:latin typeface="Cambria"/>
                <a:cs typeface="Cambria"/>
              </a:rPr>
              <a:t> </a:t>
            </a:r>
            <a:r>
              <a:rPr sz="1800" b="1" spc="110" dirty="0">
                <a:latin typeface="Cambria"/>
                <a:cs typeface="Cambria"/>
              </a:rPr>
              <a:t>перечень </a:t>
            </a:r>
            <a:r>
              <a:rPr sz="1800" b="1" spc="114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имущества</a:t>
            </a:r>
            <a:r>
              <a:rPr sz="1800" spc="140" dirty="0">
                <a:latin typeface="Cambria"/>
                <a:cs typeface="Cambria"/>
              </a:rPr>
              <a:t> </a:t>
            </a:r>
            <a:r>
              <a:rPr sz="1800" spc="30" dirty="0">
                <a:latin typeface="Cambria"/>
                <a:cs typeface="Cambria"/>
              </a:rPr>
              <a:t>для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субъектов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235" dirty="0">
                <a:latin typeface="Cambria"/>
                <a:cs typeface="Cambria"/>
              </a:rPr>
              <a:t>МСП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73400" y="4459935"/>
            <a:ext cx="214884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20" dirty="0">
                <a:latin typeface="Cambria"/>
                <a:cs typeface="Cambria"/>
              </a:rPr>
              <a:t>Имущество,</a:t>
            </a:r>
            <a:endParaRPr sz="18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b="1" spc="110" dirty="0">
                <a:latin typeface="Cambria"/>
                <a:cs typeface="Cambria"/>
              </a:rPr>
              <a:t>не</a:t>
            </a:r>
            <a:r>
              <a:rPr sz="1800" b="1" spc="195" dirty="0">
                <a:latin typeface="Cambria"/>
                <a:cs typeface="Cambria"/>
              </a:rPr>
              <a:t> </a:t>
            </a:r>
            <a:r>
              <a:rPr sz="1800" b="1" spc="114" dirty="0">
                <a:latin typeface="Cambria"/>
                <a:cs typeface="Cambria"/>
              </a:rPr>
              <a:t>включённое</a:t>
            </a:r>
            <a:r>
              <a:rPr sz="1800" b="1" spc="160" dirty="0">
                <a:latin typeface="Cambria"/>
                <a:cs typeface="Cambria"/>
              </a:rPr>
              <a:t> в </a:t>
            </a:r>
            <a:r>
              <a:rPr sz="1800" b="1" spc="-380" dirty="0">
                <a:latin typeface="Cambria"/>
                <a:cs typeface="Cambria"/>
              </a:rPr>
              <a:t> </a:t>
            </a:r>
            <a:r>
              <a:rPr sz="1800" b="1" spc="110" dirty="0">
                <a:latin typeface="Cambria"/>
                <a:cs typeface="Cambria"/>
              </a:rPr>
              <a:t>перечень </a:t>
            </a:r>
            <a:r>
              <a:rPr sz="1800" b="1" spc="114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имущества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30" dirty="0">
                <a:latin typeface="Cambria"/>
                <a:cs typeface="Cambria"/>
              </a:rPr>
              <a:t>для 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субъектов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235" dirty="0">
                <a:latin typeface="Cambria"/>
                <a:cs typeface="Cambria"/>
              </a:rPr>
              <a:t>МСП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95049" y="3714701"/>
            <a:ext cx="6238342" cy="2973250"/>
          </a:xfrm>
          <a:prstGeom prst="rect">
            <a:avLst/>
          </a:prstGeom>
          <a:solidFill>
            <a:srgbClr val="F8E09F"/>
          </a:solidFill>
        </p:spPr>
        <p:txBody>
          <a:bodyPr vert="horz" wrap="square" lIns="0" tIns="135255" rIns="0" bIns="0" rtlCol="0">
            <a:spAutoFit/>
          </a:bodyPr>
          <a:lstStyle/>
          <a:p>
            <a:pPr marL="217804" marR="482600">
              <a:lnSpc>
                <a:spcPct val="100000"/>
              </a:lnSpc>
              <a:spcBef>
                <a:spcPts val="1065"/>
              </a:spcBef>
            </a:pPr>
            <a:r>
              <a:rPr sz="1600" spc="200" dirty="0">
                <a:latin typeface="Cambria"/>
                <a:cs typeface="Cambria"/>
              </a:rPr>
              <a:t>В </a:t>
            </a:r>
            <a:r>
              <a:rPr sz="1600" spc="90" dirty="0">
                <a:latin typeface="Cambria"/>
                <a:cs typeface="Cambria"/>
              </a:rPr>
              <a:t>зависимости </a:t>
            </a:r>
            <a:r>
              <a:rPr sz="1600" spc="30" dirty="0">
                <a:latin typeface="Cambria"/>
                <a:cs typeface="Cambria"/>
              </a:rPr>
              <a:t>от</a:t>
            </a:r>
            <a:r>
              <a:rPr sz="1600" spc="35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уровня собственности </a:t>
            </a:r>
            <a:r>
              <a:rPr sz="1600" spc="80" dirty="0">
                <a:latin typeface="Cambria"/>
                <a:cs typeface="Cambria"/>
              </a:rPr>
              <a:t> </a:t>
            </a:r>
            <a:r>
              <a:rPr sz="1600" b="1" spc="85" dirty="0">
                <a:latin typeface="Cambria"/>
                <a:cs typeface="Cambria"/>
              </a:rPr>
              <a:t>управление</a:t>
            </a:r>
            <a:r>
              <a:rPr sz="1600" b="1" spc="90" dirty="0">
                <a:latin typeface="Cambria"/>
                <a:cs typeface="Cambria"/>
              </a:rPr>
              <a:t> </a:t>
            </a:r>
            <a:r>
              <a:rPr sz="1600" b="1" spc="105" dirty="0">
                <a:latin typeface="Cambria"/>
                <a:cs typeface="Cambria"/>
              </a:rPr>
              <a:t>и </a:t>
            </a:r>
            <a:r>
              <a:rPr sz="1600" b="1" spc="100" dirty="0">
                <a:latin typeface="Cambria"/>
                <a:cs typeface="Cambria"/>
              </a:rPr>
              <a:t>распоряжение </a:t>
            </a:r>
            <a:r>
              <a:rPr sz="1600" spc="90" dirty="0">
                <a:latin typeface="Cambria"/>
                <a:cs typeface="Cambria"/>
              </a:rPr>
              <a:t>имуществом </a:t>
            </a:r>
            <a:r>
              <a:rPr sz="1600" spc="-340" dirty="0">
                <a:latin typeface="Cambria"/>
                <a:cs typeface="Cambria"/>
              </a:rPr>
              <a:t> </a:t>
            </a:r>
            <a:r>
              <a:rPr sz="1600" spc="70" dirty="0">
                <a:latin typeface="Cambria"/>
                <a:cs typeface="Cambria"/>
              </a:rPr>
              <a:t>осуществляют:</a:t>
            </a:r>
            <a:endParaRPr sz="1600" dirty="0">
              <a:latin typeface="Cambria"/>
              <a:cs typeface="Cambria"/>
            </a:endParaRPr>
          </a:p>
          <a:p>
            <a:pPr marL="504190" indent="-287020">
              <a:lnSpc>
                <a:spcPct val="100000"/>
              </a:lnSpc>
              <a:spcBef>
                <a:spcPts val="5"/>
              </a:spcBef>
              <a:buFont typeface="Verdana"/>
              <a:buChar char="•"/>
              <a:tabLst>
                <a:tab pos="504190" algn="l"/>
                <a:tab pos="504825" algn="l"/>
              </a:tabLst>
            </a:pPr>
            <a:r>
              <a:rPr sz="1600" spc="55" dirty="0">
                <a:latin typeface="Cambria"/>
                <a:cs typeface="Cambria"/>
              </a:rPr>
              <a:t>территориальные</a:t>
            </a:r>
            <a:r>
              <a:rPr sz="1600" spc="210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органы</a:t>
            </a:r>
            <a:r>
              <a:rPr sz="1600" spc="190" dirty="0">
                <a:latin typeface="Cambria"/>
                <a:cs typeface="Cambria"/>
              </a:rPr>
              <a:t> </a:t>
            </a:r>
            <a:r>
              <a:rPr sz="1600" spc="95" dirty="0">
                <a:latin typeface="Cambria"/>
                <a:cs typeface="Cambria"/>
              </a:rPr>
              <a:t>Росимущества</a:t>
            </a:r>
            <a:endParaRPr sz="1600" dirty="0">
              <a:latin typeface="Cambria"/>
              <a:cs typeface="Cambria"/>
            </a:endParaRPr>
          </a:p>
          <a:p>
            <a:pPr marL="504190" indent="-287020">
              <a:lnSpc>
                <a:spcPct val="100000"/>
              </a:lnSpc>
              <a:buFont typeface="Verdana"/>
              <a:buChar char="•"/>
              <a:tabLst>
                <a:tab pos="504190" algn="l"/>
                <a:tab pos="504825" algn="l"/>
              </a:tabLst>
            </a:pPr>
            <a:r>
              <a:rPr sz="1600" spc="75" dirty="0">
                <a:latin typeface="Cambria"/>
                <a:cs typeface="Cambria"/>
              </a:rPr>
              <a:t>органы</a:t>
            </a:r>
            <a:r>
              <a:rPr sz="1600" spc="190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исполнительной</a:t>
            </a:r>
            <a:r>
              <a:rPr sz="1600" spc="204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власти</a:t>
            </a:r>
            <a:r>
              <a:rPr sz="1600" spc="185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субъектов</a:t>
            </a:r>
            <a:r>
              <a:rPr sz="1600" spc="200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РФ</a:t>
            </a:r>
            <a:endParaRPr sz="1600" dirty="0">
              <a:latin typeface="Cambria"/>
              <a:cs typeface="Cambria"/>
            </a:endParaRPr>
          </a:p>
          <a:p>
            <a:pPr marL="504190" indent="-287020">
              <a:lnSpc>
                <a:spcPct val="100000"/>
              </a:lnSpc>
              <a:buFont typeface="Verdana"/>
              <a:buChar char="•"/>
              <a:tabLst>
                <a:tab pos="504190" algn="l"/>
                <a:tab pos="504825" algn="l"/>
              </a:tabLst>
            </a:pPr>
            <a:r>
              <a:rPr sz="1600" spc="75" dirty="0">
                <a:latin typeface="Cambria"/>
                <a:cs typeface="Cambria"/>
              </a:rPr>
              <a:t>органы</a:t>
            </a:r>
            <a:r>
              <a:rPr sz="1600" spc="165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местного</a:t>
            </a:r>
            <a:r>
              <a:rPr sz="1600" spc="165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самоуправления</a:t>
            </a:r>
            <a:endParaRPr sz="1600" dirty="0">
              <a:latin typeface="Cambria"/>
              <a:cs typeface="Cambria"/>
            </a:endParaRPr>
          </a:p>
          <a:p>
            <a:pPr marL="217804" marR="64769" indent="354965">
              <a:lnSpc>
                <a:spcPct val="100000"/>
              </a:lnSpc>
              <a:spcBef>
                <a:spcPts val="960"/>
              </a:spcBef>
            </a:pPr>
            <a:r>
              <a:rPr sz="1600" b="1" spc="80" dirty="0">
                <a:latin typeface="Cambria"/>
                <a:cs typeface="Cambria"/>
              </a:rPr>
              <a:t>Правила</a:t>
            </a:r>
            <a:r>
              <a:rPr sz="1600" b="1" spc="85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предоставления </a:t>
            </a:r>
            <a:r>
              <a:rPr sz="1600" spc="60" dirty="0">
                <a:latin typeface="Cambria"/>
                <a:cs typeface="Cambria"/>
              </a:rPr>
              <a:t>такого </a:t>
            </a:r>
            <a:r>
              <a:rPr sz="1600" spc="95" dirty="0">
                <a:latin typeface="Cambria"/>
                <a:cs typeface="Cambria"/>
              </a:rPr>
              <a:t>имущества </a:t>
            </a:r>
            <a:r>
              <a:rPr sz="1600" spc="-345" dirty="0">
                <a:latin typeface="Cambria"/>
                <a:cs typeface="Cambria"/>
              </a:rPr>
              <a:t> </a:t>
            </a:r>
            <a:r>
              <a:rPr sz="1600" spc="110" dirty="0">
                <a:latin typeface="Cambria"/>
                <a:cs typeface="Cambria"/>
              </a:rPr>
              <a:t>также </a:t>
            </a:r>
            <a:r>
              <a:rPr sz="1600" spc="65" dirty="0">
                <a:latin typeface="Cambria"/>
                <a:cs typeface="Cambria"/>
              </a:rPr>
              <a:t>определяются</a:t>
            </a:r>
            <a:r>
              <a:rPr sz="1600" spc="70" dirty="0">
                <a:latin typeface="Cambria"/>
                <a:cs typeface="Cambria"/>
              </a:rPr>
              <a:t> </a:t>
            </a:r>
            <a:r>
              <a:rPr sz="1600" spc="120" dirty="0">
                <a:latin typeface="Cambria"/>
                <a:cs typeface="Cambria"/>
              </a:rPr>
              <a:t>в </a:t>
            </a:r>
            <a:r>
              <a:rPr sz="1600" spc="90" dirty="0">
                <a:latin typeface="Cambria"/>
                <a:cs typeface="Cambria"/>
              </a:rPr>
              <a:t>зависимости </a:t>
            </a:r>
            <a:r>
              <a:rPr sz="1600" spc="30" dirty="0">
                <a:latin typeface="Cambria"/>
                <a:cs typeface="Cambria"/>
              </a:rPr>
              <a:t>от</a:t>
            </a:r>
            <a:r>
              <a:rPr sz="1600" spc="35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уровня </a:t>
            </a:r>
            <a:r>
              <a:rPr sz="1600" spc="80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собственности:</a:t>
            </a:r>
            <a:endParaRPr sz="1600" dirty="0">
              <a:latin typeface="Cambria"/>
              <a:cs typeface="Cambria"/>
            </a:endParaRPr>
          </a:p>
          <a:p>
            <a:pPr marL="572770" indent="-355600">
              <a:lnSpc>
                <a:spcPct val="100000"/>
              </a:lnSpc>
              <a:buFont typeface="Verdana"/>
              <a:buChar char="•"/>
              <a:tabLst>
                <a:tab pos="572770" algn="l"/>
                <a:tab pos="573405" algn="l"/>
              </a:tabLst>
            </a:pPr>
            <a:r>
              <a:rPr sz="1600" spc="70" dirty="0">
                <a:latin typeface="Cambria"/>
                <a:cs typeface="Cambria"/>
              </a:rPr>
              <a:t>Правительством</a:t>
            </a:r>
            <a:r>
              <a:rPr sz="1600" spc="185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РФ</a:t>
            </a:r>
            <a:endParaRPr sz="1600" dirty="0">
              <a:latin typeface="Cambria"/>
              <a:cs typeface="Cambria"/>
            </a:endParaRPr>
          </a:p>
          <a:p>
            <a:pPr marL="572770" indent="-355600">
              <a:lnSpc>
                <a:spcPct val="100000"/>
              </a:lnSpc>
              <a:buFont typeface="Verdana"/>
              <a:buChar char="•"/>
              <a:tabLst>
                <a:tab pos="572770" algn="l"/>
                <a:tab pos="573405" algn="l"/>
              </a:tabLst>
            </a:pPr>
            <a:r>
              <a:rPr sz="1600" spc="90" dirty="0">
                <a:latin typeface="Cambria"/>
                <a:cs typeface="Cambria"/>
              </a:rPr>
              <a:t>нормативными</a:t>
            </a:r>
            <a:r>
              <a:rPr sz="1600" spc="185" dirty="0">
                <a:latin typeface="Cambria"/>
                <a:cs typeface="Cambria"/>
              </a:rPr>
              <a:t> </a:t>
            </a:r>
            <a:r>
              <a:rPr sz="1600" spc="105" dirty="0">
                <a:latin typeface="Cambria"/>
                <a:cs typeface="Cambria"/>
              </a:rPr>
              <a:t>актами</a:t>
            </a:r>
            <a:r>
              <a:rPr sz="1600" spc="155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субъекта</a:t>
            </a:r>
            <a:r>
              <a:rPr sz="1600" spc="155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РФ</a:t>
            </a:r>
            <a:endParaRPr sz="1600" dirty="0">
              <a:latin typeface="Cambria"/>
              <a:cs typeface="Cambria"/>
            </a:endParaRPr>
          </a:p>
          <a:p>
            <a:pPr marL="217804" marR="894080">
              <a:lnSpc>
                <a:spcPct val="100000"/>
              </a:lnSpc>
              <a:spcBef>
                <a:spcPts val="5"/>
              </a:spcBef>
              <a:buFont typeface="Verdana"/>
              <a:buChar char="•"/>
              <a:tabLst>
                <a:tab pos="572770" algn="l"/>
                <a:tab pos="573405" algn="l"/>
              </a:tabLst>
            </a:pPr>
            <a:r>
              <a:rPr lang="ru-RU" sz="1600" spc="100" dirty="0" smtClean="0">
                <a:latin typeface="Cambria"/>
                <a:cs typeface="Cambria"/>
              </a:rPr>
              <a:t>    </a:t>
            </a:r>
            <a:r>
              <a:rPr sz="1600" spc="100" dirty="0" err="1" smtClean="0">
                <a:latin typeface="Cambria"/>
                <a:cs typeface="Cambria"/>
              </a:rPr>
              <a:t>правовыми</a:t>
            </a:r>
            <a:r>
              <a:rPr sz="1600" spc="180" dirty="0" smtClean="0">
                <a:latin typeface="Cambria"/>
                <a:cs typeface="Cambria"/>
              </a:rPr>
              <a:t> </a:t>
            </a:r>
            <a:r>
              <a:rPr sz="1600" spc="100" dirty="0">
                <a:latin typeface="Cambria"/>
                <a:cs typeface="Cambria"/>
              </a:rPr>
              <a:t>актами</a:t>
            </a:r>
            <a:r>
              <a:rPr sz="1600" spc="160" dirty="0">
                <a:latin typeface="Cambria"/>
                <a:cs typeface="Cambria"/>
              </a:rPr>
              <a:t> </a:t>
            </a:r>
            <a:r>
              <a:rPr sz="1600" spc="85" dirty="0" err="1">
                <a:latin typeface="Cambria"/>
                <a:cs typeface="Cambria"/>
              </a:rPr>
              <a:t>органа</a:t>
            </a:r>
            <a:r>
              <a:rPr sz="1600" spc="175" dirty="0">
                <a:latin typeface="Cambria"/>
                <a:cs typeface="Cambria"/>
              </a:rPr>
              <a:t> </a:t>
            </a:r>
            <a:r>
              <a:rPr sz="1600" spc="65" dirty="0" err="1" smtClean="0">
                <a:latin typeface="Cambria"/>
                <a:cs typeface="Cambria"/>
              </a:rPr>
              <a:t>местного</a:t>
            </a:r>
            <a:endParaRPr lang="ru-RU" sz="1600" spc="65" dirty="0" smtClean="0">
              <a:latin typeface="Cambria"/>
              <a:cs typeface="Cambria"/>
            </a:endParaRPr>
          </a:p>
          <a:p>
            <a:pPr marL="217804" marR="894080">
              <a:lnSpc>
                <a:spcPct val="100000"/>
              </a:lnSpc>
              <a:tabLst>
                <a:tab pos="572770" algn="l"/>
                <a:tab pos="573405" algn="l"/>
              </a:tabLst>
            </a:pPr>
            <a:r>
              <a:rPr lang="ru-RU" sz="1600" spc="65" dirty="0" smtClean="0">
                <a:latin typeface="Cambria"/>
                <a:cs typeface="Cambria"/>
              </a:rPr>
              <a:t>     с</a:t>
            </a:r>
            <a:r>
              <a:rPr lang="ru-RU" sz="1600" spc="-340" dirty="0" smtClean="0">
                <a:latin typeface="Cambria"/>
                <a:cs typeface="Cambria"/>
              </a:rPr>
              <a:t> а                                м                о                                             </a:t>
            </a:r>
            <a:r>
              <a:rPr sz="1600" spc="85" dirty="0" err="1" smtClean="0">
                <a:latin typeface="Cambria"/>
                <a:cs typeface="Cambria"/>
              </a:rPr>
              <a:t>управления</a:t>
            </a:r>
            <a:endParaRPr sz="16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7" y="105156"/>
            <a:ext cx="1764792" cy="75742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362200" y="299720"/>
            <a:ext cx="64008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  </a:t>
            </a:r>
            <a:r>
              <a:rPr sz="2000" b="1" dirty="0" smtClean="0">
                <a:solidFill>
                  <a:srgbClr val="A4634E"/>
                </a:solidFill>
                <a:latin typeface="Arial"/>
                <a:cs typeface="Arial"/>
              </a:rPr>
              <a:t>ПОНЯТИЕ </a:t>
            </a:r>
            <a:r>
              <a:rPr lang="ru-RU" sz="2000" b="1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dirty="0" smtClean="0">
                <a:solidFill>
                  <a:srgbClr val="A4634E"/>
                </a:solidFill>
                <a:latin typeface="Arial"/>
                <a:cs typeface="Arial"/>
              </a:rPr>
              <a:t>ИМУЩЕСТВЕННОЙ </a:t>
            </a:r>
            <a:r>
              <a:rPr lang="ru-RU" sz="2000" b="1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dirty="0" smtClean="0">
                <a:solidFill>
                  <a:srgbClr val="A4634E"/>
                </a:solidFill>
                <a:latin typeface="Arial"/>
                <a:cs typeface="Arial"/>
              </a:rPr>
              <a:t>ПОДДЕРЖКИ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4682" y="1297051"/>
            <a:ext cx="644588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855" marR="97790" algn="ctr">
              <a:lnSpc>
                <a:spcPct val="100000"/>
              </a:lnSpc>
              <a:spcBef>
                <a:spcPts val="100"/>
              </a:spcBef>
            </a:pPr>
            <a:r>
              <a:rPr sz="1800" b="1" spc="155" dirty="0">
                <a:latin typeface="Cambria"/>
                <a:cs typeface="Cambria"/>
              </a:rPr>
              <a:t>Имущественная</a:t>
            </a:r>
            <a:r>
              <a:rPr sz="1800" b="1" spc="235" dirty="0">
                <a:latin typeface="Cambria"/>
                <a:cs typeface="Cambria"/>
              </a:rPr>
              <a:t> </a:t>
            </a:r>
            <a:r>
              <a:rPr sz="1800" b="1" spc="120" dirty="0">
                <a:latin typeface="Cambria"/>
                <a:cs typeface="Cambria"/>
              </a:rPr>
              <a:t>поддержка</a:t>
            </a:r>
            <a:r>
              <a:rPr sz="1800" b="1" spc="225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оказывается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органами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государственной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власти,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органами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местного</a:t>
            </a:r>
            <a:endParaRPr sz="1800" dirty="0">
              <a:latin typeface="Cambria"/>
              <a:cs typeface="Cambria"/>
            </a:endParaRPr>
          </a:p>
          <a:p>
            <a:pPr marL="12065" marR="5080" algn="ctr">
              <a:lnSpc>
                <a:spcPct val="100000"/>
              </a:lnSpc>
            </a:pPr>
            <a:r>
              <a:rPr sz="1800" spc="100" dirty="0">
                <a:latin typeface="Cambria"/>
                <a:cs typeface="Cambria"/>
              </a:rPr>
              <a:t>самоуправления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140" dirty="0">
                <a:latin typeface="Cambria"/>
                <a:cs typeface="Cambria"/>
              </a:rPr>
              <a:t>в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виде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передачи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во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владение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и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-40" dirty="0">
                <a:latin typeface="Cambria"/>
                <a:cs typeface="Cambria"/>
              </a:rPr>
              <a:t>(или)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140" dirty="0">
                <a:latin typeface="Cambria"/>
                <a:cs typeface="Cambria"/>
              </a:rPr>
              <a:t>в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пользование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государственного </a:t>
            </a:r>
            <a:r>
              <a:rPr sz="1800" spc="35" dirty="0">
                <a:latin typeface="Cambria"/>
                <a:cs typeface="Cambria"/>
              </a:rPr>
              <a:t>или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муниципального 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120" dirty="0">
                <a:latin typeface="Cambria"/>
                <a:cs typeface="Cambria"/>
              </a:rPr>
              <a:t>имущества,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130" dirty="0">
                <a:latin typeface="Cambria"/>
                <a:cs typeface="Cambria"/>
              </a:rPr>
              <a:t>на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возмездной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основе,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безвозмездной 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основе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или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130" dirty="0">
                <a:latin typeface="Cambria"/>
                <a:cs typeface="Cambria"/>
              </a:rPr>
              <a:t>на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льготных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условиях,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том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числе:</a:t>
            </a:r>
            <a:endParaRPr sz="1800" dirty="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4797" y="4467606"/>
            <a:ext cx="9413240" cy="1201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100" dirty="0">
                <a:latin typeface="Cambria"/>
                <a:cs typeface="Cambria"/>
              </a:rPr>
              <a:t>Объекты,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предназначенные</a:t>
            </a:r>
            <a:r>
              <a:rPr sz="1800" spc="215" dirty="0">
                <a:latin typeface="Cambria"/>
                <a:cs typeface="Cambria"/>
              </a:rPr>
              <a:t> </a:t>
            </a:r>
            <a:r>
              <a:rPr sz="1800" spc="30" dirty="0">
                <a:latin typeface="Cambria"/>
                <a:cs typeface="Cambria"/>
              </a:rPr>
              <a:t>для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субъектов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229" dirty="0">
                <a:latin typeface="Cambria"/>
                <a:cs typeface="Cambria"/>
              </a:rPr>
              <a:t>МСП,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включаются</a:t>
            </a:r>
            <a:r>
              <a:rPr sz="1800" spc="135" dirty="0">
                <a:latin typeface="Cambria"/>
                <a:cs typeface="Cambria"/>
              </a:rPr>
              <a:t> в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формируемые 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органами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власти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и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местного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самоуправления</a:t>
            </a:r>
            <a:r>
              <a:rPr sz="1800" spc="204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и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ежегодно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дополняемые</a:t>
            </a:r>
            <a:r>
              <a:rPr sz="1800" spc="220" dirty="0">
                <a:latin typeface="Cambria"/>
                <a:cs typeface="Cambria"/>
              </a:rPr>
              <a:t> </a:t>
            </a:r>
            <a:r>
              <a:rPr sz="1800" b="1" spc="110" dirty="0">
                <a:latin typeface="Cambria"/>
                <a:cs typeface="Cambria"/>
              </a:rPr>
              <a:t>перечни </a:t>
            </a:r>
            <a:r>
              <a:rPr sz="1800" b="1" spc="-380" dirty="0">
                <a:latin typeface="Cambria"/>
                <a:cs typeface="Cambria"/>
              </a:rPr>
              <a:t> </a:t>
            </a:r>
            <a:r>
              <a:rPr sz="1800" b="1" spc="130" dirty="0">
                <a:latin typeface="Cambria"/>
                <a:cs typeface="Cambria"/>
              </a:rPr>
              <a:t>государственного</a:t>
            </a:r>
            <a:r>
              <a:rPr sz="1800" b="1" spc="235" dirty="0">
                <a:latin typeface="Cambria"/>
                <a:cs typeface="Cambria"/>
              </a:rPr>
              <a:t> </a:t>
            </a:r>
            <a:r>
              <a:rPr sz="1800" b="1" spc="125" dirty="0">
                <a:latin typeface="Cambria"/>
                <a:cs typeface="Cambria"/>
              </a:rPr>
              <a:t>и</a:t>
            </a:r>
            <a:r>
              <a:rPr sz="1800" b="1" spc="210" dirty="0">
                <a:latin typeface="Cambria"/>
                <a:cs typeface="Cambria"/>
              </a:rPr>
              <a:t> </a:t>
            </a:r>
            <a:r>
              <a:rPr sz="1800" b="1" spc="125" dirty="0">
                <a:latin typeface="Cambria"/>
                <a:cs typeface="Cambria"/>
              </a:rPr>
              <a:t>муниципального</a:t>
            </a:r>
            <a:r>
              <a:rPr sz="1800" b="1" spc="204" dirty="0">
                <a:latin typeface="Cambria"/>
                <a:cs typeface="Cambria"/>
              </a:rPr>
              <a:t> </a:t>
            </a:r>
            <a:r>
              <a:rPr sz="1800" b="1" spc="160" dirty="0">
                <a:latin typeface="Cambria"/>
                <a:cs typeface="Cambria"/>
              </a:rPr>
              <a:t>имущества</a:t>
            </a:r>
            <a:endParaRPr sz="1800" dirty="0">
              <a:latin typeface="Cambria"/>
              <a:cs typeface="Cambria"/>
            </a:endParaRPr>
          </a:p>
          <a:p>
            <a:pPr marL="478790">
              <a:lnSpc>
                <a:spcPct val="100000"/>
              </a:lnSpc>
              <a:spcBef>
                <a:spcPts val="615"/>
              </a:spcBef>
            </a:pPr>
            <a:r>
              <a:rPr sz="1800" b="1" spc="114" dirty="0">
                <a:solidFill>
                  <a:srgbClr val="C77C0D"/>
                </a:solidFill>
                <a:latin typeface="Cambria"/>
                <a:cs typeface="Cambria"/>
              </a:rPr>
              <a:t>Предоставление</a:t>
            </a:r>
            <a:r>
              <a:rPr sz="1800" b="1" spc="254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b="1" spc="165" dirty="0">
                <a:solidFill>
                  <a:srgbClr val="C77C0D"/>
                </a:solidFill>
                <a:latin typeface="Cambria"/>
                <a:cs typeface="Cambria"/>
              </a:rPr>
              <a:t>имущества</a:t>
            </a:r>
            <a:r>
              <a:rPr sz="1800" spc="165" dirty="0">
                <a:solidFill>
                  <a:srgbClr val="C77C0D"/>
                </a:solidFill>
                <a:latin typeface="Cambria"/>
                <a:cs typeface="Cambria"/>
              </a:rPr>
              <a:t>,</a:t>
            </a:r>
            <a:r>
              <a:rPr sz="1800" spc="200" dirty="0">
                <a:solidFill>
                  <a:srgbClr val="C77C0D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включенного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перечни,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осуществляется:</a:t>
            </a:r>
            <a:endParaRPr sz="1800" dirty="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4797" y="5765114"/>
            <a:ext cx="9446895" cy="2495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9105" indent="-447040">
              <a:lnSpc>
                <a:spcPct val="100000"/>
              </a:lnSpc>
              <a:spcBef>
                <a:spcPts val="100"/>
              </a:spcBef>
              <a:buClr>
                <a:srgbClr val="855309"/>
              </a:buClr>
              <a:buSzPct val="119444"/>
              <a:buFont typeface="Wingdings"/>
              <a:buChar char=""/>
              <a:tabLst>
                <a:tab pos="459105" algn="l"/>
                <a:tab pos="459740" algn="l"/>
              </a:tabLst>
            </a:pPr>
            <a:r>
              <a:rPr sz="1800" spc="80" dirty="0">
                <a:latin typeface="Cambria"/>
                <a:cs typeface="Cambria"/>
              </a:rPr>
              <a:t>субъектам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240" dirty="0">
                <a:latin typeface="Cambria"/>
                <a:cs typeface="Cambria"/>
              </a:rPr>
              <a:t>МСП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и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самозанятым</a:t>
            </a:r>
            <a:r>
              <a:rPr sz="1800" spc="204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гражданам</a:t>
            </a:r>
            <a:endParaRPr sz="1800" dirty="0">
              <a:latin typeface="Cambria"/>
              <a:cs typeface="Cambria"/>
            </a:endParaRPr>
          </a:p>
          <a:p>
            <a:pPr marL="459105" indent="-447040">
              <a:lnSpc>
                <a:spcPct val="100000"/>
              </a:lnSpc>
              <a:spcBef>
                <a:spcPts val="5"/>
              </a:spcBef>
              <a:buClr>
                <a:srgbClr val="855309"/>
              </a:buClr>
              <a:buSzPct val="119444"/>
              <a:buFont typeface="Wingdings"/>
              <a:buChar char=""/>
              <a:tabLst>
                <a:tab pos="459105" algn="l"/>
                <a:tab pos="459740" algn="l"/>
              </a:tabLst>
            </a:pPr>
            <a:r>
              <a:rPr sz="1800" spc="130" dirty="0">
                <a:latin typeface="Cambria"/>
                <a:cs typeface="Cambria"/>
              </a:rPr>
              <a:t>на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срок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не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менее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114" dirty="0">
                <a:latin typeface="Cambria"/>
                <a:cs typeface="Cambria"/>
              </a:rPr>
              <a:t>5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лет</a:t>
            </a:r>
          </a:p>
          <a:p>
            <a:pPr marL="459105" marR="1477010" indent="-447040">
              <a:lnSpc>
                <a:spcPct val="100000"/>
              </a:lnSpc>
              <a:buClr>
                <a:srgbClr val="855309"/>
              </a:buClr>
              <a:buSzPct val="119444"/>
              <a:buFont typeface="Wingdings"/>
              <a:buChar char=""/>
              <a:tabLst>
                <a:tab pos="459105" algn="l"/>
                <a:tab pos="459740" algn="l"/>
              </a:tabLst>
            </a:pPr>
            <a:r>
              <a:rPr sz="1800" spc="130" dirty="0">
                <a:latin typeface="Cambria"/>
                <a:cs typeface="Cambria"/>
              </a:rPr>
              <a:t>на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льготных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условиях,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определяемых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собственником</a:t>
            </a:r>
            <a:r>
              <a:rPr sz="1800" spc="210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имущества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(как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правило,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льготная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25" dirty="0">
                <a:latin typeface="Cambria"/>
                <a:cs typeface="Cambria"/>
              </a:rPr>
              <a:t>ставка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арендной</a:t>
            </a:r>
            <a:r>
              <a:rPr sz="1800" spc="204" dirty="0">
                <a:latin typeface="Cambria"/>
                <a:cs typeface="Cambria"/>
              </a:rPr>
              <a:t> </a:t>
            </a:r>
            <a:r>
              <a:rPr sz="1800" spc="30" dirty="0">
                <a:latin typeface="Cambria"/>
                <a:cs typeface="Cambria"/>
              </a:rPr>
              <a:t>платы)</a:t>
            </a:r>
            <a:endParaRPr sz="1800" dirty="0">
              <a:latin typeface="Cambria"/>
              <a:cs typeface="Cambria"/>
            </a:endParaRPr>
          </a:p>
          <a:p>
            <a:pPr marL="459105" indent="-447040">
              <a:lnSpc>
                <a:spcPct val="100000"/>
              </a:lnSpc>
              <a:buClr>
                <a:srgbClr val="855309"/>
              </a:buClr>
              <a:buSzPct val="119444"/>
              <a:buFont typeface="Wingdings"/>
              <a:buChar char=""/>
              <a:tabLst>
                <a:tab pos="459105" algn="l"/>
                <a:tab pos="459740" algn="l"/>
              </a:tabLst>
            </a:pPr>
            <a:r>
              <a:rPr sz="1800" spc="45" dirty="0">
                <a:latin typeface="Cambria"/>
                <a:cs typeface="Cambria"/>
              </a:rPr>
              <a:t>без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проведения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торгов,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случае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если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120" dirty="0">
                <a:latin typeface="Cambria"/>
                <a:cs typeface="Cambria"/>
              </a:rPr>
              <a:t>преференция</a:t>
            </a:r>
            <a:r>
              <a:rPr sz="1800" spc="15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установлена</a:t>
            </a:r>
            <a:endParaRPr sz="1800" dirty="0">
              <a:latin typeface="Cambria"/>
              <a:cs typeface="Cambria"/>
            </a:endParaRPr>
          </a:p>
          <a:p>
            <a:pPr marL="459105" marR="5080">
              <a:lnSpc>
                <a:spcPct val="100000"/>
              </a:lnSpc>
            </a:pPr>
            <a:r>
              <a:rPr sz="1800" spc="90" dirty="0">
                <a:latin typeface="Cambria"/>
                <a:cs typeface="Cambria"/>
              </a:rPr>
              <a:t>государственной</a:t>
            </a:r>
            <a:r>
              <a:rPr sz="1800" spc="22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программой</a:t>
            </a:r>
            <a:r>
              <a:rPr sz="1800" spc="21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(подпрограммой),</a:t>
            </a:r>
            <a:r>
              <a:rPr sz="1800" spc="22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муниципальной</a:t>
            </a:r>
            <a:r>
              <a:rPr sz="1800" spc="229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программой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(подпрограммой)</a:t>
            </a:r>
            <a:endParaRPr sz="1800" dirty="0">
              <a:latin typeface="Cambria"/>
              <a:cs typeface="Cambria"/>
            </a:endParaRPr>
          </a:p>
          <a:p>
            <a:pPr marL="459105" indent="-447040">
              <a:lnSpc>
                <a:spcPct val="100000"/>
              </a:lnSpc>
              <a:buClr>
                <a:srgbClr val="855309"/>
              </a:buClr>
              <a:buSzPct val="119444"/>
              <a:buFont typeface="Wingdings"/>
              <a:buChar char=""/>
              <a:tabLst>
                <a:tab pos="459105" algn="l"/>
                <a:tab pos="459740" algn="l"/>
              </a:tabLst>
            </a:pPr>
            <a:r>
              <a:rPr sz="1800" spc="65" dirty="0">
                <a:latin typeface="Cambria"/>
                <a:cs typeface="Cambria"/>
              </a:rPr>
              <a:t>субъект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229" dirty="0">
                <a:latin typeface="Cambria"/>
                <a:cs typeface="Cambria"/>
              </a:rPr>
              <a:t>МСП,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арендующий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недвижимое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имущество,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обладает</a:t>
            </a:r>
            <a:endParaRPr sz="1800" dirty="0">
              <a:latin typeface="Cambria"/>
              <a:cs typeface="Cambria"/>
            </a:endParaRPr>
          </a:p>
          <a:p>
            <a:pPr marL="459105">
              <a:lnSpc>
                <a:spcPct val="100000"/>
              </a:lnSpc>
            </a:pPr>
            <a:r>
              <a:rPr sz="1800" spc="105" dirty="0">
                <a:latin typeface="Cambria"/>
                <a:cs typeface="Cambria"/>
              </a:rPr>
              <a:t>преимущественным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120" dirty="0">
                <a:latin typeface="Cambria"/>
                <a:cs typeface="Cambria"/>
              </a:rPr>
              <a:t>правом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его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приобретения</a:t>
            </a:r>
            <a:endParaRPr sz="1800" dirty="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7073" y="1267155"/>
            <a:ext cx="2350135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1905" algn="ctr">
              <a:lnSpc>
                <a:spcPct val="100000"/>
              </a:lnSpc>
              <a:spcBef>
                <a:spcPts val="100"/>
              </a:spcBef>
            </a:pPr>
            <a:r>
              <a:rPr lang="ru-RU" b="1" i="1" spc="150" dirty="0" err="1">
                <a:solidFill>
                  <a:srgbClr val="A17142"/>
                </a:solidFill>
                <a:latin typeface="Cambria"/>
                <a:cs typeface="Cambria"/>
              </a:rPr>
              <a:t>О</a:t>
            </a:r>
            <a:r>
              <a:rPr sz="1800" b="1" i="1" spc="150" dirty="0" err="1" smtClean="0">
                <a:solidFill>
                  <a:srgbClr val="A17142"/>
                </a:solidFill>
                <a:latin typeface="Cambria"/>
                <a:cs typeface="Cambria"/>
              </a:rPr>
              <a:t>собый</a:t>
            </a:r>
            <a:r>
              <a:rPr lang="ru-RU" sz="1800" b="1" i="1" spc="150" dirty="0" smtClean="0">
                <a:solidFill>
                  <a:srgbClr val="A17142"/>
                </a:solidFill>
                <a:latin typeface="Cambria"/>
                <a:cs typeface="Cambria"/>
              </a:rPr>
              <a:t> </a:t>
            </a:r>
            <a:r>
              <a:rPr sz="1800" b="1" i="1" spc="195" dirty="0" smtClean="0">
                <a:solidFill>
                  <a:srgbClr val="A17142"/>
                </a:solidFill>
                <a:latin typeface="Cambria"/>
                <a:cs typeface="Cambria"/>
              </a:rPr>
              <a:t> </a:t>
            </a:r>
            <a:r>
              <a:rPr sz="1800" b="1" i="1" spc="150" dirty="0">
                <a:solidFill>
                  <a:srgbClr val="A17142"/>
                </a:solidFill>
                <a:latin typeface="Cambria"/>
                <a:cs typeface="Cambria"/>
              </a:rPr>
              <a:t>порядок </a:t>
            </a:r>
            <a:r>
              <a:rPr sz="1800" b="1" i="1" spc="155" dirty="0">
                <a:solidFill>
                  <a:srgbClr val="A17142"/>
                </a:solidFill>
                <a:latin typeface="Cambria"/>
                <a:cs typeface="Cambria"/>
              </a:rPr>
              <a:t> </a:t>
            </a:r>
            <a:r>
              <a:rPr sz="1800" b="1" i="1" spc="135" dirty="0">
                <a:solidFill>
                  <a:srgbClr val="A17142"/>
                </a:solidFill>
                <a:latin typeface="Cambria"/>
                <a:cs typeface="Cambria"/>
              </a:rPr>
              <a:t>предоставления </a:t>
            </a:r>
            <a:r>
              <a:rPr sz="1800" b="1" i="1" spc="140" dirty="0">
                <a:solidFill>
                  <a:srgbClr val="A17142"/>
                </a:solidFill>
                <a:latin typeface="Cambria"/>
                <a:cs typeface="Cambria"/>
              </a:rPr>
              <a:t> </a:t>
            </a:r>
            <a:r>
              <a:rPr sz="1800" b="1" i="1" spc="95" dirty="0">
                <a:solidFill>
                  <a:srgbClr val="A17142"/>
                </a:solidFill>
                <a:latin typeface="Cambria"/>
                <a:cs typeface="Cambria"/>
              </a:rPr>
              <a:t>госу</a:t>
            </a:r>
            <a:r>
              <a:rPr sz="1800" b="1" i="1" spc="105" dirty="0">
                <a:solidFill>
                  <a:srgbClr val="A17142"/>
                </a:solidFill>
                <a:latin typeface="Cambria"/>
                <a:cs typeface="Cambria"/>
              </a:rPr>
              <a:t>д</a:t>
            </a:r>
            <a:r>
              <a:rPr sz="1800" b="1" i="1" spc="155" dirty="0">
                <a:solidFill>
                  <a:srgbClr val="A17142"/>
                </a:solidFill>
                <a:latin typeface="Cambria"/>
                <a:cs typeface="Cambria"/>
              </a:rPr>
              <a:t>арст</a:t>
            </a:r>
            <a:r>
              <a:rPr sz="1800" b="1" i="1" spc="130" dirty="0">
                <a:solidFill>
                  <a:srgbClr val="A17142"/>
                </a:solidFill>
                <a:latin typeface="Cambria"/>
                <a:cs typeface="Cambria"/>
              </a:rPr>
              <a:t>в</a:t>
            </a:r>
            <a:r>
              <a:rPr sz="1800" b="1" i="1" spc="95" dirty="0">
                <a:solidFill>
                  <a:srgbClr val="A17142"/>
                </a:solidFill>
                <a:latin typeface="Cambria"/>
                <a:cs typeface="Cambria"/>
              </a:rPr>
              <a:t>енного,  </a:t>
            </a:r>
            <a:r>
              <a:rPr sz="1800" b="1" i="1" spc="125" dirty="0">
                <a:solidFill>
                  <a:srgbClr val="A17142"/>
                </a:solidFill>
                <a:latin typeface="Cambria"/>
                <a:cs typeface="Cambria"/>
              </a:rPr>
              <a:t>муниципального </a:t>
            </a:r>
            <a:r>
              <a:rPr sz="1800" b="1" i="1" spc="130" dirty="0">
                <a:solidFill>
                  <a:srgbClr val="A17142"/>
                </a:solidFill>
                <a:latin typeface="Cambria"/>
                <a:cs typeface="Cambria"/>
              </a:rPr>
              <a:t> </a:t>
            </a:r>
            <a:r>
              <a:rPr sz="1800" b="1" i="1" spc="150" dirty="0">
                <a:solidFill>
                  <a:srgbClr val="A17142"/>
                </a:solidFill>
                <a:latin typeface="Cambria"/>
                <a:cs typeface="Cambria"/>
              </a:rPr>
              <a:t>имущества</a:t>
            </a:r>
            <a:r>
              <a:rPr sz="1800" b="1" i="1" spc="200" dirty="0">
                <a:solidFill>
                  <a:srgbClr val="A17142"/>
                </a:solidFill>
                <a:latin typeface="Cambria"/>
                <a:cs typeface="Cambria"/>
              </a:rPr>
              <a:t> </a:t>
            </a:r>
            <a:r>
              <a:rPr sz="1800" b="1" i="1" spc="120" dirty="0">
                <a:solidFill>
                  <a:srgbClr val="A17142"/>
                </a:solidFill>
                <a:latin typeface="Cambria"/>
                <a:cs typeface="Cambria"/>
              </a:rPr>
              <a:t>для </a:t>
            </a:r>
            <a:r>
              <a:rPr sz="1800" b="1" i="1" spc="125" dirty="0">
                <a:solidFill>
                  <a:srgbClr val="A17142"/>
                </a:solidFill>
                <a:latin typeface="Cambria"/>
                <a:cs typeface="Cambria"/>
              </a:rPr>
              <a:t> </a:t>
            </a:r>
            <a:r>
              <a:rPr sz="1800" b="1" i="1" spc="145" dirty="0">
                <a:solidFill>
                  <a:srgbClr val="A17142"/>
                </a:solidFill>
                <a:latin typeface="Cambria"/>
                <a:cs typeface="Cambria"/>
              </a:rPr>
              <a:t>субъектов</a:t>
            </a:r>
            <a:r>
              <a:rPr sz="1800" b="1" i="1" spc="195" dirty="0">
                <a:solidFill>
                  <a:srgbClr val="A17142"/>
                </a:solidFill>
                <a:latin typeface="Cambria"/>
                <a:cs typeface="Cambria"/>
              </a:rPr>
              <a:t> </a:t>
            </a:r>
            <a:r>
              <a:rPr sz="1800" b="1" i="1" spc="180" dirty="0">
                <a:solidFill>
                  <a:srgbClr val="A17142"/>
                </a:solidFill>
                <a:latin typeface="Cambria"/>
                <a:cs typeface="Cambria"/>
              </a:rPr>
              <a:t>МСП</a:t>
            </a:r>
            <a:r>
              <a:rPr sz="1800" b="1" i="1" spc="210" dirty="0">
                <a:solidFill>
                  <a:srgbClr val="A17142"/>
                </a:solidFill>
                <a:latin typeface="Cambria"/>
                <a:cs typeface="Cambria"/>
              </a:rPr>
              <a:t> </a:t>
            </a:r>
            <a:r>
              <a:rPr sz="1800" b="1" i="1" spc="170" dirty="0">
                <a:solidFill>
                  <a:srgbClr val="A17142"/>
                </a:solidFill>
                <a:latin typeface="Cambria"/>
                <a:cs typeface="Cambria"/>
              </a:rPr>
              <a:t>и </a:t>
            </a:r>
            <a:r>
              <a:rPr sz="1800" b="1" i="1" spc="175" dirty="0">
                <a:solidFill>
                  <a:srgbClr val="A17142"/>
                </a:solidFill>
                <a:latin typeface="Cambria"/>
                <a:cs typeface="Cambria"/>
              </a:rPr>
              <a:t> </a:t>
            </a:r>
            <a:r>
              <a:rPr sz="1800" b="1" i="1" spc="160" dirty="0">
                <a:solidFill>
                  <a:srgbClr val="A17142"/>
                </a:solidFill>
                <a:latin typeface="Cambria"/>
                <a:cs typeface="Cambria"/>
              </a:rPr>
              <a:t>самозанятых</a:t>
            </a:r>
            <a:endParaRPr sz="1800" dirty="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7341" y="3187649"/>
            <a:ext cx="11112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80" dirty="0">
                <a:solidFill>
                  <a:srgbClr val="A17142"/>
                </a:solidFill>
                <a:latin typeface="Cambria"/>
                <a:cs typeface="Cambria"/>
              </a:rPr>
              <a:t>граждан</a:t>
            </a:r>
            <a:endParaRPr sz="1800">
              <a:latin typeface="Cambria"/>
              <a:cs typeface="Cambri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0838688" y="8045196"/>
            <a:ext cx="495300" cy="483234"/>
            <a:chOff x="10838688" y="8045196"/>
            <a:chExt cx="495300" cy="483234"/>
          </a:xfrm>
        </p:grpSpPr>
        <p:sp>
          <p:nvSpPr>
            <p:cNvPr id="10" name="object 10"/>
            <p:cNvSpPr/>
            <p:nvPr/>
          </p:nvSpPr>
          <p:spPr>
            <a:xfrm>
              <a:off x="10848594" y="8055102"/>
              <a:ext cx="475615" cy="463550"/>
            </a:xfrm>
            <a:custGeom>
              <a:avLst/>
              <a:gdLst/>
              <a:ahLst/>
              <a:cxnLst/>
              <a:rect l="l" t="t" r="r" b="b"/>
              <a:pathLst>
                <a:path w="475615" h="463550">
                  <a:moveTo>
                    <a:pt x="237744" y="0"/>
                  </a:moveTo>
                  <a:lnTo>
                    <a:pt x="189825" y="4706"/>
                  </a:lnTo>
                  <a:lnTo>
                    <a:pt x="145196" y="18203"/>
                  </a:lnTo>
                  <a:lnTo>
                    <a:pt x="104812" y="39560"/>
                  </a:lnTo>
                  <a:lnTo>
                    <a:pt x="69627" y="67846"/>
                  </a:lnTo>
                  <a:lnTo>
                    <a:pt x="40598" y="102129"/>
                  </a:lnTo>
                  <a:lnTo>
                    <a:pt x="18680" y="141478"/>
                  </a:lnTo>
                  <a:lnTo>
                    <a:pt x="4829" y="184961"/>
                  </a:lnTo>
                  <a:lnTo>
                    <a:pt x="0" y="231647"/>
                  </a:lnTo>
                  <a:lnTo>
                    <a:pt x="4829" y="278334"/>
                  </a:lnTo>
                  <a:lnTo>
                    <a:pt x="18680" y="321817"/>
                  </a:lnTo>
                  <a:lnTo>
                    <a:pt x="40598" y="361166"/>
                  </a:lnTo>
                  <a:lnTo>
                    <a:pt x="69627" y="395448"/>
                  </a:lnTo>
                  <a:lnTo>
                    <a:pt x="104812" y="423734"/>
                  </a:lnTo>
                  <a:lnTo>
                    <a:pt x="145196" y="445091"/>
                  </a:lnTo>
                  <a:lnTo>
                    <a:pt x="189825" y="458588"/>
                  </a:lnTo>
                  <a:lnTo>
                    <a:pt x="237744" y="463294"/>
                  </a:lnTo>
                  <a:lnTo>
                    <a:pt x="285662" y="458588"/>
                  </a:lnTo>
                  <a:lnTo>
                    <a:pt x="330291" y="445091"/>
                  </a:lnTo>
                  <a:lnTo>
                    <a:pt x="370675" y="423734"/>
                  </a:lnTo>
                  <a:lnTo>
                    <a:pt x="405860" y="395448"/>
                  </a:lnTo>
                  <a:lnTo>
                    <a:pt x="434889" y="361166"/>
                  </a:lnTo>
                  <a:lnTo>
                    <a:pt x="456807" y="321817"/>
                  </a:lnTo>
                  <a:lnTo>
                    <a:pt x="470658" y="278334"/>
                  </a:lnTo>
                  <a:lnTo>
                    <a:pt x="475487" y="231647"/>
                  </a:lnTo>
                  <a:lnTo>
                    <a:pt x="470658" y="184961"/>
                  </a:lnTo>
                  <a:lnTo>
                    <a:pt x="456807" y="141478"/>
                  </a:lnTo>
                  <a:lnTo>
                    <a:pt x="434889" y="102129"/>
                  </a:lnTo>
                  <a:lnTo>
                    <a:pt x="405860" y="67846"/>
                  </a:lnTo>
                  <a:lnTo>
                    <a:pt x="370675" y="39560"/>
                  </a:lnTo>
                  <a:lnTo>
                    <a:pt x="330291" y="18203"/>
                  </a:lnTo>
                  <a:lnTo>
                    <a:pt x="285662" y="4706"/>
                  </a:lnTo>
                  <a:lnTo>
                    <a:pt x="237744" y="0"/>
                  </a:lnTo>
                  <a:close/>
                </a:path>
              </a:pathLst>
            </a:custGeom>
            <a:solidFill>
              <a:srgbClr val="FBE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848594" y="8055102"/>
              <a:ext cx="475615" cy="463550"/>
            </a:xfrm>
            <a:custGeom>
              <a:avLst/>
              <a:gdLst/>
              <a:ahLst/>
              <a:cxnLst/>
              <a:rect l="l" t="t" r="r" b="b"/>
              <a:pathLst>
                <a:path w="475615" h="463550">
                  <a:moveTo>
                    <a:pt x="0" y="231647"/>
                  </a:moveTo>
                  <a:lnTo>
                    <a:pt x="4829" y="184961"/>
                  </a:lnTo>
                  <a:lnTo>
                    <a:pt x="18680" y="141478"/>
                  </a:lnTo>
                  <a:lnTo>
                    <a:pt x="40598" y="102129"/>
                  </a:lnTo>
                  <a:lnTo>
                    <a:pt x="69627" y="67846"/>
                  </a:lnTo>
                  <a:lnTo>
                    <a:pt x="104812" y="39560"/>
                  </a:lnTo>
                  <a:lnTo>
                    <a:pt x="145196" y="18203"/>
                  </a:lnTo>
                  <a:lnTo>
                    <a:pt x="189825" y="4706"/>
                  </a:lnTo>
                  <a:lnTo>
                    <a:pt x="237744" y="0"/>
                  </a:lnTo>
                  <a:lnTo>
                    <a:pt x="285662" y="4706"/>
                  </a:lnTo>
                  <a:lnTo>
                    <a:pt x="330291" y="18203"/>
                  </a:lnTo>
                  <a:lnTo>
                    <a:pt x="370675" y="39560"/>
                  </a:lnTo>
                  <a:lnTo>
                    <a:pt x="405860" y="67846"/>
                  </a:lnTo>
                  <a:lnTo>
                    <a:pt x="434889" y="102129"/>
                  </a:lnTo>
                  <a:lnTo>
                    <a:pt x="456807" y="141478"/>
                  </a:lnTo>
                  <a:lnTo>
                    <a:pt x="470658" y="184961"/>
                  </a:lnTo>
                  <a:lnTo>
                    <a:pt x="475487" y="231647"/>
                  </a:lnTo>
                  <a:lnTo>
                    <a:pt x="470658" y="278334"/>
                  </a:lnTo>
                  <a:lnTo>
                    <a:pt x="456807" y="321817"/>
                  </a:lnTo>
                  <a:lnTo>
                    <a:pt x="434889" y="361166"/>
                  </a:lnTo>
                  <a:lnTo>
                    <a:pt x="405860" y="395448"/>
                  </a:lnTo>
                  <a:lnTo>
                    <a:pt x="370675" y="423734"/>
                  </a:lnTo>
                  <a:lnTo>
                    <a:pt x="330291" y="445091"/>
                  </a:lnTo>
                  <a:lnTo>
                    <a:pt x="285662" y="458588"/>
                  </a:lnTo>
                  <a:lnTo>
                    <a:pt x="237744" y="463294"/>
                  </a:lnTo>
                  <a:lnTo>
                    <a:pt x="189825" y="458588"/>
                  </a:lnTo>
                  <a:lnTo>
                    <a:pt x="145196" y="445091"/>
                  </a:lnTo>
                  <a:lnTo>
                    <a:pt x="104812" y="423734"/>
                  </a:lnTo>
                  <a:lnTo>
                    <a:pt x="69627" y="395448"/>
                  </a:lnTo>
                  <a:lnTo>
                    <a:pt x="40598" y="361166"/>
                  </a:lnTo>
                  <a:lnTo>
                    <a:pt x="18680" y="321817"/>
                  </a:lnTo>
                  <a:lnTo>
                    <a:pt x="4829" y="278334"/>
                  </a:lnTo>
                  <a:lnTo>
                    <a:pt x="0" y="231647"/>
                  </a:lnTo>
                  <a:close/>
                </a:path>
              </a:pathLst>
            </a:custGeom>
            <a:ln w="1981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 flipH="1">
            <a:off x="10848594" y="8110804"/>
            <a:ext cx="657606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b="1" spc="-185" dirty="0" smtClean="0">
                <a:latin typeface="Arial"/>
                <a:cs typeface="Arial"/>
              </a:rPr>
              <a:t>    </a:t>
            </a:r>
            <a:r>
              <a:rPr sz="1800" b="1" spc="-185" dirty="0" smtClean="0">
                <a:latin typeface="Arial"/>
                <a:cs typeface="Arial"/>
              </a:rPr>
              <a:t>5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24429" y="3029839"/>
            <a:ext cx="264414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Verdana"/>
              <a:buChar char="•"/>
              <a:tabLst>
                <a:tab pos="299085" algn="l"/>
                <a:tab pos="299720" algn="l"/>
              </a:tabLst>
            </a:pPr>
            <a:r>
              <a:rPr sz="1800" spc="65" dirty="0">
                <a:latin typeface="Cambria"/>
                <a:cs typeface="Cambria"/>
              </a:rPr>
              <a:t>земельных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участков</a:t>
            </a:r>
            <a:endParaRPr sz="1800" dirty="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buFont typeface="Verdana"/>
              <a:buChar char="•"/>
              <a:tabLst>
                <a:tab pos="299085" algn="l"/>
                <a:tab pos="299720" algn="l"/>
              </a:tabLst>
            </a:pPr>
            <a:r>
              <a:rPr sz="1800" spc="100" dirty="0">
                <a:latin typeface="Cambria"/>
                <a:cs typeface="Cambria"/>
              </a:rPr>
              <a:t>зданий</a:t>
            </a:r>
            <a:endParaRPr sz="1800" dirty="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buFont typeface="Verdana"/>
              <a:buChar char="•"/>
              <a:tabLst>
                <a:tab pos="299085" algn="l"/>
                <a:tab pos="299720" algn="l"/>
              </a:tabLst>
            </a:pPr>
            <a:r>
              <a:rPr sz="1800" spc="90" dirty="0">
                <a:latin typeface="Cambria"/>
                <a:cs typeface="Cambria"/>
              </a:rPr>
              <a:t>строений</a:t>
            </a:r>
            <a:endParaRPr sz="1800" dirty="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buFont typeface="Verdana"/>
              <a:buChar char="•"/>
              <a:tabLst>
                <a:tab pos="299085" algn="l"/>
                <a:tab pos="299720" algn="l"/>
              </a:tabLst>
            </a:pPr>
            <a:r>
              <a:rPr sz="1800" spc="105" dirty="0">
                <a:latin typeface="Cambria"/>
                <a:cs typeface="Cambria"/>
              </a:rPr>
              <a:t>сооружений</a:t>
            </a:r>
            <a:endParaRPr sz="1800" dirty="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85733" y="3053029"/>
            <a:ext cx="294894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Verdana"/>
              <a:buChar char="•"/>
              <a:tabLst>
                <a:tab pos="299085" algn="l"/>
                <a:tab pos="299720" algn="l"/>
              </a:tabLst>
            </a:pPr>
            <a:r>
              <a:rPr sz="1800" spc="95" dirty="0">
                <a:latin typeface="Cambria"/>
                <a:cs typeface="Cambria"/>
              </a:rPr>
              <a:t>установок</a:t>
            </a:r>
            <a:endParaRPr sz="1800" dirty="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Verdana"/>
              <a:buChar char="•"/>
              <a:tabLst>
                <a:tab pos="299085" algn="l"/>
                <a:tab pos="299720" algn="l"/>
              </a:tabLst>
            </a:pPr>
            <a:r>
              <a:rPr sz="1800" spc="100" dirty="0">
                <a:latin typeface="Cambria"/>
                <a:cs typeface="Cambria"/>
              </a:rPr>
              <a:t>транспортных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средств</a:t>
            </a:r>
            <a:endParaRPr sz="1800" dirty="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buFont typeface="Verdana"/>
              <a:buChar char="•"/>
              <a:tabLst>
                <a:tab pos="299085" algn="l"/>
                <a:tab pos="299720" algn="l"/>
              </a:tabLst>
            </a:pPr>
            <a:r>
              <a:rPr sz="1800" spc="100" dirty="0">
                <a:latin typeface="Cambria"/>
                <a:cs typeface="Cambria"/>
              </a:rPr>
              <a:t>инвентаря</a:t>
            </a:r>
            <a:endParaRPr sz="1800" dirty="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buFont typeface="Verdana"/>
              <a:buChar char="•"/>
              <a:tabLst>
                <a:tab pos="299085" algn="l"/>
                <a:tab pos="299720" algn="l"/>
              </a:tabLst>
            </a:pPr>
            <a:r>
              <a:rPr sz="1800" spc="85" dirty="0">
                <a:latin typeface="Cambria"/>
                <a:cs typeface="Cambria"/>
              </a:rPr>
              <a:t>инструментов</a:t>
            </a:r>
            <a:endParaRPr sz="1800" dirty="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05754" y="3064510"/>
            <a:ext cx="2883154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Verdana"/>
              <a:buChar char="•"/>
              <a:tabLst>
                <a:tab pos="299085" algn="l"/>
                <a:tab pos="299720" algn="l"/>
              </a:tabLst>
            </a:pPr>
            <a:r>
              <a:rPr sz="1800" spc="100" dirty="0">
                <a:latin typeface="Cambria"/>
                <a:cs typeface="Cambria"/>
              </a:rPr>
              <a:t>нежилых</a:t>
            </a:r>
            <a:r>
              <a:rPr sz="1800" spc="105" dirty="0">
                <a:latin typeface="Cambria"/>
                <a:cs typeface="Cambria"/>
              </a:rPr>
              <a:t> помещений</a:t>
            </a:r>
            <a:endParaRPr sz="1800" dirty="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buFont typeface="Verdana"/>
              <a:buChar char="•"/>
              <a:tabLst>
                <a:tab pos="299085" algn="l"/>
                <a:tab pos="299720" algn="l"/>
              </a:tabLst>
            </a:pPr>
            <a:r>
              <a:rPr sz="1800" spc="85" dirty="0">
                <a:latin typeface="Cambria"/>
                <a:cs typeface="Cambria"/>
              </a:rPr>
              <a:t>оборудования</a:t>
            </a:r>
            <a:endParaRPr sz="1800" dirty="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buFont typeface="Verdana"/>
              <a:buChar char="•"/>
              <a:tabLst>
                <a:tab pos="299085" algn="l"/>
                <a:tab pos="299720" algn="l"/>
              </a:tabLst>
            </a:pPr>
            <a:r>
              <a:rPr sz="1800" spc="150" dirty="0">
                <a:latin typeface="Cambria"/>
                <a:cs typeface="Cambria"/>
              </a:rPr>
              <a:t>машин</a:t>
            </a:r>
            <a:endParaRPr sz="1800" dirty="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buFont typeface="Verdana"/>
              <a:buChar char="•"/>
              <a:tabLst>
                <a:tab pos="299085" algn="l"/>
                <a:tab pos="299720" algn="l"/>
              </a:tabLst>
            </a:pPr>
            <a:r>
              <a:rPr sz="1800" spc="105" dirty="0">
                <a:latin typeface="Cambria"/>
                <a:cs typeface="Cambria"/>
              </a:rPr>
              <a:t>механизмов</a:t>
            </a:r>
            <a:endParaRPr sz="18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5447" y="105156"/>
            <a:ext cx="1765300" cy="757555"/>
            <a:chOff x="155447" y="105156"/>
            <a:chExt cx="1765300" cy="7575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371" y="134112"/>
              <a:ext cx="1594801" cy="67036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447" y="105156"/>
              <a:ext cx="1764792" cy="757427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63777" y="3530549"/>
            <a:ext cx="899769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mtClean="0"/>
              <a:t>РАЗДЕЛ </a:t>
            </a:r>
            <a:r>
              <a:rPr dirty="0"/>
              <a:t>II.</a:t>
            </a:r>
          </a:p>
          <a:p>
            <a:pPr marL="6350" marR="5080" algn="ctr">
              <a:lnSpc>
                <a:spcPct val="100000"/>
              </a:lnSpc>
              <a:spcBef>
                <a:spcPts val="5"/>
              </a:spcBef>
            </a:pPr>
            <a:r>
              <a:rPr dirty="0" smtClean="0"/>
              <a:t>НОРМАТИВНАЯ </a:t>
            </a:r>
            <a:r>
              <a:rPr dirty="0"/>
              <a:t>(</a:t>
            </a:r>
            <a:r>
              <a:rPr dirty="0" smtClean="0"/>
              <a:t>ПРАВОВАЯ</a:t>
            </a:r>
            <a:r>
              <a:rPr dirty="0"/>
              <a:t>) </a:t>
            </a:r>
            <a:r>
              <a:rPr dirty="0" smtClean="0"/>
              <a:t>БАЗА </a:t>
            </a:r>
            <a:r>
              <a:rPr lang="ru-RU" dirty="0" smtClean="0"/>
              <a:t> </a:t>
            </a:r>
            <a:r>
              <a:rPr dirty="0" smtClean="0"/>
              <a:t>Д</a:t>
            </a:r>
            <a:r>
              <a:rPr lang="ru-RU" dirty="0" smtClean="0"/>
              <a:t>Л</a:t>
            </a:r>
            <a:r>
              <a:rPr dirty="0" smtClean="0"/>
              <a:t>Я </a:t>
            </a:r>
            <a:r>
              <a:rPr lang="ru-RU" dirty="0" smtClean="0"/>
              <a:t> </a:t>
            </a:r>
            <a:r>
              <a:rPr dirty="0" smtClean="0"/>
              <a:t>ОКАЗАНИЯ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dirty="0" smtClean="0"/>
              <a:t>ИМУЩЕСТВЕННОЙ  ПОДДЕРЖКИ СУБЪЕКТАМ </a:t>
            </a:r>
            <a:r>
              <a:rPr lang="ru-RU" dirty="0" smtClean="0"/>
              <a:t> </a:t>
            </a:r>
            <a:r>
              <a:rPr dirty="0" smtClean="0"/>
              <a:t>МСП</a:t>
            </a:r>
            <a:r>
              <a:rPr dirty="0"/>
              <a:t>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dirty="0" smtClean="0"/>
              <a:t>САМОЗАНЯТЫМ </a:t>
            </a:r>
            <a:r>
              <a:rPr lang="ru-RU" dirty="0" smtClean="0"/>
              <a:t>  </a:t>
            </a:r>
            <a:r>
              <a:rPr dirty="0" smtClean="0"/>
              <a:t>ГРАЖДАНАМ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7" y="105156"/>
            <a:ext cx="1764792" cy="757427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0951464" y="8063484"/>
            <a:ext cx="495300" cy="481965"/>
            <a:chOff x="10951464" y="8063484"/>
            <a:chExt cx="495300" cy="481965"/>
          </a:xfrm>
        </p:grpSpPr>
        <p:sp>
          <p:nvSpPr>
            <p:cNvPr id="4" name="object 4"/>
            <p:cNvSpPr/>
            <p:nvPr/>
          </p:nvSpPr>
          <p:spPr>
            <a:xfrm>
              <a:off x="10961370" y="8073390"/>
              <a:ext cx="475615" cy="462280"/>
            </a:xfrm>
            <a:custGeom>
              <a:avLst/>
              <a:gdLst/>
              <a:ahLst/>
              <a:cxnLst/>
              <a:rect l="l" t="t" r="r" b="b"/>
              <a:pathLst>
                <a:path w="475615" h="462279">
                  <a:moveTo>
                    <a:pt x="237744" y="0"/>
                  </a:moveTo>
                  <a:lnTo>
                    <a:pt x="189825" y="4690"/>
                  </a:lnTo>
                  <a:lnTo>
                    <a:pt x="145196" y="18143"/>
                  </a:lnTo>
                  <a:lnTo>
                    <a:pt x="104812" y="39430"/>
                  </a:lnTo>
                  <a:lnTo>
                    <a:pt x="69627" y="67622"/>
                  </a:lnTo>
                  <a:lnTo>
                    <a:pt x="40598" y="101792"/>
                  </a:lnTo>
                  <a:lnTo>
                    <a:pt x="18680" y="141012"/>
                  </a:lnTo>
                  <a:lnTo>
                    <a:pt x="4829" y="184352"/>
                  </a:lnTo>
                  <a:lnTo>
                    <a:pt x="0" y="230886"/>
                  </a:lnTo>
                  <a:lnTo>
                    <a:pt x="4829" y="277415"/>
                  </a:lnTo>
                  <a:lnTo>
                    <a:pt x="18680" y="320754"/>
                  </a:lnTo>
                  <a:lnTo>
                    <a:pt x="40598" y="359973"/>
                  </a:lnTo>
                  <a:lnTo>
                    <a:pt x="69627" y="394143"/>
                  </a:lnTo>
                  <a:lnTo>
                    <a:pt x="104812" y="422337"/>
                  </a:lnTo>
                  <a:lnTo>
                    <a:pt x="145196" y="443625"/>
                  </a:lnTo>
                  <a:lnTo>
                    <a:pt x="189825" y="457079"/>
                  </a:lnTo>
                  <a:lnTo>
                    <a:pt x="237744" y="461770"/>
                  </a:lnTo>
                  <a:lnTo>
                    <a:pt x="285662" y="457079"/>
                  </a:lnTo>
                  <a:lnTo>
                    <a:pt x="330291" y="443625"/>
                  </a:lnTo>
                  <a:lnTo>
                    <a:pt x="370675" y="422337"/>
                  </a:lnTo>
                  <a:lnTo>
                    <a:pt x="405860" y="394143"/>
                  </a:lnTo>
                  <a:lnTo>
                    <a:pt x="434889" y="359973"/>
                  </a:lnTo>
                  <a:lnTo>
                    <a:pt x="456807" y="320754"/>
                  </a:lnTo>
                  <a:lnTo>
                    <a:pt x="470658" y="277415"/>
                  </a:lnTo>
                  <a:lnTo>
                    <a:pt x="475487" y="230886"/>
                  </a:lnTo>
                  <a:lnTo>
                    <a:pt x="470658" y="184352"/>
                  </a:lnTo>
                  <a:lnTo>
                    <a:pt x="456807" y="141012"/>
                  </a:lnTo>
                  <a:lnTo>
                    <a:pt x="434889" y="101792"/>
                  </a:lnTo>
                  <a:lnTo>
                    <a:pt x="405860" y="67622"/>
                  </a:lnTo>
                  <a:lnTo>
                    <a:pt x="370675" y="39430"/>
                  </a:lnTo>
                  <a:lnTo>
                    <a:pt x="330291" y="18143"/>
                  </a:lnTo>
                  <a:lnTo>
                    <a:pt x="285662" y="4690"/>
                  </a:lnTo>
                  <a:lnTo>
                    <a:pt x="237744" y="0"/>
                  </a:lnTo>
                  <a:close/>
                </a:path>
              </a:pathLst>
            </a:custGeom>
            <a:solidFill>
              <a:srgbClr val="FBE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961370" y="8073390"/>
              <a:ext cx="475615" cy="462280"/>
            </a:xfrm>
            <a:custGeom>
              <a:avLst/>
              <a:gdLst/>
              <a:ahLst/>
              <a:cxnLst/>
              <a:rect l="l" t="t" r="r" b="b"/>
              <a:pathLst>
                <a:path w="475615" h="462279">
                  <a:moveTo>
                    <a:pt x="0" y="230886"/>
                  </a:moveTo>
                  <a:lnTo>
                    <a:pt x="4829" y="184352"/>
                  </a:lnTo>
                  <a:lnTo>
                    <a:pt x="18680" y="141012"/>
                  </a:lnTo>
                  <a:lnTo>
                    <a:pt x="40598" y="101792"/>
                  </a:lnTo>
                  <a:lnTo>
                    <a:pt x="69627" y="67622"/>
                  </a:lnTo>
                  <a:lnTo>
                    <a:pt x="104812" y="39430"/>
                  </a:lnTo>
                  <a:lnTo>
                    <a:pt x="145196" y="18143"/>
                  </a:lnTo>
                  <a:lnTo>
                    <a:pt x="189825" y="4690"/>
                  </a:lnTo>
                  <a:lnTo>
                    <a:pt x="237744" y="0"/>
                  </a:lnTo>
                  <a:lnTo>
                    <a:pt x="285662" y="4690"/>
                  </a:lnTo>
                  <a:lnTo>
                    <a:pt x="330291" y="18143"/>
                  </a:lnTo>
                  <a:lnTo>
                    <a:pt x="370675" y="39430"/>
                  </a:lnTo>
                  <a:lnTo>
                    <a:pt x="405860" y="67622"/>
                  </a:lnTo>
                  <a:lnTo>
                    <a:pt x="434889" y="101792"/>
                  </a:lnTo>
                  <a:lnTo>
                    <a:pt x="456807" y="141012"/>
                  </a:lnTo>
                  <a:lnTo>
                    <a:pt x="470658" y="184352"/>
                  </a:lnTo>
                  <a:lnTo>
                    <a:pt x="475487" y="230886"/>
                  </a:lnTo>
                  <a:lnTo>
                    <a:pt x="470658" y="277415"/>
                  </a:lnTo>
                  <a:lnTo>
                    <a:pt x="456807" y="320754"/>
                  </a:lnTo>
                  <a:lnTo>
                    <a:pt x="434889" y="359973"/>
                  </a:lnTo>
                  <a:lnTo>
                    <a:pt x="405860" y="394143"/>
                  </a:lnTo>
                  <a:lnTo>
                    <a:pt x="370675" y="422337"/>
                  </a:lnTo>
                  <a:lnTo>
                    <a:pt x="330291" y="443625"/>
                  </a:lnTo>
                  <a:lnTo>
                    <a:pt x="285662" y="457079"/>
                  </a:lnTo>
                  <a:lnTo>
                    <a:pt x="237744" y="461770"/>
                  </a:lnTo>
                  <a:lnTo>
                    <a:pt x="189825" y="457079"/>
                  </a:lnTo>
                  <a:lnTo>
                    <a:pt x="145196" y="443625"/>
                  </a:lnTo>
                  <a:lnTo>
                    <a:pt x="104812" y="422337"/>
                  </a:lnTo>
                  <a:lnTo>
                    <a:pt x="69627" y="394143"/>
                  </a:lnTo>
                  <a:lnTo>
                    <a:pt x="40598" y="359973"/>
                  </a:lnTo>
                  <a:lnTo>
                    <a:pt x="18680" y="320754"/>
                  </a:lnTo>
                  <a:lnTo>
                    <a:pt x="4829" y="277415"/>
                  </a:lnTo>
                  <a:lnTo>
                    <a:pt x="0" y="230886"/>
                  </a:lnTo>
                  <a:close/>
                </a:path>
              </a:pathLst>
            </a:custGeom>
            <a:ln w="1981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1135359" y="8150453"/>
            <a:ext cx="130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85" dirty="0">
                <a:latin typeface="Arial"/>
                <a:cs typeface="Arial"/>
              </a:rPr>
              <a:t>7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4141" y="4059174"/>
            <a:ext cx="3228340" cy="1009015"/>
          </a:xfrm>
          <a:custGeom>
            <a:avLst/>
            <a:gdLst/>
            <a:ahLst/>
            <a:cxnLst/>
            <a:rect l="l" t="t" r="r" b="b"/>
            <a:pathLst>
              <a:path w="3228340" h="1009014">
                <a:moveTo>
                  <a:pt x="0" y="1008888"/>
                </a:moveTo>
                <a:lnTo>
                  <a:pt x="3227832" y="1008888"/>
                </a:lnTo>
                <a:lnTo>
                  <a:pt x="3227832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ln w="19812">
            <a:solidFill>
              <a:srgbClr val="1F4E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43736" y="4190492"/>
            <a:ext cx="1906905" cy="68643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 marR="5080">
              <a:lnSpc>
                <a:spcPts val="2440"/>
              </a:lnSpc>
              <a:spcBef>
                <a:spcPts val="450"/>
              </a:spcBef>
            </a:pPr>
            <a:r>
              <a:rPr sz="2300" spc="75" dirty="0">
                <a:latin typeface="Cambria"/>
                <a:cs typeface="Cambria"/>
              </a:rPr>
              <a:t>Федеральн</a:t>
            </a:r>
            <a:r>
              <a:rPr sz="2300" spc="85" dirty="0">
                <a:latin typeface="Cambria"/>
                <a:cs typeface="Cambria"/>
              </a:rPr>
              <a:t>о</a:t>
            </a:r>
            <a:r>
              <a:rPr sz="2300" spc="45" dirty="0">
                <a:latin typeface="Cambria"/>
                <a:cs typeface="Cambria"/>
              </a:rPr>
              <a:t>е  </a:t>
            </a:r>
            <a:r>
              <a:rPr sz="2300" spc="135" dirty="0">
                <a:latin typeface="Cambria"/>
                <a:cs typeface="Cambria"/>
              </a:rPr>
              <a:t>имущество</a:t>
            </a:r>
            <a:endParaRPr sz="2300">
              <a:latin typeface="Cambria"/>
              <a:cs typeface="Cambri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28600" y="3902964"/>
            <a:ext cx="727075" cy="1079500"/>
            <a:chOff x="228600" y="3902964"/>
            <a:chExt cx="727075" cy="107950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8505" y="3912870"/>
              <a:ext cx="707136" cy="105917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38505" y="3912870"/>
              <a:ext cx="707390" cy="1059180"/>
            </a:xfrm>
            <a:custGeom>
              <a:avLst/>
              <a:gdLst/>
              <a:ahLst/>
              <a:cxnLst/>
              <a:rect l="l" t="t" r="r" b="b"/>
              <a:pathLst>
                <a:path w="707390" h="1059179">
                  <a:moveTo>
                    <a:pt x="0" y="1059179"/>
                  </a:moveTo>
                  <a:lnTo>
                    <a:pt x="707136" y="1059179"/>
                  </a:lnTo>
                  <a:lnTo>
                    <a:pt x="707136" y="0"/>
                  </a:lnTo>
                  <a:lnTo>
                    <a:pt x="0" y="0"/>
                  </a:lnTo>
                  <a:lnTo>
                    <a:pt x="0" y="1059179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52806" y="193675"/>
            <a:ext cx="10057994" cy="4109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31970" marR="584835" indent="-1016635">
              <a:lnSpc>
                <a:spcPct val="100000"/>
              </a:lnSpc>
              <a:spcBef>
                <a:spcPts val="100"/>
              </a:spcBef>
            </a:pP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Н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О</a:t>
            </a:r>
            <a:r>
              <a:rPr lang="ru-RU"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Р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М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АТ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И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В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Н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А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Я</a:t>
            </a:r>
            <a:r>
              <a:rPr sz="2000" b="1" spc="-13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190" dirty="0">
                <a:solidFill>
                  <a:srgbClr val="A4634E"/>
                </a:solidFill>
                <a:latin typeface="Arial"/>
                <a:cs typeface="Arial"/>
              </a:rPr>
              <a:t>(</a:t>
            </a:r>
            <a:r>
              <a:rPr sz="2000" b="1" spc="-190" dirty="0" smtClean="0">
                <a:solidFill>
                  <a:srgbClr val="A4634E"/>
                </a:solidFill>
                <a:latin typeface="Arial"/>
                <a:cs typeface="Arial"/>
              </a:rPr>
              <a:t>П</a:t>
            </a:r>
            <a:r>
              <a:rPr lang="ru-RU" sz="2000" b="1" spc="-19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Р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А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В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О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В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10" dirty="0" smtClean="0">
                <a:solidFill>
                  <a:srgbClr val="A4634E"/>
                </a:solidFill>
                <a:latin typeface="Arial"/>
                <a:cs typeface="Arial"/>
              </a:rPr>
              <a:t>А</a:t>
            </a:r>
            <a:r>
              <a:rPr lang="ru-RU" sz="2000" b="1" spc="-21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10" dirty="0" smtClean="0">
                <a:solidFill>
                  <a:srgbClr val="A4634E"/>
                </a:solidFill>
                <a:latin typeface="Arial"/>
                <a:cs typeface="Arial"/>
              </a:rPr>
              <a:t>Я</a:t>
            </a:r>
            <a:r>
              <a:rPr sz="2000" b="1" spc="-210" dirty="0">
                <a:solidFill>
                  <a:srgbClr val="A4634E"/>
                </a:solidFill>
                <a:latin typeface="Arial"/>
                <a:cs typeface="Arial"/>
              </a:rPr>
              <a:t>)</a:t>
            </a:r>
            <a:r>
              <a:rPr sz="2000" b="1" spc="-105" dirty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Б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А</a:t>
            </a:r>
            <a:r>
              <a:rPr sz="2000" b="1" spc="-229" dirty="0" smtClean="0">
                <a:solidFill>
                  <a:srgbClr val="A4634E"/>
                </a:solidFill>
                <a:latin typeface="Arial"/>
                <a:cs typeface="Arial"/>
              </a:rPr>
              <a:t>З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А</a:t>
            </a:r>
            <a:r>
              <a:rPr sz="2000" b="1" spc="-12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Д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Л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Я</a:t>
            </a:r>
            <a:r>
              <a:rPr sz="2000" b="1" spc="-12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endParaRPr lang="ru-RU" sz="2000" b="1" spc="-120" dirty="0" smtClean="0">
              <a:solidFill>
                <a:srgbClr val="A4634E"/>
              </a:solidFill>
              <a:latin typeface="Arial"/>
              <a:cs typeface="Arial"/>
            </a:endParaRPr>
          </a:p>
          <a:p>
            <a:pPr marL="4331970" marR="584835" indent="-1016635">
              <a:lnSpc>
                <a:spcPct val="100000"/>
              </a:lnSpc>
              <a:spcBef>
                <a:spcPts val="100"/>
              </a:spcBef>
            </a:pPr>
            <a:r>
              <a:rPr sz="2000" b="1" spc="-285" dirty="0" smtClean="0">
                <a:solidFill>
                  <a:srgbClr val="A4634E"/>
                </a:solidFill>
                <a:latin typeface="Arial"/>
                <a:cs typeface="Arial"/>
              </a:rPr>
              <a:t>О</a:t>
            </a:r>
            <a:r>
              <a:rPr lang="ru-RU" sz="2000" b="1" spc="-28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15" dirty="0" smtClean="0">
                <a:solidFill>
                  <a:srgbClr val="A4634E"/>
                </a:solidFill>
                <a:latin typeface="Arial"/>
                <a:cs typeface="Arial"/>
              </a:rPr>
              <a:t>К</a:t>
            </a:r>
            <a:r>
              <a:rPr lang="ru-RU" sz="2000" b="1" spc="-21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А</a:t>
            </a:r>
            <a:r>
              <a:rPr lang="ru-RU"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З</a:t>
            </a:r>
            <a:r>
              <a:rPr lang="ru-RU"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А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Н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И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150" dirty="0" smtClean="0">
                <a:solidFill>
                  <a:srgbClr val="A4634E"/>
                </a:solidFill>
                <a:latin typeface="Arial"/>
                <a:cs typeface="Arial"/>
              </a:rPr>
              <a:t>Я 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И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М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У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360" dirty="0" smtClean="0">
                <a:solidFill>
                  <a:srgbClr val="A4634E"/>
                </a:solidFill>
                <a:latin typeface="Arial"/>
                <a:cs typeface="Arial"/>
              </a:rPr>
              <a:t>Щ</a:t>
            </a:r>
            <a:r>
              <a:rPr lang="ru-RU" sz="2000" b="1" spc="-3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Е</a:t>
            </a:r>
            <a:r>
              <a:rPr lang="ru-RU"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С</a:t>
            </a:r>
            <a:r>
              <a:rPr lang="ru-RU"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Т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В</a:t>
            </a:r>
            <a:r>
              <a:rPr lang="ru-RU"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 Е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Н</a:t>
            </a:r>
            <a:r>
              <a:rPr lang="ru-RU"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Н</a:t>
            </a:r>
            <a:r>
              <a:rPr lang="ru-RU"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О</a:t>
            </a:r>
            <a:r>
              <a:rPr lang="ru-RU"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Й</a:t>
            </a:r>
            <a:r>
              <a:rPr sz="2000" b="1" spc="-13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lang="ru-RU" sz="2000" b="1" spc="-13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П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О</a:t>
            </a:r>
            <a:r>
              <a:rPr lang="ru-RU"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Д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Д</a:t>
            </a:r>
            <a:r>
              <a:rPr lang="ru-RU"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0" dirty="0" smtClean="0">
                <a:solidFill>
                  <a:srgbClr val="A4634E"/>
                </a:solidFill>
                <a:latin typeface="Arial"/>
                <a:cs typeface="Arial"/>
              </a:rPr>
              <a:t>Е</a:t>
            </a:r>
            <a:r>
              <a:rPr lang="ru-RU" sz="2000" b="1" spc="-24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Р</a:t>
            </a:r>
            <a:r>
              <a:rPr sz="2000" b="1" spc="-330" dirty="0" smtClean="0">
                <a:solidFill>
                  <a:srgbClr val="A4634E"/>
                </a:solidFill>
                <a:latin typeface="Arial"/>
                <a:cs typeface="Arial"/>
              </a:rPr>
              <a:t>Ж</a:t>
            </a:r>
            <a:r>
              <a:rPr lang="ru-RU" sz="2000" b="1" spc="-33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15" dirty="0" smtClean="0">
                <a:solidFill>
                  <a:srgbClr val="A4634E"/>
                </a:solidFill>
                <a:latin typeface="Arial"/>
                <a:cs typeface="Arial"/>
              </a:rPr>
              <a:t>К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И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50" dirty="0">
              <a:latin typeface="Arial"/>
              <a:cs typeface="Arial"/>
            </a:endParaRPr>
          </a:p>
          <a:p>
            <a:pPr marL="12700" marR="454659" algn="just">
              <a:lnSpc>
                <a:spcPts val="1880"/>
              </a:lnSpc>
              <a:buAutoNum type="arabicPeriod"/>
              <a:tabLst>
                <a:tab pos="313055" algn="l"/>
              </a:tabLst>
            </a:pPr>
            <a:r>
              <a:rPr sz="1600" b="1" spc="100" dirty="0">
                <a:latin typeface="Cambria"/>
                <a:cs typeface="Cambria"/>
              </a:rPr>
              <a:t>Федеральный </a:t>
            </a:r>
            <a:r>
              <a:rPr sz="1600" b="1" spc="90" dirty="0">
                <a:latin typeface="Cambria"/>
                <a:cs typeface="Cambria"/>
              </a:rPr>
              <a:t>закон </a:t>
            </a:r>
            <a:r>
              <a:rPr sz="1600" b="1" spc="125" dirty="0">
                <a:latin typeface="Cambria"/>
                <a:cs typeface="Cambria"/>
              </a:rPr>
              <a:t>от </a:t>
            </a:r>
            <a:r>
              <a:rPr sz="1600" b="1" spc="120" dirty="0">
                <a:latin typeface="Cambria"/>
                <a:cs typeface="Cambria"/>
              </a:rPr>
              <a:t>24.07.2007 </a:t>
            </a:r>
            <a:r>
              <a:rPr sz="1600" b="1" spc="90" dirty="0">
                <a:latin typeface="Cambria"/>
                <a:cs typeface="Cambria"/>
              </a:rPr>
              <a:t>№ </a:t>
            </a:r>
            <a:r>
              <a:rPr sz="1600" b="1" spc="125" dirty="0">
                <a:latin typeface="Cambria"/>
                <a:cs typeface="Cambria"/>
              </a:rPr>
              <a:t>209-ФЗ </a:t>
            </a:r>
            <a:r>
              <a:rPr sz="1600" b="1" spc="10" dirty="0">
                <a:latin typeface="Cambria"/>
                <a:cs typeface="Cambria"/>
              </a:rPr>
              <a:t>«</a:t>
            </a:r>
            <a:r>
              <a:rPr sz="2400" spc="15" baseline="1736" dirty="0">
                <a:latin typeface="Cambria"/>
                <a:cs typeface="Cambria"/>
              </a:rPr>
              <a:t>О</a:t>
            </a:r>
            <a:r>
              <a:rPr sz="2400" spc="22" baseline="1736" dirty="0">
                <a:latin typeface="Cambria"/>
                <a:cs typeface="Cambria"/>
              </a:rPr>
              <a:t> </a:t>
            </a:r>
            <a:r>
              <a:rPr sz="2400" spc="120" baseline="1736" dirty="0">
                <a:latin typeface="Cambria"/>
                <a:cs typeface="Cambria"/>
              </a:rPr>
              <a:t>развитии </a:t>
            </a:r>
            <a:r>
              <a:rPr sz="2400" spc="75" baseline="1736" dirty="0">
                <a:latin typeface="Cambria"/>
                <a:cs typeface="Cambria"/>
              </a:rPr>
              <a:t>малого </a:t>
            </a:r>
            <a:r>
              <a:rPr sz="2400" spc="135" baseline="1736" dirty="0">
                <a:latin typeface="Cambria"/>
                <a:cs typeface="Cambria"/>
              </a:rPr>
              <a:t>и </a:t>
            </a:r>
            <a:r>
              <a:rPr sz="2400" spc="104" baseline="1736" dirty="0">
                <a:latin typeface="Cambria"/>
                <a:cs typeface="Cambria"/>
              </a:rPr>
              <a:t>среднего </a:t>
            </a:r>
            <a:r>
              <a:rPr sz="2400" spc="112" baseline="1736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предпринимательства</a:t>
            </a:r>
            <a:r>
              <a:rPr sz="1600" spc="210" dirty="0">
                <a:latin typeface="Cambria"/>
                <a:cs typeface="Cambria"/>
              </a:rPr>
              <a:t> </a:t>
            </a:r>
            <a:r>
              <a:rPr sz="1600" spc="120" dirty="0">
                <a:latin typeface="Cambria"/>
                <a:cs typeface="Cambria"/>
              </a:rPr>
              <a:t>в</a:t>
            </a:r>
            <a:r>
              <a:rPr sz="1600" spc="165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Российской</a:t>
            </a:r>
            <a:r>
              <a:rPr sz="1600" spc="190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Федерации»</a:t>
            </a:r>
            <a:endParaRPr sz="1600" dirty="0">
              <a:latin typeface="Cambria"/>
              <a:cs typeface="Cambria"/>
            </a:endParaRPr>
          </a:p>
          <a:p>
            <a:pPr marL="12700" marR="453390" algn="just">
              <a:lnSpc>
                <a:spcPct val="99400"/>
              </a:lnSpc>
              <a:spcBef>
                <a:spcPts val="595"/>
              </a:spcBef>
              <a:buAutoNum type="arabicPeriod"/>
              <a:tabLst>
                <a:tab pos="339090" algn="l"/>
              </a:tabLst>
            </a:pPr>
            <a:r>
              <a:rPr sz="1600" b="1" spc="100" dirty="0">
                <a:latin typeface="Cambria"/>
                <a:cs typeface="Cambria"/>
              </a:rPr>
              <a:t>Федеральный</a:t>
            </a:r>
            <a:r>
              <a:rPr sz="1600" b="1" spc="105" dirty="0">
                <a:latin typeface="Cambria"/>
                <a:cs typeface="Cambria"/>
              </a:rPr>
              <a:t> </a:t>
            </a:r>
            <a:r>
              <a:rPr sz="1600" b="1" spc="90" dirty="0">
                <a:latin typeface="Cambria"/>
                <a:cs typeface="Cambria"/>
              </a:rPr>
              <a:t>закон</a:t>
            </a:r>
            <a:r>
              <a:rPr sz="1600" b="1" spc="95" dirty="0">
                <a:latin typeface="Cambria"/>
                <a:cs typeface="Cambria"/>
              </a:rPr>
              <a:t> </a:t>
            </a:r>
            <a:r>
              <a:rPr sz="1600" b="1" spc="130" dirty="0">
                <a:latin typeface="Cambria"/>
                <a:cs typeface="Cambria"/>
              </a:rPr>
              <a:t>от</a:t>
            </a:r>
            <a:r>
              <a:rPr sz="1600" b="1" spc="135" dirty="0">
                <a:latin typeface="Cambria"/>
                <a:cs typeface="Cambria"/>
              </a:rPr>
              <a:t> </a:t>
            </a:r>
            <a:r>
              <a:rPr sz="1600" b="1" spc="120" dirty="0">
                <a:latin typeface="Cambria"/>
                <a:cs typeface="Cambria"/>
              </a:rPr>
              <a:t>22.07.2008</a:t>
            </a:r>
            <a:r>
              <a:rPr sz="1600" b="1" spc="125" dirty="0">
                <a:latin typeface="Cambria"/>
                <a:cs typeface="Cambria"/>
              </a:rPr>
              <a:t> </a:t>
            </a:r>
            <a:r>
              <a:rPr sz="1600" b="1" spc="95" dirty="0">
                <a:latin typeface="Cambria"/>
                <a:cs typeface="Cambria"/>
              </a:rPr>
              <a:t>N</a:t>
            </a:r>
            <a:r>
              <a:rPr sz="1600" b="1" spc="100" dirty="0">
                <a:latin typeface="Cambria"/>
                <a:cs typeface="Cambria"/>
              </a:rPr>
              <a:t> </a:t>
            </a:r>
            <a:r>
              <a:rPr sz="1600" b="1" spc="125" dirty="0">
                <a:latin typeface="Cambria"/>
                <a:cs typeface="Cambria"/>
              </a:rPr>
              <a:t>159-ФЗ</a:t>
            </a:r>
            <a:r>
              <a:rPr sz="1600" b="1" spc="130" dirty="0">
                <a:latin typeface="Cambria"/>
                <a:cs typeface="Cambria"/>
              </a:rPr>
              <a:t> </a:t>
            </a:r>
            <a:r>
              <a:rPr sz="2400" spc="30" baseline="1736" dirty="0">
                <a:latin typeface="Cambria"/>
                <a:cs typeface="Cambria"/>
              </a:rPr>
              <a:t>«Об</a:t>
            </a:r>
            <a:r>
              <a:rPr sz="2400" spc="37" baseline="1736" dirty="0">
                <a:latin typeface="Cambria"/>
                <a:cs typeface="Cambria"/>
              </a:rPr>
              <a:t> </a:t>
            </a:r>
            <a:r>
              <a:rPr sz="2400" spc="104" baseline="1736" dirty="0">
                <a:latin typeface="Cambria"/>
                <a:cs typeface="Cambria"/>
              </a:rPr>
              <a:t>особенностях</a:t>
            </a:r>
            <a:r>
              <a:rPr sz="2400" spc="112" baseline="1736" dirty="0">
                <a:latin typeface="Cambria"/>
                <a:cs typeface="Cambria"/>
              </a:rPr>
              <a:t> </a:t>
            </a:r>
            <a:r>
              <a:rPr sz="2400" spc="127" baseline="1736" dirty="0">
                <a:latin typeface="Cambria"/>
                <a:cs typeface="Cambria"/>
              </a:rPr>
              <a:t>отчуждения </a:t>
            </a:r>
            <a:r>
              <a:rPr sz="2400" spc="135" baseline="1736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недвижимого</a:t>
            </a:r>
            <a:r>
              <a:rPr sz="1600" spc="95" dirty="0">
                <a:latin typeface="Cambria"/>
                <a:cs typeface="Cambria"/>
              </a:rPr>
              <a:t> </a:t>
            </a:r>
            <a:r>
              <a:rPr sz="1600" spc="105" dirty="0">
                <a:latin typeface="Cambria"/>
                <a:cs typeface="Cambria"/>
              </a:rPr>
              <a:t>имущества,</a:t>
            </a:r>
            <a:r>
              <a:rPr sz="1600" spc="110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находящегося</a:t>
            </a:r>
            <a:r>
              <a:rPr sz="1600" spc="95" dirty="0">
                <a:latin typeface="Cambria"/>
                <a:cs typeface="Cambria"/>
              </a:rPr>
              <a:t> </a:t>
            </a:r>
            <a:r>
              <a:rPr sz="1600" spc="120" dirty="0">
                <a:latin typeface="Cambria"/>
                <a:cs typeface="Cambria"/>
              </a:rPr>
              <a:t>в</a:t>
            </a:r>
            <a:r>
              <a:rPr sz="1600" spc="125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государственной</a:t>
            </a:r>
            <a:r>
              <a:rPr sz="1600" spc="85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или</a:t>
            </a:r>
            <a:r>
              <a:rPr sz="1600" spc="35" dirty="0">
                <a:latin typeface="Cambria"/>
                <a:cs typeface="Cambria"/>
              </a:rPr>
              <a:t> </a:t>
            </a:r>
            <a:r>
              <a:rPr sz="1600" spc="120" dirty="0">
                <a:latin typeface="Cambria"/>
                <a:cs typeface="Cambria"/>
              </a:rPr>
              <a:t>в</a:t>
            </a:r>
            <a:r>
              <a:rPr sz="1600" spc="125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муниципальной </a:t>
            </a:r>
            <a:r>
              <a:rPr sz="1600" spc="85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собственности  </a:t>
            </a:r>
            <a:r>
              <a:rPr sz="1600" spc="90" dirty="0">
                <a:latin typeface="Cambria"/>
                <a:cs typeface="Cambria"/>
              </a:rPr>
              <a:t>и </a:t>
            </a:r>
            <a:r>
              <a:rPr sz="1600" spc="70" dirty="0">
                <a:latin typeface="Cambria"/>
                <a:cs typeface="Cambria"/>
              </a:rPr>
              <a:t>арендуемого  субъектами  </a:t>
            </a:r>
            <a:r>
              <a:rPr sz="1600" spc="45" dirty="0">
                <a:latin typeface="Cambria"/>
                <a:cs typeface="Cambria"/>
              </a:rPr>
              <a:t>малого  </a:t>
            </a:r>
            <a:r>
              <a:rPr sz="1600" spc="90" dirty="0">
                <a:latin typeface="Cambria"/>
                <a:cs typeface="Cambria"/>
              </a:rPr>
              <a:t>и </a:t>
            </a:r>
            <a:r>
              <a:rPr sz="1600" spc="70" dirty="0">
                <a:latin typeface="Cambria"/>
                <a:cs typeface="Cambria"/>
              </a:rPr>
              <a:t>среднего </a:t>
            </a:r>
            <a:r>
              <a:rPr sz="1600" spc="85" dirty="0">
                <a:latin typeface="Cambria"/>
                <a:cs typeface="Cambria"/>
              </a:rPr>
              <a:t>предпринимательства, </a:t>
            </a:r>
            <a:r>
              <a:rPr sz="1600" spc="90" dirty="0">
                <a:latin typeface="Cambria"/>
                <a:cs typeface="Cambria"/>
              </a:rPr>
              <a:t> и</a:t>
            </a:r>
            <a:r>
              <a:rPr sz="1600" spc="160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о</a:t>
            </a:r>
            <a:r>
              <a:rPr sz="1600" spc="175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внесении</a:t>
            </a:r>
            <a:r>
              <a:rPr sz="1600" spc="155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изменений</a:t>
            </a:r>
            <a:r>
              <a:rPr sz="1600" spc="150" dirty="0">
                <a:latin typeface="Cambria"/>
                <a:cs typeface="Cambria"/>
              </a:rPr>
              <a:t> </a:t>
            </a:r>
            <a:r>
              <a:rPr sz="1600" spc="120" dirty="0">
                <a:latin typeface="Cambria"/>
                <a:cs typeface="Cambria"/>
              </a:rPr>
              <a:t>в</a:t>
            </a:r>
            <a:r>
              <a:rPr sz="1600" spc="175" dirty="0">
                <a:latin typeface="Cambria"/>
                <a:cs typeface="Cambria"/>
              </a:rPr>
              <a:t> </a:t>
            </a:r>
            <a:r>
              <a:rPr sz="1600" spc="35" dirty="0">
                <a:latin typeface="Cambria"/>
                <a:cs typeface="Cambria"/>
              </a:rPr>
              <a:t>отдельные</a:t>
            </a:r>
            <a:r>
              <a:rPr sz="1600" spc="215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законодательные</a:t>
            </a:r>
            <a:r>
              <a:rPr sz="1600" spc="225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акты</a:t>
            </a:r>
            <a:r>
              <a:rPr sz="1600" spc="185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Российской</a:t>
            </a:r>
            <a:r>
              <a:rPr sz="1600" spc="220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Федерации»</a:t>
            </a:r>
            <a:endParaRPr sz="1600" dirty="0">
              <a:latin typeface="Cambria"/>
              <a:cs typeface="Cambria"/>
            </a:endParaRPr>
          </a:p>
          <a:p>
            <a:pPr marL="287020" indent="-274320" algn="just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287020" algn="l"/>
              </a:tabLst>
            </a:pPr>
            <a:r>
              <a:rPr sz="1600" b="1" spc="100" dirty="0">
                <a:latin typeface="Cambria"/>
                <a:cs typeface="Cambria"/>
              </a:rPr>
              <a:t>Федеральный</a:t>
            </a:r>
            <a:r>
              <a:rPr sz="1600" b="1" spc="225" dirty="0">
                <a:latin typeface="Cambria"/>
                <a:cs typeface="Cambria"/>
              </a:rPr>
              <a:t> </a:t>
            </a:r>
            <a:r>
              <a:rPr sz="1600" b="1" spc="90" dirty="0">
                <a:latin typeface="Cambria"/>
                <a:cs typeface="Cambria"/>
              </a:rPr>
              <a:t>закон</a:t>
            </a:r>
            <a:r>
              <a:rPr sz="1600" b="1" spc="225" dirty="0">
                <a:latin typeface="Cambria"/>
                <a:cs typeface="Cambria"/>
              </a:rPr>
              <a:t> </a:t>
            </a:r>
            <a:r>
              <a:rPr sz="1600" b="1" spc="130" dirty="0">
                <a:latin typeface="Cambria"/>
                <a:cs typeface="Cambria"/>
              </a:rPr>
              <a:t>от</a:t>
            </a:r>
            <a:r>
              <a:rPr sz="1600" b="1" spc="215" dirty="0">
                <a:latin typeface="Cambria"/>
                <a:cs typeface="Cambria"/>
              </a:rPr>
              <a:t> </a:t>
            </a:r>
            <a:r>
              <a:rPr sz="1600" b="1" spc="114" dirty="0">
                <a:latin typeface="Cambria"/>
                <a:cs typeface="Cambria"/>
              </a:rPr>
              <a:t>26.07.2006</a:t>
            </a:r>
            <a:r>
              <a:rPr sz="1600" b="1" spc="270" dirty="0">
                <a:latin typeface="Cambria"/>
                <a:cs typeface="Cambria"/>
              </a:rPr>
              <a:t> </a:t>
            </a:r>
            <a:r>
              <a:rPr sz="1600" b="1" spc="90" dirty="0">
                <a:latin typeface="Cambria"/>
                <a:cs typeface="Cambria"/>
              </a:rPr>
              <a:t>N</a:t>
            </a:r>
            <a:r>
              <a:rPr sz="1600" b="1" spc="204" dirty="0">
                <a:latin typeface="Cambria"/>
                <a:cs typeface="Cambria"/>
              </a:rPr>
              <a:t> </a:t>
            </a:r>
            <a:r>
              <a:rPr sz="1600" b="1" spc="120" dirty="0">
                <a:latin typeface="Cambria"/>
                <a:cs typeface="Cambria"/>
              </a:rPr>
              <a:t>135-ФЗ</a:t>
            </a:r>
            <a:r>
              <a:rPr sz="1600" b="1" spc="220" dirty="0">
                <a:latin typeface="Cambria"/>
                <a:cs typeface="Cambria"/>
              </a:rPr>
              <a:t> </a:t>
            </a:r>
            <a:r>
              <a:rPr sz="1600" b="1" spc="10" dirty="0">
                <a:latin typeface="Cambria"/>
                <a:cs typeface="Cambria"/>
              </a:rPr>
              <a:t>«</a:t>
            </a:r>
            <a:r>
              <a:rPr sz="2400" spc="15" baseline="1736" dirty="0">
                <a:latin typeface="Cambria"/>
                <a:cs typeface="Cambria"/>
              </a:rPr>
              <a:t>О</a:t>
            </a:r>
            <a:r>
              <a:rPr sz="2400" spc="262" baseline="1736" dirty="0">
                <a:latin typeface="Cambria"/>
                <a:cs typeface="Cambria"/>
              </a:rPr>
              <a:t> </a:t>
            </a:r>
            <a:r>
              <a:rPr sz="2400" spc="120" baseline="1736" dirty="0">
                <a:latin typeface="Cambria"/>
                <a:cs typeface="Cambria"/>
              </a:rPr>
              <a:t>защите</a:t>
            </a:r>
            <a:r>
              <a:rPr sz="2400" spc="284" baseline="1736" dirty="0">
                <a:latin typeface="Cambria"/>
                <a:cs typeface="Cambria"/>
              </a:rPr>
              <a:t> </a:t>
            </a:r>
            <a:r>
              <a:rPr sz="2400" spc="89" baseline="1736" dirty="0">
                <a:latin typeface="Cambria"/>
                <a:cs typeface="Cambria"/>
              </a:rPr>
              <a:t>конкуренции»</a:t>
            </a:r>
            <a:endParaRPr sz="2400" baseline="1736" dirty="0">
              <a:latin typeface="Cambria"/>
              <a:cs typeface="Cambria"/>
            </a:endParaRPr>
          </a:p>
          <a:p>
            <a:pPr marL="12700" marR="800735" algn="just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287020" algn="l"/>
              </a:tabLst>
            </a:pPr>
            <a:r>
              <a:rPr lang="ru-RU" sz="1600" b="1" spc="90" dirty="0" smtClean="0">
                <a:latin typeface="Cambria"/>
                <a:cs typeface="Cambria"/>
              </a:rPr>
              <a:t> </a:t>
            </a:r>
            <a:r>
              <a:rPr sz="1600" b="1" spc="90" dirty="0" err="1" smtClean="0">
                <a:latin typeface="Cambria"/>
                <a:cs typeface="Cambria"/>
              </a:rPr>
              <a:t>Указ</a:t>
            </a:r>
            <a:r>
              <a:rPr sz="1600" b="1" spc="90" dirty="0" smtClean="0">
                <a:latin typeface="Cambria"/>
                <a:cs typeface="Cambria"/>
              </a:rPr>
              <a:t> </a:t>
            </a:r>
            <a:r>
              <a:rPr sz="1600" b="1" spc="105" dirty="0">
                <a:latin typeface="Cambria"/>
                <a:cs typeface="Cambria"/>
              </a:rPr>
              <a:t>Президента </a:t>
            </a:r>
            <a:r>
              <a:rPr sz="1600" b="1" spc="110" dirty="0">
                <a:latin typeface="Cambria"/>
                <a:cs typeface="Cambria"/>
              </a:rPr>
              <a:t>Российской </a:t>
            </a:r>
            <a:r>
              <a:rPr sz="1600" b="1" spc="100" dirty="0">
                <a:latin typeface="Cambria"/>
                <a:cs typeface="Cambria"/>
              </a:rPr>
              <a:t>Федерации </a:t>
            </a:r>
            <a:r>
              <a:rPr sz="1600" b="1" spc="130" dirty="0">
                <a:latin typeface="Cambria"/>
                <a:cs typeface="Cambria"/>
              </a:rPr>
              <a:t>от </a:t>
            </a:r>
            <a:r>
              <a:rPr sz="1600" b="1" spc="114" dirty="0">
                <a:latin typeface="Cambria"/>
                <a:cs typeface="Cambria"/>
              </a:rPr>
              <a:t>05.06.2015 </a:t>
            </a:r>
            <a:r>
              <a:rPr sz="1600" b="1" spc="90" dirty="0">
                <a:latin typeface="Cambria"/>
                <a:cs typeface="Cambria"/>
              </a:rPr>
              <a:t>№ </a:t>
            </a:r>
            <a:r>
              <a:rPr sz="1600" b="1" spc="105" dirty="0">
                <a:latin typeface="Cambria"/>
                <a:cs typeface="Cambria"/>
              </a:rPr>
              <a:t>287 </a:t>
            </a:r>
            <a:r>
              <a:rPr sz="1600" spc="10" dirty="0">
                <a:latin typeface="Cambria"/>
                <a:cs typeface="Cambria"/>
              </a:rPr>
              <a:t>«О </a:t>
            </a:r>
            <a:r>
              <a:rPr sz="1600" spc="105" dirty="0">
                <a:latin typeface="Cambria"/>
                <a:cs typeface="Cambria"/>
              </a:rPr>
              <a:t>мерах </a:t>
            </a:r>
            <a:r>
              <a:rPr sz="1600" spc="80" dirty="0">
                <a:latin typeface="Cambria"/>
                <a:cs typeface="Cambria"/>
              </a:rPr>
              <a:t>по </a:t>
            </a:r>
            <a:r>
              <a:rPr sz="1600" spc="85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дальнейшему</a:t>
            </a:r>
            <a:r>
              <a:rPr sz="1600" spc="155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развитию</a:t>
            </a:r>
            <a:r>
              <a:rPr sz="1600" spc="180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малого</a:t>
            </a:r>
            <a:r>
              <a:rPr sz="1600" spc="180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и</a:t>
            </a:r>
            <a:r>
              <a:rPr sz="1600" spc="155" dirty="0">
                <a:latin typeface="Cambria"/>
                <a:cs typeface="Cambria"/>
              </a:rPr>
              <a:t> </a:t>
            </a:r>
            <a:r>
              <a:rPr sz="1600" spc="70" dirty="0">
                <a:latin typeface="Cambria"/>
                <a:cs typeface="Cambria"/>
              </a:rPr>
              <a:t>среднего</a:t>
            </a:r>
            <a:r>
              <a:rPr sz="1600" spc="180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предпринимательства»</a:t>
            </a:r>
            <a:endParaRPr sz="16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800" dirty="0">
              <a:latin typeface="Cambria"/>
              <a:cs typeface="Cambria"/>
            </a:endParaRPr>
          </a:p>
          <a:p>
            <a:pPr marL="3615690">
              <a:lnSpc>
                <a:spcPct val="100000"/>
              </a:lnSpc>
              <a:spcBef>
                <a:spcPts val="1295"/>
              </a:spcBef>
              <a:tabLst>
                <a:tab pos="5447665" algn="l"/>
                <a:tab pos="7261225" algn="l"/>
                <a:tab pos="7715250" algn="l"/>
                <a:tab pos="8107680" algn="l"/>
              </a:tabLst>
            </a:pPr>
            <a:r>
              <a:rPr sz="1600" b="1" spc="140" dirty="0">
                <a:latin typeface="Cambria"/>
                <a:cs typeface="Cambria"/>
              </a:rPr>
              <a:t>П</a:t>
            </a:r>
            <a:r>
              <a:rPr sz="1600" b="1" spc="105" dirty="0">
                <a:latin typeface="Cambria"/>
                <a:cs typeface="Cambria"/>
              </a:rPr>
              <a:t>о</a:t>
            </a:r>
            <a:r>
              <a:rPr sz="1600" b="1" spc="165" dirty="0">
                <a:latin typeface="Cambria"/>
                <a:cs typeface="Cambria"/>
              </a:rPr>
              <a:t>с</a:t>
            </a:r>
            <a:r>
              <a:rPr sz="1600" b="1" spc="180" dirty="0">
                <a:latin typeface="Cambria"/>
                <a:cs typeface="Cambria"/>
              </a:rPr>
              <a:t>т</a:t>
            </a:r>
            <a:r>
              <a:rPr sz="1600" b="1" spc="75" dirty="0">
                <a:latin typeface="Cambria"/>
                <a:cs typeface="Cambria"/>
              </a:rPr>
              <a:t>а</a:t>
            </a:r>
            <a:r>
              <a:rPr sz="1600" b="1" spc="70" dirty="0">
                <a:latin typeface="Cambria"/>
                <a:cs typeface="Cambria"/>
              </a:rPr>
              <a:t>новле</a:t>
            </a:r>
            <a:r>
              <a:rPr sz="1600" b="1" spc="130" dirty="0">
                <a:latin typeface="Cambria"/>
                <a:cs typeface="Cambria"/>
              </a:rPr>
              <a:t>н</a:t>
            </a:r>
            <a:r>
              <a:rPr sz="1600" b="1" spc="95" dirty="0">
                <a:latin typeface="Cambria"/>
                <a:cs typeface="Cambria"/>
              </a:rPr>
              <a:t>и</a:t>
            </a:r>
            <a:r>
              <a:rPr sz="1600" b="1" spc="85" dirty="0">
                <a:latin typeface="Cambria"/>
                <a:cs typeface="Cambria"/>
              </a:rPr>
              <a:t>е</a:t>
            </a:r>
            <a:r>
              <a:rPr sz="1600" b="1" dirty="0">
                <a:latin typeface="Cambria"/>
                <a:cs typeface="Cambria"/>
              </a:rPr>
              <a:t>	</a:t>
            </a:r>
            <a:r>
              <a:rPr sz="1600" b="1" spc="130" dirty="0">
                <a:latin typeface="Cambria"/>
                <a:cs typeface="Cambria"/>
              </a:rPr>
              <a:t>П</a:t>
            </a:r>
            <a:r>
              <a:rPr sz="1600" b="1" spc="114" dirty="0">
                <a:latin typeface="Cambria"/>
                <a:cs typeface="Cambria"/>
              </a:rPr>
              <a:t>р</a:t>
            </a:r>
            <a:r>
              <a:rPr sz="1600" b="1" spc="100" dirty="0">
                <a:latin typeface="Cambria"/>
                <a:cs typeface="Cambria"/>
              </a:rPr>
              <a:t>а</a:t>
            </a:r>
            <a:r>
              <a:rPr sz="1600" b="1" spc="110" dirty="0">
                <a:latin typeface="Cambria"/>
                <a:cs typeface="Cambria"/>
              </a:rPr>
              <a:t>в</a:t>
            </a:r>
            <a:r>
              <a:rPr sz="1600" b="1" spc="75" dirty="0">
                <a:latin typeface="Cambria"/>
                <a:cs typeface="Cambria"/>
              </a:rPr>
              <a:t>ите</a:t>
            </a:r>
            <a:r>
              <a:rPr sz="1600" b="1" spc="95" dirty="0">
                <a:latin typeface="Cambria"/>
                <a:cs typeface="Cambria"/>
              </a:rPr>
              <a:t>л</a:t>
            </a:r>
            <a:r>
              <a:rPr sz="1600" b="1" spc="135" dirty="0">
                <a:latin typeface="Cambria"/>
                <a:cs typeface="Cambria"/>
              </a:rPr>
              <a:t>ьств</a:t>
            </a:r>
            <a:r>
              <a:rPr sz="1600" b="1" spc="140" dirty="0">
                <a:latin typeface="Cambria"/>
                <a:cs typeface="Cambria"/>
              </a:rPr>
              <a:t>а</a:t>
            </a:r>
            <a:r>
              <a:rPr sz="1600" b="1" dirty="0">
                <a:latin typeface="Cambria"/>
                <a:cs typeface="Cambria"/>
              </a:rPr>
              <a:t>	</a:t>
            </a:r>
            <a:r>
              <a:rPr sz="1600" b="1" spc="114" dirty="0">
                <a:latin typeface="Cambria"/>
                <a:cs typeface="Cambria"/>
              </a:rPr>
              <a:t>РФ</a:t>
            </a:r>
            <a:r>
              <a:rPr sz="1600" b="1" dirty="0">
                <a:latin typeface="Cambria"/>
                <a:cs typeface="Cambria"/>
              </a:rPr>
              <a:t>	</a:t>
            </a:r>
            <a:r>
              <a:rPr sz="1600" b="1" spc="135" dirty="0">
                <a:latin typeface="Cambria"/>
                <a:cs typeface="Cambria"/>
              </a:rPr>
              <a:t>о</a:t>
            </a:r>
            <a:r>
              <a:rPr sz="1600" b="1" spc="125" dirty="0">
                <a:latin typeface="Cambria"/>
                <a:cs typeface="Cambria"/>
              </a:rPr>
              <a:t>т</a:t>
            </a:r>
            <a:r>
              <a:rPr sz="1600" b="1" dirty="0">
                <a:latin typeface="Cambria"/>
                <a:cs typeface="Cambria"/>
              </a:rPr>
              <a:t>	</a:t>
            </a:r>
            <a:r>
              <a:rPr sz="1600" b="1" spc="114" dirty="0">
                <a:latin typeface="Cambria"/>
                <a:cs typeface="Cambria"/>
              </a:rPr>
              <a:t>21</a:t>
            </a:r>
            <a:r>
              <a:rPr sz="1600" b="1" spc="165" dirty="0">
                <a:latin typeface="Cambria"/>
                <a:cs typeface="Cambria"/>
              </a:rPr>
              <a:t>.</a:t>
            </a:r>
            <a:r>
              <a:rPr sz="1600" b="1" spc="114" dirty="0">
                <a:latin typeface="Cambria"/>
                <a:cs typeface="Cambria"/>
              </a:rPr>
              <a:t>08</a:t>
            </a:r>
            <a:r>
              <a:rPr sz="1600" b="1" spc="165" dirty="0">
                <a:latin typeface="Cambria"/>
                <a:cs typeface="Cambria"/>
              </a:rPr>
              <a:t>.</a:t>
            </a:r>
            <a:r>
              <a:rPr sz="1600" b="1" spc="114" dirty="0">
                <a:latin typeface="Cambria"/>
                <a:cs typeface="Cambria"/>
              </a:rPr>
              <a:t>2</a:t>
            </a:r>
            <a:r>
              <a:rPr sz="1600" b="1" spc="100" dirty="0">
                <a:latin typeface="Cambria"/>
                <a:cs typeface="Cambria"/>
              </a:rPr>
              <a:t>0</a:t>
            </a:r>
            <a:r>
              <a:rPr sz="1600" b="1" spc="114" dirty="0">
                <a:latin typeface="Cambria"/>
                <a:cs typeface="Cambria"/>
              </a:rPr>
              <a:t>1</a:t>
            </a:r>
            <a:r>
              <a:rPr sz="1600" b="1" spc="105" dirty="0">
                <a:latin typeface="Cambria"/>
                <a:cs typeface="Cambria"/>
              </a:rPr>
              <a:t>0</a:t>
            </a:r>
            <a:endParaRPr sz="1600" dirty="0">
              <a:latin typeface="Cambria"/>
              <a:cs typeface="Cambri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63981" y="5318506"/>
            <a:ext cx="3248660" cy="1029335"/>
            <a:chOff x="363981" y="5318506"/>
            <a:chExt cx="3248660" cy="1029335"/>
          </a:xfrm>
        </p:grpSpPr>
        <p:sp>
          <p:nvSpPr>
            <p:cNvPr id="14" name="object 14"/>
            <p:cNvSpPr/>
            <p:nvPr/>
          </p:nvSpPr>
          <p:spPr>
            <a:xfrm>
              <a:off x="374142" y="5328666"/>
              <a:ext cx="3228340" cy="1009015"/>
            </a:xfrm>
            <a:custGeom>
              <a:avLst/>
              <a:gdLst/>
              <a:ahLst/>
              <a:cxnLst/>
              <a:rect l="l" t="t" r="r" b="b"/>
              <a:pathLst>
                <a:path w="3228340" h="1009014">
                  <a:moveTo>
                    <a:pt x="3227832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0" y="1008888"/>
                  </a:lnTo>
                  <a:lnTo>
                    <a:pt x="3227832" y="1008888"/>
                  </a:lnTo>
                  <a:lnTo>
                    <a:pt x="3227832" y="914400"/>
                  </a:lnTo>
                  <a:lnTo>
                    <a:pt x="3227832" y="0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4141" y="5328666"/>
              <a:ext cx="3228340" cy="1009015"/>
            </a:xfrm>
            <a:custGeom>
              <a:avLst/>
              <a:gdLst/>
              <a:ahLst/>
              <a:cxnLst/>
              <a:rect l="l" t="t" r="r" b="b"/>
              <a:pathLst>
                <a:path w="3228340" h="1009014">
                  <a:moveTo>
                    <a:pt x="0" y="1008888"/>
                  </a:moveTo>
                  <a:lnTo>
                    <a:pt x="3227832" y="1008888"/>
                  </a:lnTo>
                  <a:lnTo>
                    <a:pt x="3227832" y="0"/>
                  </a:lnTo>
                  <a:lnTo>
                    <a:pt x="0" y="0"/>
                  </a:lnTo>
                  <a:lnTo>
                    <a:pt x="0" y="1008888"/>
                  </a:lnTo>
                  <a:close/>
                </a:path>
              </a:pathLst>
            </a:custGeom>
            <a:ln w="19812">
              <a:solidFill>
                <a:srgbClr val="1F4E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043736" y="5460619"/>
            <a:ext cx="2019300" cy="68643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 marR="5080">
              <a:lnSpc>
                <a:spcPts val="2440"/>
              </a:lnSpc>
              <a:spcBef>
                <a:spcPts val="450"/>
              </a:spcBef>
            </a:pPr>
            <a:r>
              <a:rPr sz="2300" spc="90" dirty="0">
                <a:latin typeface="Cambria"/>
                <a:cs typeface="Cambria"/>
              </a:rPr>
              <a:t>Регио</a:t>
            </a:r>
            <a:r>
              <a:rPr sz="2300" spc="110" dirty="0">
                <a:latin typeface="Cambria"/>
                <a:cs typeface="Cambria"/>
              </a:rPr>
              <a:t>н</a:t>
            </a:r>
            <a:r>
              <a:rPr sz="2300" spc="65" dirty="0">
                <a:latin typeface="Cambria"/>
                <a:cs typeface="Cambria"/>
              </a:rPr>
              <a:t>альн</a:t>
            </a:r>
            <a:r>
              <a:rPr sz="2300" spc="70" dirty="0">
                <a:latin typeface="Cambria"/>
                <a:cs typeface="Cambria"/>
              </a:rPr>
              <a:t>о</a:t>
            </a:r>
            <a:r>
              <a:rPr sz="2300" spc="45" dirty="0">
                <a:latin typeface="Cambria"/>
                <a:cs typeface="Cambria"/>
              </a:rPr>
              <a:t>е  </a:t>
            </a:r>
            <a:r>
              <a:rPr sz="2300" spc="135" dirty="0">
                <a:latin typeface="Cambria"/>
                <a:cs typeface="Cambria"/>
              </a:rPr>
              <a:t>имущество</a:t>
            </a:r>
            <a:endParaRPr sz="2300">
              <a:latin typeface="Cambria"/>
              <a:cs typeface="Cambri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28600" y="5173980"/>
            <a:ext cx="727075" cy="1079500"/>
            <a:chOff x="228600" y="5173980"/>
            <a:chExt cx="727075" cy="1079500"/>
          </a:xfrm>
        </p:grpSpPr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8505" y="5183886"/>
              <a:ext cx="707136" cy="1059180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238505" y="5183886"/>
              <a:ext cx="707390" cy="1059180"/>
            </a:xfrm>
            <a:custGeom>
              <a:avLst/>
              <a:gdLst/>
              <a:ahLst/>
              <a:cxnLst/>
              <a:rect l="l" t="t" r="r" b="b"/>
              <a:pathLst>
                <a:path w="707390" h="1059179">
                  <a:moveTo>
                    <a:pt x="0" y="1059180"/>
                  </a:moveTo>
                  <a:lnTo>
                    <a:pt x="707136" y="1059180"/>
                  </a:lnTo>
                  <a:lnTo>
                    <a:pt x="707136" y="0"/>
                  </a:lnTo>
                  <a:lnTo>
                    <a:pt x="0" y="0"/>
                  </a:lnTo>
                  <a:lnTo>
                    <a:pt x="0" y="1059180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363981" y="6589522"/>
            <a:ext cx="3248660" cy="1029335"/>
            <a:chOff x="363981" y="6589522"/>
            <a:chExt cx="3248660" cy="1029335"/>
          </a:xfrm>
        </p:grpSpPr>
        <p:sp>
          <p:nvSpPr>
            <p:cNvPr id="21" name="object 21"/>
            <p:cNvSpPr/>
            <p:nvPr/>
          </p:nvSpPr>
          <p:spPr>
            <a:xfrm>
              <a:off x="374141" y="6599682"/>
              <a:ext cx="3228340" cy="1009015"/>
            </a:xfrm>
            <a:custGeom>
              <a:avLst/>
              <a:gdLst/>
              <a:ahLst/>
              <a:cxnLst/>
              <a:rect l="l" t="t" r="r" b="b"/>
              <a:pathLst>
                <a:path w="3228340" h="1009015">
                  <a:moveTo>
                    <a:pt x="3227832" y="0"/>
                  </a:moveTo>
                  <a:lnTo>
                    <a:pt x="0" y="0"/>
                  </a:lnTo>
                  <a:lnTo>
                    <a:pt x="0" y="1008888"/>
                  </a:lnTo>
                  <a:lnTo>
                    <a:pt x="3227832" y="1008888"/>
                  </a:lnTo>
                  <a:lnTo>
                    <a:pt x="3227832" y="0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74141" y="6599682"/>
              <a:ext cx="3228340" cy="1009015"/>
            </a:xfrm>
            <a:custGeom>
              <a:avLst/>
              <a:gdLst/>
              <a:ahLst/>
              <a:cxnLst/>
              <a:rect l="l" t="t" r="r" b="b"/>
              <a:pathLst>
                <a:path w="3228340" h="1009015">
                  <a:moveTo>
                    <a:pt x="0" y="1008888"/>
                  </a:moveTo>
                  <a:lnTo>
                    <a:pt x="3227832" y="1008888"/>
                  </a:lnTo>
                  <a:lnTo>
                    <a:pt x="3227832" y="0"/>
                  </a:lnTo>
                  <a:lnTo>
                    <a:pt x="0" y="0"/>
                  </a:lnTo>
                  <a:lnTo>
                    <a:pt x="0" y="1008888"/>
                  </a:lnTo>
                  <a:close/>
                </a:path>
              </a:pathLst>
            </a:custGeom>
            <a:ln w="19812">
              <a:solidFill>
                <a:srgbClr val="1F4E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043736" y="6730441"/>
            <a:ext cx="2388870" cy="687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600"/>
              </a:lnSpc>
              <a:spcBef>
                <a:spcPts val="105"/>
              </a:spcBef>
            </a:pPr>
            <a:r>
              <a:rPr sz="2300" spc="120" dirty="0">
                <a:latin typeface="Cambria"/>
                <a:cs typeface="Cambria"/>
              </a:rPr>
              <a:t>Муниципальное</a:t>
            </a:r>
            <a:endParaRPr sz="2300">
              <a:latin typeface="Cambria"/>
              <a:cs typeface="Cambria"/>
            </a:endParaRPr>
          </a:p>
          <a:p>
            <a:pPr marL="12700">
              <a:lnSpc>
                <a:spcPts val="2600"/>
              </a:lnSpc>
            </a:pPr>
            <a:r>
              <a:rPr sz="2300" spc="135" dirty="0">
                <a:latin typeface="Cambria"/>
                <a:cs typeface="Cambria"/>
              </a:rPr>
              <a:t>имущество</a:t>
            </a:r>
            <a:endParaRPr sz="2300">
              <a:latin typeface="Cambria"/>
              <a:cs typeface="Cambria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28600" y="6443472"/>
            <a:ext cx="727075" cy="1079500"/>
            <a:chOff x="228600" y="6443472"/>
            <a:chExt cx="727075" cy="1079500"/>
          </a:xfrm>
        </p:grpSpPr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8505" y="6453378"/>
              <a:ext cx="707136" cy="1059180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238505" y="6453378"/>
              <a:ext cx="707390" cy="1059180"/>
            </a:xfrm>
            <a:custGeom>
              <a:avLst/>
              <a:gdLst/>
              <a:ahLst/>
              <a:cxnLst/>
              <a:rect l="l" t="t" r="r" b="b"/>
              <a:pathLst>
                <a:path w="707390" h="1059179">
                  <a:moveTo>
                    <a:pt x="0" y="1059180"/>
                  </a:moveTo>
                  <a:lnTo>
                    <a:pt x="707136" y="1059180"/>
                  </a:lnTo>
                  <a:lnTo>
                    <a:pt x="707136" y="0"/>
                  </a:lnTo>
                  <a:lnTo>
                    <a:pt x="0" y="0"/>
                  </a:lnTo>
                  <a:lnTo>
                    <a:pt x="0" y="1059180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3756152" y="4222750"/>
            <a:ext cx="779145" cy="508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00"/>
              </a:lnSpc>
              <a:spcBef>
                <a:spcPts val="95"/>
              </a:spcBef>
              <a:tabLst>
                <a:tab pos="362585" algn="l"/>
              </a:tabLst>
            </a:pPr>
            <a:r>
              <a:rPr sz="1600" b="1" spc="90" dirty="0">
                <a:latin typeface="Cambria"/>
                <a:cs typeface="Cambria"/>
              </a:rPr>
              <a:t>N	</a:t>
            </a:r>
            <a:r>
              <a:rPr sz="1600" b="1" spc="114" dirty="0">
                <a:latin typeface="Cambria"/>
                <a:cs typeface="Cambria"/>
              </a:rPr>
              <a:t>6</a:t>
            </a:r>
            <a:r>
              <a:rPr sz="1600" b="1" spc="100" dirty="0">
                <a:latin typeface="Cambria"/>
                <a:cs typeface="Cambria"/>
              </a:rPr>
              <a:t>45</a:t>
            </a:r>
            <a:endParaRPr sz="1600">
              <a:latin typeface="Cambria"/>
              <a:cs typeface="Cambria"/>
            </a:endParaRPr>
          </a:p>
          <a:p>
            <a:pPr marL="12700">
              <a:lnSpc>
                <a:spcPts val="1900"/>
              </a:lnSpc>
            </a:pPr>
            <a:r>
              <a:rPr sz="1600" spc="45" dirty="0">
                <a:latin typeface="Cambria"/>
                <a:cs typeface="Cambria"/>
              </a:rPr>
              <a:t>малого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11700" y="4218178"/>
            <a:ext cx="478345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 marR="5080" indent="-64135">
              <a:lnSpc>
                <a:spcPct val="100000"/>
              </a:lnSpc>
              <a:spcBef>
                <a:spcPts val="95"/>
              </a:spcBef>
              <a:tabLst>
                <a:tab pos="533400" algn="l"/>
                <a:tab pos="563880" algn="l"/>
                <a:tab pos="1765300" algn="l"/>
                <a:tab pos="2403475" algn="l"/>
                <a:tab pos="3738879" algn="l"/>
                <a:tab pos="4380865" algn="l"/>
              </a:tabLst>
            </a:pPr>
            <a:r>
              <a:rPr sz="1600" spc="-210" dirty="0">
                <a:latin typeface="Cambria"/>
                <a:cs typeface="Cambria"/>
              </a:rPr>
              <a:t>«</a:t>
            </a:r>
            <a:r>
              <a:rPr sz="1600" spc="145" dirty="0">
                <a:latin typeface="Cambria"/>
                <a:cs typeface="Cambria"/>
              </a:rPr>
              <a:t>О</a:t>
            </a:r>
            <a:r>
              <a:rPr sz="1600" spc="114" dirty="0">
                <a:latin typeface="Cambria"/>
                <a:cs typeface="Cambria"/>
              </a:rPr>
              <a:t>б</a:t>
            </a:r>
            <a:r>
              <a:rPr sz="1600" dirty="0">
                <a:latin typeface="Cambria"/>
                <a:cs typeface="Cambria"/>
              </a:rPr>
              <a:t>		</a:t>
            </a:r>
            <a:r>
              <a:rPr sz="1600" spc="85" dirty="0">
                <a:latin typeface="Cambria"/>
                <a:cs typeface="Cambria"/>
              </a:rPr>
              <a:t>иму</a:t>
            </a:r>
            <a:r>
              <a:rPr sz="1600" spc="130" dirty="0">
                <a:latin typeface="Cambria"/>
                <a:cs typeface="Cambria"/>
              </a:rPr>
              <a:t>щ</a:t>
            </a:r>
            <a:r>
              <a:rPr sz="1600" spc="100" dirty="0">
                <a:latin typeface="Cambria"/>
                <a:cs typeface="Cambria"/>
              </a:rPr>
              <a:t>е</a:t>
            </a:r>
            <a:r>
              <a:rPr sz="1600" spc="125" dirty="0">
                <a:latin typeface="Cambria"/>
                <a:cs typeface="Cambria"/>
              </a:rPr>
              <a:t>с</a:t>
            </a:r>
            <a:r>
              <a:rPr sz="1600" spc="15" dirty="0">
                <a:latin typeface="Cambria"/>
                <a:cs typeface="Cambria"/>
              </a:rPr>
              <a:t>т</a:t>
            </a:r>
            <a:r>
              <a:rPr sz="1600" spc="80" dirty="0">
                <a:latin typeface="Cambria"/>
                <a:cs typeface="Cambria"/>
              </a:rPr>
              <a:t>в</a:t>
            </a:r>
            <a:r>
              <a:rPr sz="1600" spc="100" dirty="0">
                <a:latin typeface="Cambria"/>
                <a:cs typeface="Cambria"/>
              </a:rPr>
              <a:t>е</a:t>
            </a:r>
            <a:r>
              <a:rPr sz="1600" spc="90" dirty="0">
                <a:latin typeface="Cambria"/>
                <a:cs typeface="Cambria"/>
              </a:rPr>
              <a:t>н</a:t>
            </a:r>
            <a:r>
              <a:rPr sz="1600" spc="95" dirty="0">
                <a:latin typeface="Cambria"/>
                <a:cs typeface="Cambria"/>
              </a:rPr>
              <a:t>н</a:t>
            </a:r>
            <a:r>
              <a:rPr sz="1600" spc="40" dirty="0">
                <a:latin typeface="Cambria"/>
                <a:cs typeface="Cambria"/>
              </a:rPr>
              <a:t>о</a:t>
            </a:r>
            <a:r>
              <a:rPr sz="1600" spc="90" dirty="0">
                <a:latin typeface="Cambria"/>
                <a:cs typeface="Cambria"/>
              </a:rPr>
              <a:t>й</a:t>
            </a:r>
            <a:r>
              <a:rPr sz="1600" dirty="0">
                <a:latin typeface="Cambria"/>
                <a:cs typeface="Cambria"/>
              </a:rPr>
              <a:t>	</a:t>
            </a:r>
            <a:r>
              <a:rPr sz="1600" spc="130" dirty="0">
                <a:latin typeface="Cambria"/>
                <a:cs typeface="Cambria"/>
              </a:rPr>
              <a:t>п</a:t>
            </a:r>
            <a:r>
              <a:rPr sz="1600" spc="30" dirty="0">
                <a:latin typeface="Cambria"/>
                <a:cs typeface="Cambria"/>
              </a:rPr>
              <a:t>о</a:t>
            </a:r>
            <a:r>
              <a:rPr sz="1600" spc="70" dirty="0">
                <a:latin typeface="Cambria"/>
                <a:cs typeface="Cambria"/>
              </a:rPr>
              <a:t>дд</a:t>
            </a:r>
            <a:r>
              <a:rPr sz="1600" spc="75" dirty="0">
                <a:latin typeface="Cambria"/>
                <a:cs typeface="Cambria"/>
              </a:rPr>
              <a:t>е</a:t>
            </a:r>
            <a:r>
              <a:rPr sz="1600" spc="90" dirty="0">
                <a:latin typeface="Cambria"/>
                <a:cs typeface="Cambria"/>
              </a:rPr>
              <a:t>р</a:t>
            </a:r>
            <a:r>
              <a:rPr sz="1600" spc="145" dirty="0">
                <a:latin typeface="Cambria"/>
                <a:cs typeface="Cambria"/>
              </a:rPr>
              <a:t>жк</a:t>
            </a:r>
            <a:r>
              <a:rPr sz="1600" spc="114" dirty="0">
                <a:latin typeface="Cambria"/>
                <a:cs typeface="Cambria"/>
              </a:rPr>
              <a:t>е</a:t>
            </a:r>
            <a:r>
              <a:rPr sz="1600" dirty="0">
                <a:latin typeface="Cambria"/>
                <a:cs typeface="Cambria"/>
              </a:rPr>
              <a:t>	</a:t>
            </a:r>
            <a:r>
              <a:rPr sz="1600" spc="80" dirty="0">
                <a:latin typeface="Cambria"/>
                <a:cs typeface="Cambria"/>
              </a:rPr>
              <a:t>с</a:t>
            </a:r>
            <a:r>
              <a:rPr sz="1600" spc="105" dirty="0">
                <a:latin typeface="Cambria"/>
                <a:cs typeface="Cambria"/>
              </a:rPr>
              <a:t>у</a:t>
            </a:r>
            <a:r>
              <a:rPr sz="1600" spc="15" dirty="0">
                <a:latin typeface="Cambria"/>
                <a:cs typeface="Cambria"/>
              </a:rPr>
              <a:t>бъ</a:t>
            </a:r>
            <a:r>
              <a:rPr sz="1600" spc="30" dirty="0">
                <a:latin typeface="Cambria"/>
                <a:cs typeface="Cambria"/>
              </a:rPr>
              <a:t>е</a:t>
            </a:r>
            <a:r>
              <a:rPr sz="1600" spc="120" dirty="0">
                <a:latin typeface="Cambria"/>
                <a:cs typeface="Cambria"/>
              </a:rPr>
              <a:t>к</a:t>
            </a:r>
            <a:r>
              <a:rPr sz="1600" spc="30" dirty="0">
                <a:latin typeface="Cambria"/>
                <a:cs typeface="Cambria"/>
              </a:rPr>
              <a:t>то</a:t>
            </a:r>
            <a:r>
              <a:rPr sz="1600" spc="70" dirty="0">
                <a:latin typeface="Cambria"/>
                <a:cs typeface="Cambria"/>
              </a:rPr>
              <a:t>в  </a:t>
            </a:r>
            <a:r>
              <a:rPr sz="1600" spc="90" dirty="0">
                <a:latin typeface="Cambria"/>
                <a:cs typeface="Cambria"/>
              </a:rPr>
              <a:t>и</a:t>
            </a:r>
            <a:r>
              <a:rPr sz="1600" dirty="0">
                <a:latin typeface="Cambria"/>
                <a:cs typeface="Cambria"/>
              </a:rPr>
              <a:t>	</a:t>
            </a:r>
            <a:r>
              <a:rPr sz="1600" spc="95" dirty="0">
                <a:latin typeface="Cambria"/>
                <a:cs typeface="Cambria"/>
              </a:rPr>
              <a:t>с</a:t>
            </a:r>
            <a:r>
              <a:rPr sz="1600" spc="114" dirty="0">
                <a:latin typeface="Cambria"/>
                <a:cs typeface="Cambria"/>
              </a:rPr>
              <a:t>р</a:t>
            </a:r>
            <a:r>
              <a:rPr sz="1600" spc="65" dirty="0">
                <a:latin typeface="Cambria"/>
                <a:cs typeface="Cambria"/>
              </a:rPr>
              <a:t>е</a:t>
            </a:r>
            <a:r>
              <a:rPr sz="1600" spc="85" dirty="0">
                <a:latin typeface="Cambria"/>
                <a:cs typeface="Cambria"/>
              </a:rPr>
              <a:t>д</a:t>
            </a:r>
            <a:r>
              <a:rPr sz="1600" spc="80" dirty="0">
                <a:latin typeface="Cambria"/>
                <a:cs typeface="Cambria"/>
              </a:rPr>
              <a:t>н</a:t>
            </a:r>
            <a:r>
              <a:rPr sz="1600" spc="65" dirty="0">
                <a:latin typeface="Cambria"/>
                <a:cs typeface="Cambria"/>
              </a:rPr>
              <a:t>е</a:t>
            </a:r>
            <a:r>
              <a:rPr sz="1600" spc="30" dirty="0">
                <a:latin typeface="Cambria"/>
                <a:cs typeface="Cambria"/>
              </a:rPr>
              <a:t>го</a:t>
            </a:r>
            <a:r>
              <a:rPr sz="1600" dirty="0">
                <a:latin typeface="Cambria"/>
                <a:cs typeface="Cambria"/>
              </a:rPr>
              <a:t>	</a:t>
            </a:r>
            <a:r>
              <a:rPr sz="1600" spc="130" dirty="0">
                <a:latin typeface="Cambria"/>
                <a:cs typeface="Cambria"/>
              </a:rPr>
              <a:t>п</a:t>
            </a:r>
            <a:r>
              <a:rPr sz="1600" spc="95" dirty="0">
                <a:latin typeface="Cambria"/>
                <a:cs typeface="Cambria"/>
              </a:rPr>
              <a:t>р</a:t>
            </a:r>
            <a:r>
              <a:rPr sz="1600" spc="65" dirty="0">
                <a:latin typeface="Cambria"/>
                <a:cs typeface="Cambria"/>
              </a:rPr>
              <a:t>е</a:t>
            </a:r>
            <a:r>
              <a:rPr sz="1600" spc="100" dirty="0">
                <a:latin typeface="Cambria"/>
                <a:cs typeface="Cambria"/>
              </a:rPr>
              <a:t>д</a:t>
            </a:r>
            <a:r>
              <a:rPr sz="1600" spc="95" dirty="0">
                <a:latin typeface="Cambria"/>
                <a:cs typeface="Cambria"/>
              </a:rPr>
              <a:t>п</a:t>
            </a:r>
            <a:r>
              <a:rPr sz="1600" spc="90" dirty="0">
                <a:latin typeface="Cambria"/>
                <a:cs typeface="Cambria"/>
              </a:rPr>
              <a:t>р</a:t>
            </a:r>
            <a:r>
              <a:rPr sz="1600" spc="85" dirty="0">
                <a:latin typeface="Cambria"/>
                <a:cs typeface="Cambria"/>
              </a:rPr>
              <a:t>и</a:t>
            </a:r>
            <a:r>
              <a:rPr sz="1600" spc="90" dirty="0">
                <a:latin typeface="Cambria"/>
                <a:cs typeface="Cambria"/>
              </a:rPr>
              <a:t>н</a:t>
            </a:r>
            <a:r>
              <a:rPr sz="1600" spc="85" dirty="0">
                <a:latin typeface="Cambria"/>
                <a:cs typeface="Cambria"/>
              </a:rPr>
              <a:t>и</a:t>
            </a:r>
            <a:r>
              <a:rPr sz="1600" spc="150" dirty="0">
                <a:latin typeface="Cambria"/>
                <a:cs typeface="Cambria"/>
              </a:rPr>
              <a:t>м</a:t>
            </a:r>
            <a:r>
              <a:rPr sz="1600" spc="120" dirty="0">
                <a:latin typeface="Cambria"/>
                <a:cs typeface="Cambria"/>
              </a:rPr>
              <a:t>а</a:t>
            </a:r>
            <a:r>
              <a:rPr sz="1600" spc="15" dirty="0">
                <a:latin typeface="Cambria"/>
                <a:cs typeface="Cambria"/>
              </a:rPr>
              <a:t>т</a:t>
            </a:r>
            <a:r>
              <a:rPr sz="1600" spc="65" dirty="0">
                <a:latin typeface="Cambria"/>
                <a:cs typeface="Cambria"/>
              </a:rPr>
              <a:t>е</a:t>
            </a:r>
            <a:r>
              <a:rPr sz="1600" spc="-35" dirty="0">
                <a:latin typeface="Cambria"/>
                <a:cs typeface="Cambria"/>
              </a:rPr>
              <a:t>л</a:t>
            </a:r>
            <a:r>
              <a:rPr sz="1600" spc="-25" dirty="0">
                <a:latin typeface="Cambria"/>
                <a:cs typeface="Cambria"/>
              </a:rPr>
              <a:t>ь</a:t>
            </a:r>
            <a:r>
              <a:rPr sz="1600" spc="90" dirty="0">
                <a:latin typeface="Cambria"/>
                <a:cs typeface="Cambria"/>
              </a:rPr>
              <a:t>ств</a:t>
            </a:r>
            <a:r>
              <a:rPr sz="1600" spc="140" dirty="0">
                <a:latin typeface="Cambria"/>
                <a:cs typeface="Cambria"/>
              </a:rPr>
              <a:t>а</a:t>
            </a:r>
            <a:r>
              <a:rPr sz="1600" dirty="0">
                <a:latin typeface="Cambria"/>
                <a:cs typeface="Cambria"/>
              </a:rPr>
              <a:t>	</a:t>
            </a:r>
            <a:r>
              <a:rPr sz="1600" spc="125" dirty="0">
                <a:latin typeface="Cambria"/>
                <a:cs typeface="Cambria"/>
              </a:rPr>
              <a:t>п</a:t>
            </a:r>
            <a:r>
              <a:rPr sz="1600" spc="95" dirty="0">
                <a:latin typeface="Cambria"/>
                <a:cs typeface="Cambria"/>
              </a:rPr>
              <a:t>р</a:t>
            </a:r>
            <a:r>
              <a:rPr sz="1600" spc="90" dirty="0">
                <a:latin typeface="Cambria"/>
                <a:cs typeface="Cambria"/>
              </a:rPr>
              <a:t>и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56152" y="4705858"/>
            <a:ext cx="44430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75" dirty="0">
                <a:latin typeface="Cambria"/>
                <a:cs typeface="Cambria"/>
              </a:rPr>
              <a:t>предоставлении</a:t>
            </a:r>
            <a:r>
              <a:rPr sz="1600" spc="180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федерального</a:t>
            </a:r>
            <a:r>
              <a:rPr sz="1600" spc="155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имущества»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005698" y="5386832"/>
            <a:ext cx="13544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145" dirty="0">
                <a:latin typeface="Cambria"/>
                <a:cs typeface="Cambria"/>
              </a:rPr>
              <a:t>имущества,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56152" y="5386832"/>
            <a:ext cx="150304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105" dirty="0">
                <a:latin typeface="Cambria"/>
                <a:cs typeface="Cambria"/>
              </a:rPr>
              <a:t>Порядок</a:t>
            </a:r>
            <a:endParaRPr sz="1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600" b="1" spc="110" dirty="0">
                <a:latin typeface="Cambria"/>
                <a:cs typeface="Cambria"/>
              </a:rPr>
              <a:t>включ</a:t>
            </a:r>
            <a:r>
              <a:rPr sz="1600" b="1" spc="95" dirty="0">
                <a:latin typeface="Cambria"/>
                <a:cs typeface="Cambria"/>
              </a:rPr>
              <a:t>е</a:t>
            </a:r>
            <a:r>
              <a:rPr sz="1600" b="1" spc="120" dirty="0">
                <a:latin typeface="Cambria"/>
                <a:cs typeface="Cambria"/>
              </a:rPr>
              <a:t>н</a:t>
            </a:r>
            <a:r>
              <a:rPr sz="1600" b="1" spc="130" dirty="0">
                <a:latin typeface="Cambria"/>
                <a:cs typeface="Cambria"/>
              </a:rPr>
              <a:t>н</a:t>
            </a:r>
            <a:r>
              <a:rPr sz="1600" b="1" spc="70" dirty="0">
                <a:latin typeface="Cambria"/>
                <a:cs typeface="Cambria"/>
              </a:rPr>
              <a:t>о</a:t>
            </a:r>
            <a:r>
              <a:rPr sz="1600" b="1" spc="90" dirty="0">
                <a:latin typeface="Cambria"/>
                <a:cs typeface="Cambria"/>
              </a:rPr>
              <a:t>го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55411" y="5386832"/>
            <a:ext cx="182689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300" marR="5080" indent="-102235">
              <a:lnSpc>
                <a:spcPct val="100000"/>
              </a:lnSpc>
              <a:spcBef>
                <a:spcPts val="95"/>
              </a:spcBef>
              <a:tabLst>
                <a:tab pos="570230" algn="l"/>
              </a:tabLst>
            </a:pPr>
            <a:r>
              <a:rPr sz="1600" b="1" spc="95" dirty="0">
                <a:latin typeface="Cambria"/>
                <a:cs typeface="Cambria"/>
              </a:rPr>
              <a:t>пре</a:t>
            </a:r>
            <a:r>
              <a:rPr sz="1600" b="1" spc="110" dirty="0">
                <a:latin typeface="Cambria"/>
                <a:cs typeface="Cambria"/>
              </a:rPr>
              <a:t>д</a:t>
            </a:r>
            <a:r>
              <a:rPr sz="1600" b="1" spc="95" dirty="0">
                <a:latin typeface="Cambria"/>
                <a:cs typeface="Cambria"/>
              </a:rPr>
              <a:t>о</a:t>
            </a:r>
            <a:r>
              <a:rPr sz="1600" b="1" spc="180" dirty="0">
                <a:latin typeface="Cambria"/>
                <a:cs typeface="Cambria"/>
              </a:rPr>
              <a:t>с</a:t>
            </a:r>
            <a:r>
              <a:rPr sz="1600" b="1" spc="80" dirty="0">
                <a:latin typeface="Cambria"/>
                <a:cs typeface="Cambria"/>
              </a:rPr>
              <a:t>тавл</a:t>
            </a:r>
            <a:r>
              <a:rPr sz="1600" b="1" spc="85" dirty="0">
                <a:latin typeface="Cambria"/>
                <a:cs typeface="Cambria"/>
              </a:rPr>
              <a:t>е</a:t>
            </a:r>
            <a:r>
              <a:rPr sz="1600" b="1" spc="130" dirty="0">
                <a:latin typeface="Cambria"/>
                <a:cs typeface="Cambria"/>
              </a:rPr>
              <a:t>н</a:t>
            </a:r>
            <a:r>
              <a:rPr sz="1600" b="1" spc="65" dirty="0">
                <a:latin typeface="Cambria"/>
                <a:cs typeface="Cambria"/>
              </a:rPr>
              <a:t>ия  </a:t>
            </a:r>
            <a:r>
              <a:rPr sz="1600" b="1" spc="140" dirty="0">
                <a:latin typeface="Cambria"/>
                <a:cs typeface="Cambria"/>
              </a:rPr>
              <a:t>в	</a:t>
            </a:r>
            <a:r>
              <a:rPr sz="1600" b="1" spc="95" dirty="0">
                <a:latin typeface="Cambria"/>
                <a:cs typeface="Cambria"/>
              </a:rPr>
              <a:t>перечень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56152" y="5874512"/>
            <a:ext cx="48196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81125" algn="l"/>
                <a:tab pos="2100580" algn="l"/>
                <a:tab pos="2455545" algn="l"/>
                <a:tab pos="3261995" algn="l"/>
              </a:tabLst>
            </a:pPr>
            <a:r>
              <a:rPr sz="1600" b="1" spc="140" dirty="0">
                <a:latin typeface="Cambria"/>
                <a:cs typeface="Cambria"/>
              </a:rPr>
              <a:t>с</a:t>
            </a:r>
            <a:r>
              <a:rPr sz="1600" b="1" spc="155" dirty="0">
                <a:latin typeface="Cambria"/>
                <a:cs typeface="Cambria"/>
              </a:rPr>
              <a:t>у</a:t>
            </a:r>
            <a:r>
              <a:rPr sz="1600" b="1" spc="75" dirty="0">
                <a:latin typeface="Cambria"/>
                <a:cs typeface="Cambria"/>
              </a:rPr>
              <a:t>б</a:t>
            </a:r>
            <a:r>
              <a:rPr sz="1600" b="1" spc="110" dirty="0">
                <a:latin typeface="Cambria"/>
                <a:cs typeface="Cambria"/>
              </a:rPr>
              <a:t>ъе</a:t>
            </a:r>
            <a:r>
              <a:rPr sz="1600" b="1" spc="114" dirty="0">
                <a:latin typeface="Cambria"/>
                <a:cs typeface="Cambria"/>
              </a:rPr>
              <a:t>к</a:t>
            </a:r>
            <a:r>
              <a:rPr sz="1600" b="1" spc="120" dirty="0">
                <a:latin typeface="Cambria"/>
                <a:cs typeface="Cambria"/>
              </a:rPr>
              <a:t>т</a:t>
            </a:r>
            <a:r>
              <a:rPr sz="1600" b="1" spc="125" dirty="0">
                <a:latin typeface="Cambria"/>
                <a:cs typeface="Cambria"/>
              </a:rPr>
              <a:t>о</a:t>
            </a:r>
            <a:r>
              <a:rPr sz="1600" b="1" spc="140" dirty="0">
                <a:latin typeface="Cambria"/>
                <a:cs typeface="Cambria"/>
              </a:rPr>
              <a:t>в</a:t>
            </a:r>
            <a:r>
              <a:rPr sz="1600" b="1" dirty="0">
                <a:latin typeface="Cambria"/>
                <a:cs typeface="Cambria"/>
              </a:rPr>
              <a:t>	</a:t>
            </a:r>
            <a:r>
              <a:rPr sz="1600" b="1" spc="240" dirty="0">
                <a:latin typeface="Cambria"/>
                <a:cs typeface="Cambria"/>
              </a:rPr>
              <a:t>М</a:t>
            </a:r>
            <a:r>
              <a:rPr sz="1600" b="1" spc="160" dirty="0">
                <a:latin typeface="Cambria"/>
                <a:cs typeface="Cambria"/>
              </a:rPr>
              <a:t>С</a:t>
            </a:r>
            <a:r>
              <a:rPr sz="1600" b="1" spc="175" dirty="0">
                <a:latin typeface="Cambria"/>
                <a:cs typeface="Cambria"/>
              </a:rPr>
              <a:t>П</a:t>
            </a:r>
            <a:r>
              <a:rPr sz="1600" b="1" dirty="0">
                <a:latin typeface="Cambria"/>
                <a:cs typeface="Cambria"/>
              </a:rPr>
              <a:t>	</a:t>
            </a:r>
            <a:r>
              <a:rPr sz="1600" b="1" spc="105" dirty="0">
                <a:latin typeface="Cambria"/>
                <a:cs typeface="Cambria"/>
              </a:rPr>
              <a:t>и</a:t>
            </a:r>
            <a:r>
              <a:rPr sz="1600" b="1" dirty="0">
                <a:latin typeface="Cambria"/>
                <a:cs typeface="Cambria"/>
              </a:rPr>
              <a:t>	</a:t>
            </a:r>
            <a:r>
              <a:rPr sz="1600" b="1" spc="130" dirty="0">
                <a:latin typeface="Cambria"/>
                <a:cs typeface="Cambria"/>
              </a:rPr>
              <a:t>ин</a:t>
            </a:r>
            <a:r>
              <a:rPr sz="1600" b="1" spc="180" dirty="0">
                <a:latin typeface="Cambria"/>
                <a:cs typeface="Cambria"/>
              </a:rPr>
              <a:t>ы</a:t>
            </a:r>
            <a:r>
              <a:rPr sz="1600" b="1" spc="75" dirty="0">
                <a:latin typeface="Cambria"/>
                <a:cs typeface="Cambria"/>
              </a:rPr>
              <a:t>е</a:t>
            </a:r>
            <a:r>
              <a:rPr sz="1600" b="1" dirty="0">
                <a:latin typeface="Cambria"/>
                <a:cs typeface="Cambria"/>
              </a:rPr>
              <a:t>	</a:t>
            </a:r>
            <a:r>
              <a:rPr sz="1600" b="1" spc="100" dirty="0">
                <a:latin typeface="Cambria"/>
                <a:cs typeface="Cambria"/>
              </a:rPr>
              <a:t>н</a:t>
            </a:r>
            <a:r>
              <a:rPr sz="1600" b="1" spc="85" dirty="0">
                <a:latin typeface="Cambria"/>
                <a:cs typeface="Cambria"/>
              </a:rPr>
              <a:t>о</a:t>
            </a:r>
            <a:r>
              <a:rPr sz="1600" b="1" spc="70" dirty="0">
                <a:latin typeface="Cambria"/>
                <a:cs typeface="Cambria"/>
              </a:rPr>
              <a:t>р</a:t>
            </a:r>
            <a:r>
              <a:rPr sz="1600" b="1" spc="175" dirty="0">
                <a:latin typeface="Cambria"/>
                <a:cs typeface="Cambria"/>
              </a:rPr>
              <a:t>м</a:t>
            </a:r>
            <a:r>
              <a:rPr sz="1600" b="1" spc="125" dirty="0">
                <a:latin typeface="Cambria"/>
                <a:cs typeface="Cambria"/>
              </a:rPr>
              <a:t>а</a:t>
            </a:r>
            <a:r>
              <a:rPr sz="1600" b="1" spc="190" dirty="0">
                <a:latin typeface="Cambria"/>
                <a:cs typeface="Cambria"/>
              </a:rPr>
              <a:t>т</a:t>
            </a:r>
            <a:r>
              <a:rPr sz="1600" b="1" spc="110" dirty="0">
                <a:latin typeface="Cambria"/>
                <a:cs typeface="Cambria"/>
              </a:rPr>
              <a:t>и</a:t>
            </a:r>
            <a:r>
              <a:rPr sz="1600" b="1" spc="125" dirty="0">
                <a:latin typeface="Cambria"/>
                <a:cs typeface="Cambria"/>
              </a:rPr>
              <a:t>в</a:t>
            </a:r>
            <a:r>
              <a:rPr sz="1600" b="1" spc="145" dirty="0">
                <a:latin typeface="Cambria"/>
                <a:cs typeface="Cambria"/>
              </a:rPr>
              <a:t>н</a:t>
            </a:r>
            <a:r>
              <a:rPr sz="1600" b="1" spc="140" dirty="0">
                <a:latin typeface="Cambria"/>
                <a:cs typeface="Cambria"/>
              </a:rPr>
              <a:t>ые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363714" y="5630672"/>
            <a:ext cx="199834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  <a:tabLst>
                <a:tab pos="1584960" algn="l"/>
              </a:tabLst>
            </a:pPr>
            <a:r>
              <a:rPr sz="1600" b="1" spc="110" dirty="0">
                <a:latin typeface="Cambria"/>
                <a:cs typeface="Cambria"/>
              </a:rPr>
              <a:t>и</a:t>
            </a:r>
            <a:r>
              <a:rPr sz="1600" b="1" spc="220" dirty="0">
                <a:latin typeface="Cambria"/>
                <a:cs typeface="Cambria"/>
              </a:rPr>
              <a:t>м</a:t>
            </a:r>
            <a:r>
              <a:rPr sz="1600" b="1" spc="155" dirty="0">
                <a:latin typeface="Cambria"/>
                <a:cs typeface="Cambria"/>
              </a:rPr>
              <a:t>у</a:t>
            </a:r>
            <a:r>
              <a:rPr sz="1600" b="1" spc="180" dirty="0">
                <a:latin typeface="Cambria"/>
                <a:cs typeface="Cambria"/>
              </a:rPr>
              <a:t>щ</a:t>
            </a:r>
            <a:r>
              <a:rPr sz="1600" b="1" spc="125" dirty="0">
                <a:latin typeface="Cambria"/>
                <a:cs typeface="Cambria"/>
              </a:rPr>
              <a:t>е</a:t>
            </a:r>
            <a:r>
              <a:rPr sz="1600" b="1" spc="120" dirty="0">
                <a:latin typeface="Cambria"/>
                <a:cs typeface="Cambria"/>
              </a:rPr>
              <a:t>с</a:t>
            </a:r>
            <a:r>
              <a:rPr sz="1600" b="1" spc="125" dirty="0">
                <a:latin typeface="Cambria"/>
                <a:cs typeface="Cambria"/>
              </a:rPr>
              <a:t>тв</a:t>
            </a:r>
            <a:r>
              <a:rPr sz="1600" b="1" spc="130" dirty="0">
                <a:latin typeface="Cambria"/>
                <a:cs typeface="Cambria"/>
              </a:rPr>
              <a:t>а</a:t>
            </a:r>
            <a:r>
              <a:rPr sz="1600" b="1" dirty="0">
                <a:latin typeface="Cambria"/>
                <a:cs typeface="Cambria"/>
              </a:rPr>
              <a:t>	</a:t>
            </a:r>
            <a:r>
              <a:rPr sz="1600" b="1" spc="40" dirty="0">
                <a:latin typeface="Cambria"/>
                <a:cs typeface="Cambria"/>
              </a:rPr>
              <a:t>д</a:t>
            </a:r>
            <a:r>
              <a:rPr sz="1600" b="1" spc="45" dirty="0">
                <a:latin typeface="Cambria"/>
                <a:cs typeface="Cambria"/>
              </a:rPr>
              <a:t>л</a:t>
            </a:r>
            <a:r>
              <a:rPr sz="1600" b="1" spc="105" dirty="0">
                <a:latin typeface="Cambria"/>
                <a:cs typeface="Cambria"/>
              </a:rPr>
              <a:t>я</a:t>
            </a:r>
            <a:endParaRPr sz="1600" dirty="0">
              <a:latin typeface="Cambria"/>
              <a:cs typeface="Cambria"/>
            </a:endParaRPr>
          </a:p>
          <a:p>
            <a:pPr marR="6985" algn="r">
              <a:lnSpc>
                <a:spcPct val="100000"/>
              </a:lnSpc>
            </a:pPr>
            <a:r>
              <a:rPr sz="1600" b="1" spc="140" dirty="0">
                <a:latin typeface="Cambria"/>
                <a:cs typeface="Cambria"/>
              </a:rPr>
              <a:t>акты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756152" y="6113780"/>
            <a:ext cx="53670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70" dirty="0">
                <a:latin typeface="Cambria"/>
                <a:cs typeface="Cambria"/>
              </a:rPr>
              <a:t>соответствующего</a:t>
            </a:r>
            <a:r>
              <a:rPr sz="1600" spc="229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субъекта</a:t>
            </a:r>
            <a:r>
              <a:rPr sz="1600" spc="180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Российской</a:t>
            </a:r>
            <a:r>
              <a:rPr sz="1600" spc="210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Федерации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756152" y="6666738"/>
            <a:ext cx="51066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63040" algn="l"/>
                <a:tab pos="3763010" algn="l"/>
              </a:tabLst>
            </a:pPr>
            <a:r>
              <a:rPr sz="1600" b="1" spc="105" dirty="0">
                <a:latin typeface="Cambria"/>
                <a:cs typeface="Cambria"/>
              </a:rPr>
              <a:t>Порядок	</a:t>
            </a:r>
            <a:r>
              <a:rPr sz="1600" b="1" spc="100" dirty="0">
                <a:latin typeface="Cambria"/>
                <a:cs typeface="Cambria"/>
              </a:rPr>
              <a:t>предоставления	</a:t>
            </a:r>
            <a:r>
              <a:rPr sz="1600" b="1" spc="145" dirty="0">
                <a:latin typeface="Cambria"/>
                <a:cs typeface="Cambria"/>
              </a:rPr>
              <a:t>имущества,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756152" y="7154418"/>
            <a:ext cx="43275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73505" algn="l"/>
                <a:tab pos="2085339" algn="l"/>
                <a:tab pos="2431415" algn="l"/>
                <a:tab pos="3228340" algn="l"/>
              </a:tabLst>
            </a:pPr>
            <a:r>
              <a:rPr sz="1600" b="1" spc="140" dirty="0">
                <a:latin typeface="Cambria"/>
                <a:cs typeface="Cambria"/>
              </a:rPr>
              <a:t>с</a:t>
            </a:r>
            <a:r>
              <a:rPr sz="1600" b="1" spc="155" dirty="0">
                <a:latin typeface="Cambria"/>
                <a:cs typeface="Cambria"/>
              </a:rPr>
              <a:t>у</a:t>
            </a:r>
            <a:r>
              <a:rPr sz="1600" b="1" spc="75" dirty="0">
                <a:latin typeface="Cambria"/>
                <a:cs typeface="Cambria"/>
              </a:rPr>
              <a:t>б</a:t>
            </a:r>
            <a:r>
              <a:rPr sz="1600" b="1" spc="110" dirty="0">
                <a:latin typeface="Cambria"/>
                <a:cs typeface="Cambria"/>
              </a:rPr>
              <a:t>ъе</a:t>
            </a:r>
            <a:r>
              <a:rPr sz="1600" b="1" spc="114" dirty="0">
                <a:latin typeface="Cambria"/>
                <a:cs typeface="Cambria"/>
              </a:rPr>
              <a:t>к</a:t>
            </a:r>
            <a:r>
              <a:rPr sz="1600" b="1" spc="120" dirty="0">
                <a:latin typeface="Cambria"/>
                <a:cs typeface="Cambria"/>
              </a:rPr>
              <a:t>т</a:t>
            </a:r>
            <a:r>
              <a:rPr sz="1600" b="1" spc="125" dirty="0">
                <a:latin typeface="Cambria"/>
                <a:cs typeface="Cambria"/>
              </a:rPr>
              <a:t>о</a:t>
            </a:r>
            <a:r>
              <a:rPr sz="1600" b="1" spc="140" dirty="0">
                <a:latin typeface="Cambria"/>
                <a:cs typeface="Cambria"/>
              </a:rPr>
              <a:t>в</a:t>
            </a:r>
            <a:r>
              <a:rPr sz="1600" b="1" dirty="0">
                <a:latin typeface="Cambria"/>
                <a:cs typeface="Cambria"/>
              </a:rPr>
              <a:t>	</a:t>
            </a:r>
            <a:r>
              <a:rPr sz="1600" b="1" spc="240" dirty="0">
                <a:latin typeface="Cambria"/>
                <a:cs typeface="Cambria"/>
              </a:rPr>
              <a:t>М</a:t>
            </a:r>
            <a:r>
              <a:rPr sz="1600" b="1" spc="160" dirty="0">
                <a:latin typeface="Cambria"/>
                <a:cs typeface="Cambria"/>
              </a:rPr>
              <a:t>С</a:t>
            </a:r>
            <a:r>
              <a:rPr sz="1600" b="1" spc="175" dirty="0">
                <a:latin typeface="Cambria"/>
                <a:cs typeface="Cambria"/>
              </a:rPr>
              <a:t>П</a:t>
            </a:r>
            <a:r>
              <a:rPr sz="1600" b="1" dirty="0">
                <a:latin typeface="Cambria"/>
                <a:cs typeface="Cambria"/>
              </a:rPr>
              <a:t>	</a:t>
            </a:r>
            <a:r>
              <a:rPr sz="1600" b="1" spc="105" dirty="0">
                <a:latin typeface="Cambria"/>
                <a:cs typeface="Cambria"/>
              </a:rPr>
              <a:t>и</a:t>
            </a:r>
            <a:r>
              <a:rPr sz="1600" b="1" dirty="0">
                <a:latin typeface="Cambria"/>
                <a:cs typeface="Cambria"/>
              </a:rPr>
              <a:t>	</a:t>
            </a:r>
            <a:r>
              <a:rPr sz="1600" b="1" spc="110" dirty="0">
                <a:latin typeface="Cambria"/>
                <a:cs typeface="Cambria"/>
              </a:rPr>
              <a:t>и</a:t>
            </a:r>
            <a:r>
              <a:rPr sz="1600" b="1" spc="145" dirty="0">
                <a:latin typeface="Cambria"/>
                <a:cs typeface="Cambria"/>
              </a:rPr>
              <a:t>ны</a:t>
            </a:r>
            <a:r>
              <a:rPr sz="1600" b="1" spc="110" dirty="0">
                <a:latin typeface="Cambria"/>
                <a:cs typeface="Cambria"/>
              </a:rPr>
              <a:t>е</a:t>
            </a:r>
            <a:r>
              <a:rPr sz="1600" b="1" dirty="0">
                <a:latin typeface="Cambria"/>
                <a:cs typeface="Cambria"/>
              </a:rPr>
              <a:t>	</a:t>
            </a:r>
            <a:r>
              <a:rPr sz="1600" b="1" spc="160" dirty="0">
                <a:latin typeface="Cambria"/>
                <a:cs typeface="Cambria"/>
              </a:rPr>
              <a:t>п</a:t>
            </a:r>
            <a:r>
              <a:rPr sz="1600" b="1" spc="85" dirty="0">
                <a:latin typeface="Cambria"/>
                <a:cs typeface="Cambria"/>
              </a:rPr>
              <a:t>ра</a:t>
            </a:r>
            <a:r>
              <a:rPr sz="1600" b="1" spc="95" dirty="0">
                <a:latin typeface="Cambria"/>
                <a:cs typeface="Cambria"/>
              </a:rPr>
              <a:t>в</a:t>
            </a:r>
            <a:r>
              <a:rPr sz="1600" b="1" spc="70" dirty="0">
                <a:latin typeface="Cambria"/>
                <a:cs typeface="Cambria"/>
              </a:rPr>
              <a:t>о</a:t>
            </a:r>
            <a:r>
              <a:rPr sz="1600" b="1" spc="140" dirty="0">
                <a:latin typeface="Cambria"/>
                <a:cs typeface="Cambria"/>
              </a:rPr>
              <a:t>вые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756152" y="6910578"/>
            <a:ext cx="51079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  <a:tabLst>
                <a:tab pos="1675764" algn="l"/>
                <a:tab pos="2008505" algn="l"/>
                <a:tab pos="3234055" algn="l"/>
                <a:tab pos="4693920" algn="l"/>
              </a:tabLst>
            </a:pPr>
            <a:r>
              <a:rPr sz="1600" b="1" spc="110" dirty="0">
                <a:latin typeface="Cambria"/>
                <a:cs typeface="Cambria"/>
              </a:rPr>
              <a:t>включ</a:t>
            </a:r>
            <a:r>
              <a:rPr sz="1600" b="1" spc="95" dirty="0">
                <a:latin typeface="Cambria"/>
                <a:cs typeface="Cambria"/>
              </a:rPr>
              <a:t>е</a:t>
            </a:r>
            <a:r>
              <a:rPr sz="1600" b="1" spc="120" dirty="0">
                <a:latin typeface="Cambria"/>
                <a:cs typeface="Cambria"/>
              </a:rPr>
              <a:t>н</a:t>
            </a:r>
            <a:r>
              <a:rPr sz="1600" b="1" spc="130" dirty="0">
                <a:latin typeface="Cambria"/>
                <a:cs typeface="Cambria"/>
              </a:rPr>
              <a:t>н</a:t>
            </a:r>
            <a:r>
              <a:rPr sz="1600" b="1" spc="70" dirty="0">
                <a:latin typeface="Cambria"/>
                <a:cs typeface="Cambria"/>
              </a:rPr>
              <a:t>о</a:t>
            </a:r>
            <a:r>
              <a:rPr sz="1600" b="1" spc="85" dirty="0">
                <a:latin typeface="Cambria"/>
                <a:cs typeface="Cambria"/>
              </a:rPr>
              <a:t>г</a:t>
            </a:r>
            <a:r>
              <a:rPr sz="1600" b="1" spc="105" dirty="0">
                <a:latin typeface="Cambria"/>
                <a:cs typeface="Cambria"/>
              </a:rPr>
              <a:t>о</a:t>
            </a:r>
            <a:r>
              <a:rPr sz="1600" b="1" dirty="0">
                <a:latin typeface="Cambria"/>
                <a:cs typeface="Cambria"/>
              </a:rPr>
              <a:t>	</a:t>
            </a:r>
            <a:r>
              <a:rPr sz="1600" b="1" spc="140" dirty="0">
                <a:latin typeface="Cambria"/>
                <a:cs typeface="Cambria"/>
              </a:rPr>
              <a:t>в</a:t>
            </a:r>
            <a:r>
              <a:rPr sz="1600" b="1" dirty="0">
                <a:latin typeface="Cambria"/>
                <a:cs typeface="Cambria"/>
              </a:rPr>
              <a:t>	</a:t>
            </a:r>
            <a:r>
              <a:rPr sz="1600" b="1" spc="90" dirty="0">
                <a:latin typeface="Cambria"/>
                <a:cs typeface="Cambria"/>
              </a:rPr>
              <a:t>пер</a:t>
            </a:r>
            <a:r>
              <a:rPr sz="1600" b="1" spc="75" dirty="0">
                <a:latin typeface="Cambria"/>
                <a:cs typeface="Cambria"/>
              </a:rPr>
              <a:t>е</a:t>
            </a:r>
            <a:r>
              <a:rPr sz="1600" b="1" spc="85" dirty="0">
                <a:latin typeface="Cambria"/>
                <a:cs typeface="Cambria"/>
              </a:rPr>
              <a:t>ч</a:t>
            </a:r>
            <a:r>
              <a:rPr sz="1600" b="1" spc="90" dirty="0">
                <a:latin typeface="Cambria"/>
                <a:cs typeface="Cambria"/>
              </a:rPr>
              <a:t>е</a:t>
            </a:r>
            <a:r>
              <a:rPr sz="1600" b="1" spc="125" dirty="0">
                <a:latin typeface="Cambria"/>
                <a:cs typeface="Cambria"/>
              </a:rPr>
              <a:t>н</a:t>
            </a:r>
            <a:r>
              <a:rPr sz="1600" b="1" spc="114" dirty="0">
                <a:latin typeface="Cambria"/>
                <a:cs typeface="Cambria"/>
              </a:rPr>
              <a:t>ь</a:t>
            </a:r>
            <a:r>
              <a:rPr sz="1600" b="1" dirty="0">
                <a:latin typeface="Cambria"/>
                <a:cs typeface="Cambria"/>
              </a:rPr>
              <a:t>	</a:t>
            </a:r>
            <a:r>
              <a:rPr sz="1600" b="1" spc="110" dirty="0">
                <a:latin typeface="Cambria"/>
                <a:cs typeface="Cambria"/>
              </a:rPr>
              <a:t>и</a:t>
            </a:r>
            <a:r>
              <a:rPr sz="1600" b="1" spc="170" dirty="0">
                <a:latin typeface="Cambria"/>
                <a:cs typeface="Cambria"/>
              </a:rPr>
              <a:t>мущес</a:t>
            </a:r>
            <a:r>
              <a:rPr sz="1600" b="1" spc="145" dirty="0">
                <a:latin typeface="Cambria"/>
                <a:cs typeface="Cambria"/>
              </a:rPr>
              <a:t>т</a:t>
            </a:r>
            <a:r>
              <a:rPr sz="1600" b="1" spc="105" dirty="0">
                <a:latin typeface="Cambria"/>
                <a:cs typeface="Cambria"/>
              </a:rPr>
              <a:t>ва</a:t>
            </a:r>
            <a:r>
              <a:rPr sz="1600" b="1" dirty="0">
                <a:latin typeface="Cambria"/>
                <a:cs typeface="Cambria"/>
              </a:rPr>
              <a:t>	</a:t>
            </a:r>
            <a:r>
              <a:rPr sz="1600" b="1" spc="40" dirty="0">
                <a:latin typeface="Cambria"/>
                <a:cs typeface="Cambria"/>
              </a:rPr>
              <a:t>д</a:t>
            </a:r>
            <a:r>
              <a:rPr sz="1600" b="1" spc="45" dirty="0">
                <a:latin typeface="Cambria"/>
                <a:cs typeface="Cambria"/>
              </a:rPr>
              <a:t>л</a:t>
            </a:r>
            <a:r>
              <a:rPr sz="1600" b="1" spc="105" dirty="0">
                <a:latin typeface="Cambria"/>
                <a:cs typeface="Cambria"/>
              </a:rPr>
              <a:t>я</a:t>
            </a:r>
            <a:endParaRPr sz="1600">
              <a:latin typeface="Cambria"/>
              <a:cs typeface="Cambria"/>
            </a:endParaRPr>
          </a:p>
          <a:p>
            <a:pPr marR="7620" algn="r">
              <a:lnSpc>
                <a:spcPct val="100000"/>
              </a:lnSpc>
            </a:pPr>
            <a:r>
              <a:rPr sz="1600" b="1" spc="135" dirty="0">
                <a:latin typeface="Cambria"/>
                <a:cs typeface="Cambria"/>
              </a:rPr>
              <a:t>акты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56152" y="7393330"/>
            <a:ext cx="50609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70" dirty="0">
                <a:latin typeface="Cambria"/>
                <a:cs typeface="Cambria"/>
              </a:rPr>
              <a:t>соответствующего</a:t>
            </a:r>
            <a:r>
              <a:rPr sz="1600" spc="245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муниципального</a:t>
            </a:r>
            <a:r>
              <a:rPr sz="1600" spc="240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образования</a:t>
            </a:r>
            <a:endParaRPr sz="16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7" y="105156"/>
            <a:ext cx="1764792" cy="75742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00962" y="236887"/>
            <a:ext cx="11229037" cy="63148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19854" marR="234315" indent="-1499870">
              <a:lnSpc>
                <a:spcPct val="100000"/>
              </a:lnSpc>
              <a:spcBef>
                <a:spcPts val="100"/>
              </a:spcBef>
            </a:pPr>
            <a:r>
              <a:rPr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У</a:t>
            </a:r>
            <a:r>
              <a:rPr lang="ru-RU"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С</a:t>
            </a:r>
            <a:r>
              <a:rPr lang="ru-RU"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Т</a:t>
            </a:r>
            <a:r>
              <a:rPr lang="ru-RU"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А</a:t>
            </a:r>
            <a:r>
              <a:rPr lang="ru-RU"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Н</a:t>
            </a:r>
            <a:r>
              <a:rPr lang="ru-RU"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85" dirty="0" smtClean="0">
                <a:solidFill>
                  <a:srgbClr val="A4634E"/>
                </a:solidFill>
                <a:latin typeface="Arial"/>
                <a:cs typeface="Arial"/>
              </a:rPr>
              <a:t>О</a:t>
            </a:r>
            <a:r>
              <a:rPr lang="ru-RU" sz="2000" b="1" spc="-28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В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Л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Е</a:t>
            </a:r>
            <a:r>
              <a:rPr lang="ru-RU" sz="2000" b="1" spc="-25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Н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И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0" dirty="0" smtClean="0">
                <a:solidFill>
                  <a:srgbClr val="A4634E"/>
                </a:solidFill>
                <a:latin typeface="Arial"/>
                <a:cs typeface="Arial"/>
              </a:rPr>
              <a:t>Е</a:t>
            </a:r>
            <a:r>
              <a:rPr sz="2000" b="1" spc="-13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lang="ru-RU" sz="2000" b="1" spc="-130" dirty="0" smtClean="0">
                <a:solidFill>
                  <a:srgbClr val="A4634E"/>
                </a:solidFill>
                <a:latin typeface="Arial"/>
                <a:cs typeface="Arial"/>
              </a:rPr>
              <a:t>  </a:t>
            </a:r>
            <a:r>
              <a:rPr sz="2000" b="1" spc="-240" dirty="0" smtClean="0">
                <a:solidFill>
                  <a:srgbClr val="A4634E"/>
                </a:solidFill>
                <a:latin typeface="Arial"/>
                <a:cs typeface="Arial"/>
              </a:rPr>
              <a:t>Л</a:t>
            </a:r>
            <a:r>
              <a:rPr lang="ru-RU" sz="2000" b="1" spc="-24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0" dirty="0" smtClean="0">
                <a:solidFill>
                  <a:srgbClr val="A4634E"/>
                </a:solidFill>
                <a:latin typeface="Arial"/>
                <a:cs typeface="Arial"/>
              </a:rPr>
              <a:t>Ь</a:t>
            </a:r>
            <a:r>
              <a:rPr lang="ru-RU" sz="2000" b="1" spc="-24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0" dirty="0" smtClean="0">
                <a:solidFill>
                  <a:srgbClr val="A4634E"/>
                </a:solidFill>
                <a:latin typeface="Arial"/>
                <a:cs typeface="Arial"/>
              </a:rPr>
              <a:t>Г</a:t>
            </a:r>
            <a:r>
              <a:rPr lang="ru-RU" sz="2000" b="1" spc="-24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0" dirty="0" smtClean="0">
                <a:solidFill>
                  <a:srgbClr val="A4634E"/>
                </a:solidFill>
                <a:latin typeface="Arial"/>
                <a:cs typeface="Arial"/>
              </a:rPr>
              <a:t>О</a:t>
            </a:r>
            <a:r>
              <a:rPr lang="ru-RU" sz="2000" b="1" spc="-24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10" dirty="0" smtClean="0">
                <a:solidFill>
                  <a:srgbClr val="A4634E"/>
                </a:solidFill>
                <a:latin typeface="Arial"/>
                <a:cs typeface="Arial"/>
              </a:rPr>
              <a:t>Т</a:t>
            </a:r>
            <a:r>
              <a:rPr sz="2000" b="1" spc="-12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lang="ru-RU" sz="2000" b="1" spc="-12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29" dirty="0" smtClean="0">
                <a:solidFill>
                  <a:srgbClr val="A4634E"/>
                </a:solidFill>
                <a:latin typeface="Arial"/>
                <a:cs typeface="Arial"/>
              </a:rPr>
              <a:t>З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А</a:t>
            </a:r>
            <a:r>
              <a:rPr sz="2000" b="1" spc="-12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П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О</a:t>
            </a:r>
            <a:r>
              <a:rPr lang="ru-RU" sz="2000" b="1" spc="-27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Л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Ь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20" dirty="0" smtClean="0">
                <a:solidFill>
                  <a:srgbClr val="A4634E"/>
                </a:solidFill>
                <a:latin typeface="Arial"/>
                <a:cs typeface="Arial"/>
              </a:rPr>
              <a:t>З</a:t>
            </a:r>
            <a:r>
              <a:rPr lang="ru-RU" sz="2000" b="1" spc="-22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85" dirty="0" smtClean="0">
                <a:solidFill>
                  <a:srgbClr val="A4634E"/>
                </a:solidFill>
                <a:latin typeface="Arial"/>
                <a:cs typeface="Arial"/>
              </a:rPr>
              <a:t>О</a:t>
            </a:r>
            <a:r>
              <a:rPr lang="ru-RU" sz="2000" b="1" spc="-28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В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А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Н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И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Е</a:t>
            </a:r>
            <a:r>
              <a:rPr sz="2000" b="1" spc="-1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lang="ru-RU" sz="2000" b="1" spc="-145" dirty="0" smtClean="0">
                <a:solidFill>
                  <a:srgbClr val="A4634E"/>
                </a:solidFill>
                <a:latin typeface="Arial"/>
                <a:cs typeface="Arial"/>
              </a:rPr>
              <a:t>  </a:t>
            </a:r>
          </a:p>
          <a:p>
            <a:pPr marL="3919854" marR="234315" indent="-1499870">
              <a:lnSpc>
                <a:spcPct val="100000"/>
              </a:lnSpc>
              <a:spcBef>
                <a:spcPts val="100"/>
              </a:spcBef>
            </a:pPr>
            <a:r>
              <a:rPr sz="2000" b="1" spc="-235" dirty="0" smtClean="0">
                <a:solidFill>
                  <a:srgbClr val="A4634E"/>
                </a:solidFill>
                <a:latin typeface="Arial"/>
                <a:cs typeface="Arial"/>
              </a:rPr>
              <a:t>Г</a:t>
            </a:r>
            <a:r>
              <a:rPr lang="ru-RU" sz="2000" b="1" spc="-23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35" dirty="0" smtClean="0">
                <a:solidFill>
                  <a:srgbClr val="A4634E"/>
                </a:solidFill>
                <a:latin typeface="Arial"/>
                <a:cs typeface="Arial"/>
              </a:rPr>
              <a:t>О</a:t>
            </a:r>
            <a:r>
              <a:rPr lang="ru-RU" sz="2000" b="1" spc="-23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35" dirty="0" smtClean="0">
                <a:solidFill>
                  <a:srgbClr val="A4634E"/>
                </a:solidFill>
                <a:latin typeface="Arial"/>
                <a:cs typeface="Arial"/>
              </a:rPr>
              <a:t>С</a:t>
            </a:r>
            <a:r>
              <a:rPr lang="ru-RU" sz="2000" b="1" spc="-23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35" dirty="0" smtClean="0">
                <a:solidFill>
                  <a:srgbClr val="A4634E"/>
                </a:solidFill>
                <a:latin typeface="Arial"/>
                <a:cs typeface="Arial"/>
              </a:rPr>
              <a:t>У</a:t>
            </a:r>
            <a:r>
              <a:rPr lang="ru-RU" sz="2000" b="1" spc="-23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Д</a:t>
            </a:r>
            <a:r>
              <a:rPr lang="ru-RU"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А</a:t>
            </a:r>
            <a:r>
              <a:rPr lang="ru-RU"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Р</a:t>
            </a:r>
            <a:r>
              <a:rPr lang="ru-RU"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С</a:t>
            </a:r>
            <a:r>
              <a:rPr lang="ru-RU"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Т</a:t>
            </a:r>
            <a:r>
              <a:rPr lang="ru-RU"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В</a:t>
            </a:r>
            <a:r>
              <a:rPr lang="ru-RU"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Е</a:t>
            </a:r>
            <a:r>
              <a:rPr lang="ru-RU"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Н</a:t>
            </a:r>
            <a:r>
              <a:rPr lang="ru-RU"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Н</a:t>
            </a:r>
            <a:r>
              <a:rPr lang="ru-RU"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345" dirty="0" smtClean="0">
                <a:solidFill>
                  <a:srgbClr val="A4634E"/>
                </a:solidFill>
                <a:latin typeface="Arial"/>
                <a:cs typeface="Arial"/>
              </a:rPr>
              <a:t>Ы</a:t>
            </a:r>
            <a:r>
              <a:rPr lang="ru-RU" sz="2000" b="1" spc="-3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170" dirty="0" smtClean="0">
                <a:solidFill>
                  <a:srgbClr val="A4634E"/>
                </a:solidFill>
                <a:latin typeface="Arial"/>
                <a:cs typeface="Arial"/>
              </a:rPr>
              <a:t>М  </a:t>
            </a:r>
            <a:r>
              <a:rPr sz="2000" b="1" spc="-260" dirty="0">
                <a:solidFill>
                  <a:srgbClr val="A4634E"/>
                </a:solidFill>
                <a:latin typeface="Arial"/>
                <a:cs typeface="Arial"/>
              </a:rPr>
              <a:t>И</a:t>
            </a:r>
            <a:r>
              <a:rPr sz="2000" b="1" spc="-120" dirty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lang="ru-RU" sz="2000" b="1" spc="-12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5" dirty="0" smtClean="0">
                <a:solidFill>
                  <a:srgbClr val="A4634E"/>
                </a:solidFill>
                <a:latin typeface="Arial"/>
                <a:cs typeface="Arial"/>
              </a:rPr>
              <a:t>М</a:t>
            </a:r>
            <a:r>
              <a:rPr lang="ru-RU" sz="2000" b="1" spc="-26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5" dirty="0" smtClean="0">
                <a:solidFill>
                  <a:srgbClr val="A4634E"/>
                </a:solidFill>
                <a:latin typeface="Arial"/>
                <a:cs typeface="Arial"/>
              </a:rPr>
              <a:t>У</a:t>
            </a:r>
            <a:r>
              <a:rPr lang="ru-RU" sz="2000" b="1" spc="-26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5" dirty="0" smtClean="0">
                <a:solidFill>
                  <a:srgbClr val="A4634E"/>
                </a:solidFill>
                <a:latin typeface="Arial"/>
                <a:cs typeface="Arial"/>
              </a:rPr>
              <a:t>Н</a:t>
            </a:r>
            <a:r>
              <a:rPr lang="ru-RU" sz="2000" b="1" spc="-26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5" dirty="0" smtClean="0">
                <a:solidFill>
                  <a:srgbClr val="A4634E"/>
                </a:solidFill>
                <a:latin typeface="Arial"/>
                <a:cs typeface="Arial"/>
              </a:rPr>
              <a:t>И</a:t>
            </a:r>
            <a:r>
              <a:rPr lang="ru-RU" sz="2000" b="1" spc="-26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5" dirty="0" smtClean="0">
                <a:solidFill>
                  <a:srgbClr val="A4634E"/>
                </a:solidFill>
                <a:latin typeface="Arial"/>
                <a:cs typeface="Arial"/>
              </a:rPr>
              <a:t>Ц</a:t>
            </a:r>
            <a:r>
              <a:rPr lang="ru-RU" sz="2000" b="1" spc="-26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И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П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А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Л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Ь</a:t>
            </a:r>
            <a:r>
              <a:rPr lang="ru-RU" sz="2000" b="1" spc="-254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95" dirty="0" smtClean="0">
                <a:solidFill>
                  <a:srgbClr val="A4634E"/>
                </a:solidFill>
                <a:latin typeface="Arial"/>
                <a:cs typeface="Arial"/>
              </a:rPr>
              <a:t>Н</a:t>
            </a:r>
            <a:r>
              <a:rPr lang="ru-RU" sz="2000" b="1" spc="-29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95" dirty="0" smtClean="0">
                <a:solidFill>
                  <a:srgbClr val="A4634E"/>
                </a:solidFill>
                <a:latin typeface="Arial"/>
                <a:cs typeface="Arial"/>
              </a:rPr>
              <a:t>Ы</a:t>
            </a:r>
            <a:r>
              <a:rPr lang="ru-RU" sz="2000" b="1" spc="-295" dirty="0" smtClean="0">
                <a:solidFill>
                  <a:srgbClr val="A4634E"/>
                </a:solidFill>
                <a:latin typeface="Arial"/>
                <a:cs typeface="Arial"/>
              </a:rPr>
              <a:t>  </a:t>
            </a:r>
            <a:r>
              <a:rPr sz="2000" b="1" spc="-295" dirty="0" smtClean="0">
                <a:solidFill>
                  <a:srgbClr val="A4634E"/>
                </a:solidFill>
                <a:latin typeface="Arial"/>
                <a:cs typeface="Arial"/>
              </a:rPr>
              <a:t>М</a:t>
            </a:r>
            <a:r>
              <a:rPr sz="2000" b="1" spc="-15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И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М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У</a:t>
            </a:r>
            <a:r>
              <a:rPr lang="ru-RU" sz="2000" b="1" spc="-2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360" dirty="0" smtClean="0">
                <a:solidFill>
                  <a:srgbClr val="A4634E"/>
                </a:solidFill>
                <a:latin typeface="Arial"/>
                <a:cs typeface="Arial"/>
              </a:rPr>
              <a:t>Щ</a:t>
            </a:r>
            <a:r>
              <a:rPr lang="ru-RU" sz="2000" b="1" spc="-360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Е</a:t>
            </a:r>
            <a:r>
              <a:rPr lang="ru-RU"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СТ</a:t>
            </a:r>
            <a:r>
              <a:rPr lang="ru-RU"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В</a:t>
            </a:r>
            <a:r>
              <a:rPr lang="ru-RU" sz="2000" b="1" spc="-24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О</a:t>
            </a:r>
            <a:r>
              <a:rPr lang="ru-RU" sz="2000" b="1" spc="-275" dirty="0" smtClean="0">
                <a:solidFill>
                  <a:srgbClr val="A4634E"/>
                </a:solidFill>
                <a:latin typeface="Arial"/>
                <a:cs typeface="Arial"/>
              </a:rPr>
              <a:t> </a:t>
            </a:r>
            <a:r>
              <a:rPr sz="2000" b="1" spc="-300" dirty="0" smtClean="0">
                <a:solidFill>
                  <a:srgbClr val="A4634E"/>
                </a:solidFill>
                <a:latin typeface="Arial"/>
                <a:cs typeface="Arial"/>
              </a:rPr>
              <a:t>М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 dirty="0">
              <a:latin typeface="Arial"/>
              <a:cs typeface="Arial"/>
            </a:endParaRPr>
          </a:p>
          <a:p>
            <a:pPr marL="12700" marR="213360">
              <a:lnSpc>
                <a:spcPct val="100000"/>
              </a:lnSpc>
            </a:pPr>
            <a:r>
              <a:rPr sz="1800" b="1" spc="95" dirty="0">
                <a:solidFill>
                  <a:srgbClr val="7B4A3A"/>
                </a:solidFill>
                <a:latin typeface="Cambria"/>
                <a:cs typeface="Cambria"/>
              </a:rPr>
              <a:t>Федеральное</a:t>
            </a:r>
            <a:r>
              <a:rPr sz="1800" b="1" spc="229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165" dirty="0">
                <a:solidFill>
                  <a:srgbClr val="7B4A3A"/>
                </a:solidFill>
                <a:latin typeface="Cambria"/>
                <a:cs typeface="Cambria"/>
              </a:rPr>
              <a:t>имущество,</a:t>
            </a:r>
            <a:r>
              <a:rPr sz="1800" b="1" spc="225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включенное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перечень,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передается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40" dirty="0">
                <a:latin typeface="Cambria"/>
                <a:cs typeface="Cambria"/>
              </a:rPr>
              <a:t>с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применением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льготной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114" dirty="0">
                <a:latin typeface="Cambria"/>
                <a:cs typeface="Cambria"/>
              </a:rPr>
              <a:t>ставки </a:t>
            </a:r>
            <a:r>
              <a:rPr sz="1800" spc="95" dirty="0">
                <a:latin typeface="Cambria"/>
                <a:cs typeface="Cambria"/>
              </a:rPr>
              <a:t>арендной </a:t>
            </a:r>
            <a:r>
              <a:rPr sz="1800" spc="90" dirty="0">
                <a:latin typeface="Cambria"/>
                <a:cs typeface="Cambria"/>
              </a:rPr>
              <a:t>платы, </a:t>
            </a:r>
            <a:r>
              <a:rPr sz="1800" spc="95" dirty="0">
                <a:latin typeface="Cambria"/>
                <a:cs typeface="Cambria"/>
              </a:rPr>
              <a:t>рекомендованной </a:t>
            </a:r>
            <a:r>
              <a:rPr sz="1800" spc="130" dirty="0">
                <a:latin typeface="Cambria"/>
                <a:cs typeface="Cambria"/>
              </a:rPr>
              <a:t>также </a:t>
            </a:r>
            <a:r>
              <a:rPr sz="1800" spc="30" dirty="0">
                <a:latin typeface="Cambria"/>
                <a:cs typeface="Cambria"/>
              </a:rPr>
              <a:t>для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субъектов </a:t>
            </a:r>
            <a:r>
              <a:rPr sz="1800" spc="7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Российской</a:t>
            </a:r>
            <a:r>
              <a:rPr sz="1800" spc="204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Федерации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и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муниципальных</a:t>
            </a:r>
            <a:r>
              <a:rPr sz="1800" spc="22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образований:</a:t>
            </a:r>
            <a:endParaRPr sz="1800" dirty="0">
              <a:latin typeface="Cambria"/>
              <a:cs typeface="Cambria"/>
            </a:endParaRPr>
          </a:p>
          <a:p>
            <a:pPr marL="3599179" marR="208279">
              <a:lnSpc>
                <a:spcPct val="100699"/>
              </a:lnSpc>
              <a:spcBef>
                <a:spcPts val="10"/>
              </a:spcBef>
            </a:pPr>
            <a:r>
              <a:rPr sz="1400" spc="110" dirty="0">
                <a:latin typeface="Cambria"/>
                <a:cs typeface="Cambria"/>
              </a:rPr>
              <a:t>в</a:t>
            </a:r>
            <a:r>
              <a:rPr sz="1400" spc="130" dirty="0">
                <a:latin typeface="Cambria"/>
                <a:cs typeface="Cambria"/>
              </a:rPr>
              <a:t> </a:t>
            </a:r>
            <a:r>
              <a:rPr sz="1400" spc="90" dirty="0">
                <a:latin typeface="Cambria"/>
                <a:cs typeface="Cambria"/>
              </a:rPr>
              <a:t>первый</a:t>
            </a:r>
            <a:r>
              <a:rPr sz="1400" spc="110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"/>
                <a:cs typeface="Cambria"/>
              </a:rPr>
              <a:t>год</a:t>
            </a:r>
            <a:r>
              <a:rPr sz="1400" spc="130" dirty="0">
                <a:latin typeface="Cambria"/>
                <a:cs typeface="Cambria"/>
              </a:rPr>
              <a:t> </a:t>
            </a:r>
            <a:r>
              <a:rPr sz="1400" spc="85" dirty="0">
                <a:latin typeface="Cambria"/>
                <a:cs typeface="Cambria"/>
              </a:rPr>
              <a:t>аренды</a:t>
            </a:r>
            <a:r>
              <a:rPr sz="1400" spc="110" dirty="0">
                <a:latin typeface="Cambria"/>
                <a:cs typeface="Cambria"/>
              </a:rPr>
              <a:t> </a:t>
            </a:r>
            <a:r>
              <a:rPr sz="1400" spc="95" dirty="0">
                <a:latin typeface="Cambria"/>
                <a:cs typeface="Cambria"/>
              </a:rPr>
              <a:t>-</a:t>
            </a:r>
            <a:r>
              <a:rPr sz="1400" spc="135" dirty="0">
                <a:latin typeface="Cambria"/>
                <a:cs typeface="Cambria"/>
              </a:rPr>
              <a:t> </a:t>
            </a:r>
            <a:r>
              <a:rPr sz="1400" spc="95" dirty="0">
                <a:latin typeface="Cambria"/>
                <a:cs typeface="Cambria"/>
              </a:rPr>
              <a:t>40</a:t>
            </a:r>
            <a:r>
              <a:rPr sz="1400" spc="130" dirty="0">
                <a:latin typeface="Cambria"/>
                <a:cs typeface="Cambria"/>
              </a:rPr>
              <a:t> </a:t>
            </a:r>
            <a:r>
              <a:rPr sz="1400" spc="75" dirty="0">
                <a:latin typeface="Cambria"/>
                <a:cs typeface="Cambria"/>
              </a:rPr>
              <a:t>процентов</a:t>
            </a:r>
            <a:r>
              <a:rPr sz="1400" spc="95" dirty="0">
                <a:latin typeface="Cambria"/>
                <a:cs typeface="Cambria"/>
              </a:rPr>
              <a:t> </a:t>
            </a:r>
            <a:r>
              <a:rPr sz="1400" spc="85" dirty="0">
                <a:latin typeface="Cambria"/>
                <a:cs typeface="Cambria"/>
              </a:rPr>
              <a:t>размера</a:t>
            </a:r>
            <a:r>
              <a:rPr sz="1400" spc="125" dirty="0">
                <a:latin typeface="Cambria"/>
                <a:cs typeface="Cambria"/>
              </a:rPr>
              <a:t> </a:t>
            </a:r>
            <a:r>
              <a:rPr sz="1400" spc="75" dirty="0">
                <a:latin typeface="Cambria"/>
                <a:cs typeface="Cambria"/>
              </a:rPr>
              <a:t>арендной</a:t>
            </a:r>
            <a:r>
              <a:rPr sz="1400" spc="100" dirty="0">
                <a:latin typeface="Cambria"/>
                <a:cs typeface="Cambria"/>
              </a:rPr>
              <a:t> </a:t>
            </a:r>
            <a:r>
              <a:rPr sz="1400" spc="60" dirty="0">
                <a:latin typeface="Cambria"/>
                <a:cs typeface="Cambria"/>
              </a:rPr>
              <a:t>платы; </a:t>
            </a:r>
            <a:r>
              <a:rPr sz="1400" spc="-290" dirty="0">
                <a:latin typeface="Cambria"/>
                <a:cs typeface="Cambria"/>
              </a:rPr>
              <a:t> </a:t>
            </a:r>
            <a:r>
              <a:rPr sz="1400" spc="70" dirty="0">
                <a:latin typeface="Cambria"/>
                <a:cs typeface="Cambria"/>
              </a:rPr>
              <a:t>во</a:t>
            </a:r>
            <a:r>
              <a:rPr sz="1400" spc="135" dirty="0">
                <a:latin typeface="Cambria"/>
                <a:cs typeface="Cambria"/>
              </a:rPr>
              <a:t> </a:t>
            </a:r>
            <a:r>
              <a:rPr sz="1400" spc="65" dirty="0">
                <a:latin typeface="Cambria"/>
                <a:cs typeface="Cambria"/>
              </a:rPr>
              <a:t>второй</a:t>
            </a:r>
            <a:r>
              <a:rPr sz="1400" spc="110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"/>
                <a:cs typeface="Cambria"/>
              </a:rPr>
              <a:t>год</a:t>
            </a:r>
            <a:r>
              <a:rPr sz="1400" spc="130" dirty="0">
                <a:latin typeface="Cambria"/>
                <a:cs typeface="Cambria"/>
              </a:rPr>
              <a:t> </a:t>
            </a:r>
            <a:r>
              <a:rPr sz="1400" spc="85" dirty="0">
                <a:latin typeface="Cambria"/>
                <a:cs typeface="Cambria"/>
              </a:rPr>
              <a:t>аренды</a:t>
            </a:r>
            <a:r>
              <a:rPr sz="1400" spc="110" dirty="0">
                <a:latin typeface="Cambria"/>
                <a:cs typeface="Cambria"/>
              </a:rPr>
              <a:t> </a:t>
            </a:r>
            <a:r>
              <a:rPr sz="1400" spc="95" dirty="0">
                <a:latin typeface="Cambria"/>
                <a:cs typeface="Cambria"/>
              </a:rPr>
              <a:t>-</a:t>
            </a:r>
            <a:r>
              <a:rPr sz="1400" spc="145" dirty="0">
                <a:latin typeface="Cambria"/>
                <a:cs typeface="Cambria"/>
              </a:rPr>
              <a:t> </a:t>
            </a:r>
            <a:r>
              <a:rPr sz="1400" spc="95" dirty="0">
                <a:latin typeface="Cambria"/>
                <a:cs typeface="Cambria"/>
              </a:rPr>
              <a:t>60</a:t>
            </a:r>
            <a:r>
              <a:rPr sz="1400" spc="114" dirty="0">
                <a:latin typeface="Cambria"/>
                <a:cs typeface="Cambria"/>
              </a:rPr>
              <a:t> </a:t>
            </a:r>
            <a:r>
              <a:rPr sz="1400" spc="75" dirty="0">
                <a:latin typeface="Cambria"/>
                <a:cs typeface="Cambria"/>
              </a:rPr>
              <a:t>процентов;</a:t>
            </a:r>
            <a:endParaRPr sz="1400" dirty="0">
              <a:latin typeface="Cambria"/>
              <a:cs typeface="Cambria"/>
            </a:endParaRPr>
          </a:p>
          <a:p>
            <a:pPr marL="3599179">
              <a:lnSpc>
                <a:spcPct val="100000"/>
              </a:lnSpc>
              <a:spcBef>
                <a:spcPts val="120"/>
              </a:spcBef>
            </a:pPr>
            <a:r>
              <a:rPr sz="1400" spc="110" dirty="0">
                <a:latin typeface="Cambria"/>
                <a:cs typeface="Cambria"/>
              </a:rPr>
              <a:t>в</a:t>
            </a:r>
            <a:r>
              <a:rPr sz="1400" spc="120" dirty="0">
                <a:latin typeface="Cambria"/>
                <a:cs typeface="Cambria"/>
              </a:rPr>
              <a:t> </a:t>
            </a:r>
            <a:r>
              <a:rPr sz="1400" spc="60" dirty="0">
                <a:latin typeface="Cambria"/>
                <a:cs typeface="Cambria"/>
              </a:rPr>
              <a:t>третий</a:t>
            </a:r>
            <a:r>
              <a:rPr sz="1400" spc="100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"/>
                <a:cs typeface="Cambria"/>
              </a:rPr>
              <a:t>год</a:t>
            </a:r>
            <a:r>
              <a:rPr sz="1400" spc="125" dirty="0">
                <a:latin typeface="Cambria"/>
                <a:cs typeface="Cambria"/>
              </a:rPr>
              <a:t> </a:t>
            </a:r>
            <a:r>
              <a:rPr sz="1400" spc="85" dirty="0">
                <a:latin typeface="Cambria"/>
                <a:cs typeface="Cambria"/>
              </a:rPr>
              <a:t>аренды</a:t>
            </a:r>
            <a:r>
              <a:rPr sz="1400" spc="100" dirty="0">
                <a:latin typeface="Cambria"/>
                <a:cs typeface="Cambria"/>
              </a:rPr>
              <a:t> </a:t>
            </a:r>
            <a:r>
              <a:rPr sz="1400" spc="95" dirty="0">
                <a:latin typeface="Cambria"/>
                <a:cs typeface="Cambria"/>
              </a:rPr>
              <a:t>-</a:t>
            </a:r>
            <a:r>
              <a:rPr sz="1400" spc="140" dirty="0">
                <a:latin typeface="Cambria"/>
                <a:cs typeface="Cambria"/>
              </a:rPr>
              <a:t> </a:t>
            </a:r>
            <a:r>
              <a:rPr sz="1400" spc="95" dirty="0">
                <a:latin typeface="Cambria"/>
                <a:cs typeface="Cambria"/>
              </a:rPr>
              <a:t>80</a:t>
            </a:r>
            <a:r>
              <a:rPr sz="1400" spc="110" dirty="0">
                <a:latin typeface="Cambria"/>
                <a:cs typeface="Cambria"/>
              </a:rPr>
              <a:t> </a:t>
            </a:r>
            <a:r>
              <a:rPr sz="1400" spc="75" dirty="0">
                <a:latin typeface="Cambria"/>
                <a:cs typeface="Cambria"/>
              </a:rPr>
              <a:t>процентов;</a:t>
            </a:r>
            <a:endParaRPr sz="1400" dirty="0">
              <a:latin typeface="Cambria"/>
              <a:cs typeface="Cambria"/>
            </a:endParaRPr>
          </a:p>
          <a:p>
            <a:pPr marL="3599179">
              <a:lnSpc>
                <a:spcPct val="100000"/>
              </a:lnSpc>
              <a:spcBef>
                <a:spcPts val="120"/>
              </a:spcBef>
            </a:pPr>
            <a:r>
              <a:rPr sz="1400" spc="110" dirty="0">
                <a:latin typeface="Cambria"/>
                <a:cs typeface="Cambria"/>
              </a:rPr>
              <a:t>в</a:t>
            </a:r>
            <a:r>
              <a:rPr sz="1400" spc="130" dirty="0">
                <a:latin typeface="Cambria"/>
                <a:cs typeface="Cambria"/>
              </a:rPr>
              <a:t> </a:t>
            </a:r>
            <a:r>
              <a:rPr sz="1400" spc="65" dirty="0">
                <a:latin typeface="Cambria"/>
                <a:cs typeface="Cambria"/>
              </a:rPr>
              <a:t>четвертый</a:t>
            </a:r>
            <a:r>
              <a:rPr sz="1400" spc="110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"/>
                <a:cs typeface="Cambria"/>
              </a:rPr>
              <a:t>год</a:t>
            </a:r>
            <a:r>
              <a:rPr sz="1400" spc="135" dirty="0">
                <a:latin typeface="Cambria"/>
                <a:cs typeface="Cambria"/>
              </a:rPr>
              <a:t> </a:t>
            </a:r>
            <a:r>
              <a:rPr sz="1400" spc="85" dirty="0">
                <a:latin typeface="Cambria"/>
                <a:cs typeface="Cambria"/>
              </a:rPr>
              <a:t>аренды</a:t>
            </a:r>
            <a:r>
              <a:rPr sz="1400" spc="100" dirty="0">
                <a:latin typeface="Cambria"/>
                <a:cs typeface="Cambria"/>
              </a:rPr>
              <a:t> </a:t>
            </a:r>
            <a:r>
              <a:rPr sz="1400" spc="85" dirty="0">
                <a:latin typeface="Cambria"/>
                <a:cs typeface="Cambria"/>
              </a:rPr>
              <a:t>и</a:t>
            </a:r>
            <a:r>
              <a:rPr sz="1400" spc="145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далее</a:t>
            </a:r>
            <a:r>
              <a:rPr sz="1400" spc="150" dirty="0">
                <a:latin typeface="Cambria"/>
                <a:cs typeface="Cambria"/>
              </a:rPr>
              <a:t> </a:t>
            </a:r>
            <a:r>
              <a:rPr sz="1400" spc="95" dirty="0">
                <a:latin typeface="Cambria"/>
                <a:cs typeface="Cambria"/>
              </a:rPr>
              <a:t>-</a:t>
            </a:r>
            <a:r>
              <a:rPr sz="1400" spc="110" dirty="0">
                <a:latin typeface="Cambria"/>
                <a:cs typeface="Cambria"/>
              </a:rPr>
              <a:t> </a:t>
            </a:r>
            <a:r>
              <a:rPr sz="1400" spc="95" dirty="0">
                <a:latin typeface="Cambria"/>
                <a:cs typeface="Cambria"/>
              </a:rPr>
              <a:t>100</a:t>
            </a:r>
            <a:r>
              <a:rPr sz="1400" spc="105" dirty="0">
                <a:latin typeface="Cambria"/>
                <a:cs typeface="Cambria"/>
              </a:rPr>
              <a:t> </a:t>
            </a:r>
            <a:r>
              <a:rPr sz="1400" spc="80" dirty="0">
                <a:latin typeface="Cambria"/>
                <a:cs typeface="Cambria"/>
              </a:rPr>
              <a:t>процентов.</a:t>
            </a:r>
            <a:endParaRPr sz="1400" dirty="0">
              <a:latin typeface="Cambria"/>
              <a:cs typeface="Cambria"/>
            </a:endParaRPr>
          </a:p>
          <a:p>
            <a:pPr marL="106680" marR="335280">
              <a:lnSpc>
                <a:spcPct val="107200"/>
              </a:lnSpc>
              <a:spcBef>
                <a:spcPts val="800"/>
              </a:spcBef>
            </a:pPr>
            <a:r>
              <a:rPr sz="1800" b="1" spc="90" dirty="0">
                <a:solidFill>
                  <a:srgbClr val="7B4A3A"/>
                </a:solidFill>
                <a:latin typeface="Cambria"/>
                <a:cs typeface="Cambria"/>
              </a:rPr>
              <a:t>Региональное</a:t>
            </a:r>
            <a:r>
              <a:rPr sz="1800" b="1" spc="225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165" dirty="0">
                <a:solidFill>
                  <a:srgbClr val="7B4A3A"/>
                </a:solidFill>
                <a:latin typeface="Cambria"/>
                <a:cs typeface="Cambria"/>
              </a:rPr>
              <a:t>имущество,</a:t>
            </a:r>
            <a:r>
              <a:rPr sz="1800" b="1" spc="245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включенное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перечень,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передается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130" dirty="0">
                <a:latin typeface="Cambria"/>
                <a:cs typeface="Cambria"/>
              </a:rPr>
              <a:t>на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условиях,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определенных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порядке</a:t>
            </a:r>
            <a:r>
              <a:rPr sz="1800" spc="204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предоставления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соответствующего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120" dirty="0">
                <a:latin typeface="Cambria"/>
                <a:cs typeface="Cambria"/>
              </a:rPr>
              <a:t>имущества, </a:t>
            </a:r>
            <a:r>
              <a:rPr sz="1800" spc="125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утвержденном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140" dirty="0">
                <a:latin typeface="Cambria"/>
                <a:cs typeface="Cambria"/>
              </a:rPr>
              <a:t>в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субъекте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РФ.</a:t>
            </a:r>
            <a:endParaRPr sz="1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 dirty="0">
              <a:latin typeface="Cambria"/>
              <a:cs typeface="Cambria"/>
            </a:endParaRPr>
          </a:p>
          <a:p>
            <a:pPr marL="106680" marR="48895">
              <a:lnSpc>
                <a:spcPct val="106900"/>
              </a:lnSpc>
            </a:pPr>
            <a:r>
              <a:rPr sz="1800" b="1" spc="114" dirty="0">
                <a:solidFill>
                  <a:srgbClr val="7B4A3A"/>
                </a:solidFill>
                <a:latin typeface="Cambria"/>
                <a:cs typeface="Cambria"/>
              </a:rPr>
              <a:t>Муниципальное</a:t>
            </a:r>
            <a:r>
              <a:rPr sz="1800" b="1" spc="225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spc="165" dirty="0">
                <a:solidFill>
                  <a:srgbClr val="7B4A3A"/>
                </a:solidFill>
                <a:latin typeface="Cambria"/>
                <a:cs typeface="Cambria"/>
              </a:rPr>
              <a:t>имущество,</a:t>
            </a:r>
            <a:r>
              <a:rPr sz="1800" b="1" spc="225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включенное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перечень,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передается</a:t>
            </a:r>
            <a:r>
              <a:rPr sz="1800" spc="160" dirty="0">
                <a:latin typeface="Cambria"/>
                <a:cs typeface="Cambria"/>
              </a:rPr>
              <a:t> </a:t>
            </a:r>
            <a:r>
              <a:rPr sz="1800" spc="130" dirty="0">
                <a:latin typeface="Cambria"/>
                <a:cs typeface="Cambria"/>
              </a:rPr>
              <a:t>на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условиях,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определенных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порядке</a:t>
            </a:r>
            <a:r>
              <a:rPr sz="1800" spc="204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предоставления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соответствующего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120" dirty="0">
                <a:latin typeface="Cambria"/>
                <a:cs typeface="Cambria"/>
              </a:rPr>
              <a:t>имущества, </a:t>
            </a:r>
            <a:r>
              <a:rPr sz="1800" spc="125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утвержденном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муниципальном</a:t>
            </a:r>
            <a:r>
              <a:rPr sz="1800" spc="225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образовании.</a:t>
            </a:r>
            <a:endParaRPr sz="1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 dirty="0">
              <a:latin typeface="Cambria"/>
              <a:cs typeface="Cambria"/>
            </a:endParaRPr>
          </a:p>
          <a:p>
            <a:pPr marL="106680" marR="5080">
              <a:lnSpc>
                <a:spcPct val="107000"/>
              </a:lnSpc>
            </a:pPr>
            <a:r>
              <a:rPr sz="1800" spc="110" dirty="0">
                <a:latin typeface="Cambria"/>
                <a:cs typeface="Cambria"/>
              </a:rPr>
              <a:t>Применяются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145" dirty="0">
                <a:latin typeface="Cambria"/>
                <a:cs typeface="Cambria"/>
              </a:rPr>
              <a:t>как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подходы,</a:t>
            </a:r>
            <a:r>
              <a:rPr sz="1800" spc="22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аналогичные</a:t>
            </a:r>
            <a:r>
              <a:rPr sz="1800" spc="22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федеральному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имуществу,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так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и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14" dirty="0">
                <a:latin typeface="Cambria"/>
                <a:cs typeface="Cambria"/>
              </a:rPr>
              <a:t>иные.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145" dirty="0">
                <a:latin typeface="Cambria"/>
                <a:cs typeface="Cambria"/>
              </a:rPr>
              <a:t>Информацию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отношении</a:t>
            </a:r>
            <a:r>
              <a:rPr sz="1800" spc="21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льгот,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применяемых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170" dirty="0">
                <a:latin typeface="Cambria"/>
                <a:cs typeface="Cambria"/>
              </a:rPr>
              <a:t>Вашем </a:t>
            </a:r>
            <a:r>
              <a:rPr sz="1800" spc="70" dirty="0">
                <a:latin typeface="Cambria"/>
                <a:cs typeface="Cambria"/>
              </a:rPr>
              <a:t>регионе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и 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муниципальном</a:t>
            </a:r>
            <a:r>
              <a:rPr sz="1800" spc="229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образовании,</a:t>
            </a:r>
            <a:r>
              <a:rPr sz="1800" spc="229" dirty="0">
                <a:latin typeface="Cambria"/>
                <a:cs typeface="Cambria"/>
              </a:rPr>
              <a:t> </a:t>
            </a:r>
            <a:r>
              <a:rPr sz="1800" spc="120" dirty="0">
                <a:latin typeface="Cambria"/>
                <a:cs typeface="Cambria"/>
              </a:rPr>
              <a:t>можно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получить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130" dirty="0">
                <a:latin typeface="Cambria"/>
                <a:cs typeface="Cambria"/>
              </a:rPr>
              <a:t>на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официальном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сайте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органа</a:t>
            </a:r>
            <a:endParaRPr sz="1800" dirty="0">
              <a:latin typeface="Cambria"/>
              <a:cs typeface="Cambria"/>
            </a:endParaRPr>
          </a:p>
          <a:p>
            <a:pPr marL="106680">
              <a:lnSpc>
                <a:spcPct val="100000"/>
              </a:lnSpc>
              <a:spcBef>
                <a:spcPts val="155"/>
              </a:spcBef>
            </a:pPr>
            <a:r>
              <a:rPr sz="1800" spc="90" dirty="0">
                <a:latin typeface="Cambria"/>
                <a:cs typeface="Cambria"/>
              </a:rPr>
              <a:t>государственной</a:t>
            </a:r>
            <a:r>
              <a:rPr sz="1800" spc="21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власти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или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органа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местного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самоуправления</a:t>
            </a:r>
            <a:endParaRPr sz="1800" dirty="0">
              <a:latin typeface="Cambria"/>
              <a:cs typeface="Cambria"/>
            </a:endParaRPr>
          </a:p>
          <a:p>
            <a:pPr marL="106680">
              <a:lnSpc>
                <a:spcPct val="100000"/>
              </a:lnSpc>
              <a:spcBef>
                <a:spcPts val="145"/>
              </a:spcBef>
            </a:pPr>
            <a:r>
              <a:rPr sz="1800" b="1" i="1" spc="50" dirty="0">
                <a:solidFill>
                  <a:srgbClr val="7B4A3A"/>
                </a:solidFill>
                <a:latin typeface="Cambria"/>
                <a:cs typeface="Cambria"/>
              </a:rPr>
              <a:t>(см.</a:t>
            </a:r>
            <a:r>
              <a:rPr sz="1800" b="1" i="1" spc="204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i="1" spc="120" dirty="0">
                <a:solidFill>
                  <a:srgbClr val="7B4A3A"/>
                </a:solidFill>
                <a:latin typeface="Cambria"/>
                <a:cs typeface="Cambria"/>
              </a:rPr>
              <a:t>подробнее</a:t>
            </a:r>
            <a:r>
              <a:rPr sz="1800" b="1" i="1" spc="229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i="1" spc="185" dirty="0">
                <a:solidFill>
                  <a:srgbClr val="7B4A3A"/>
                </a:solidFill>
                <a:latin typeface="Cambria"/>
                <a:cs typeface="Cambria"/>
              </a:rPr>
              <a:t>на</a:t>
            </a:r>
            <a:r>
              <a:rPr sz="1800" b="1" i="1" spc="204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i="1" spc="175" dirty="0">
                <a:solidFill>
                  <a:srgbClr val="7B4A3A"/>
                </a:solidFill>
                <a:latin typeface="Cambria"/>
                <a:cs typeface="Cambria"/>
              </a:rPr>
              <a:t>стр.</a:t>
            </a:r>
            <a:r>
              <a:rPr sz="1800" b="1" i="1" spc="204" dirty="0">
                <a:solidFill>
                  <a:srgbClr val="7B4A3A"/>
                </a:solidFill>
                <a:latin typeface="Cambria"/>
                <a:cs typeface="Cambria"/>
              </a:rPr>
              <a:t> </a:t>
            </a:r>
            <a:r>
              <a:rPr sz="1800" b="1" i="1" spc="80" dirty="0">
                <a:solidFill>
                  <a:srgbClr val="7B4A3A"/>
                </a:solidFill>
                <a:latin typeface="Cambria"/>
                <a:cs typeface="Cambria"/>
              </a:rPr>
              <a:t>15).</a:t>
            </a:r>
            <a:endParaRPr sz="1800" dirty="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" y="6807517"/>
            <a:ext cx="11201400" cy="14916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6900"/>
              </a:lnSpc>
              <a:spcBef>
                <a:spcPts val="90"/>
              </a:spcBef>
            </a:pPr>
            <a:r>
              <a:rPr sz="1800" spc="100" dirty="0">
                <a:latin typeface="Cambria"/>
                <a:cs typeface="Cambria"/>
              </a:rPr>
              <a:t>Если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170" dirty="0">
                <a:latin typeface="Cambria"/>
                <a:cs typeface="Cambria"/>
              </a:rPr>
              <a:t>Вы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не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нашли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информацию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полном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объеме,</a:t>
            </a:r>
            <a:r>
              <a:rPr sz="1800" spc="18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необходимо</a:t>
            </a:r>
            <a:r>
              <a:rPr sz="1800" spc="22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обратиться</a:t>
            </a:r>
            <a:r>
              <a:rPr sz="1800" spc="215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орган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власти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или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местного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самоуправления,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осуществляющий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управление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и </a:t>
            </a:r>
            <a:r>
              <a:rPr sz="1800" spc="114" dirty="0" err="1" smtClean="0">
                <a:latin typeface="Cambria"/>
                <a:cs typeface="Cambria"/>
              </a:rPr>
              <a:t>распоряжение</a:t>
            </a:r>
            <a:r>
              <a:rPr sz="1800" spc="204" dirty="0" smtClean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имуществом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(Комитет,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департамент,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управление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по </a:t>
            </a:r>
            <a:r>
              <a:rPr sz="1800" spc="105" dirty="0">
                <a:latin typeface="Cambria"/>
                <a:cs typeface="Cambria"/>
              </a:rPr>
              <a:t> имущественным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и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земельным</a:t>
            </a:r>
            <a:r>
              <a:rPr sz="1800" spc="15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отношениям)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по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контактам,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указанным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в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разделе</a:t>
            </a:r>
            <a:endParaRPr sz="18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800" spc="90" dirty="0">
                <a:latin typeface="Cambria"/>
                <a:cs typeface="Cambria"/>
              </a:rPr>
              <a:t>«Имущественная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поддержка»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130" dirty="0">
                <a:latin typeface="Cambria"/>
                <a:cs typeface="Cambria"/>
              </a:rPr>
              <a:t>на</a:t>
            </a:r>
            <a:r>
              <a:rPr sz="1800" spc="19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официальном</a:t>
            </a:r>
            <a:r>
              <a:rPr sz="1800" spc="21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сайте</a:t>
            </a:r>
            <a:r>
              <a:rPr sz="1800" spc="20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указанного</a:t>
            </a:r>
            <a:r>
              <a:rPr sz="1800" spc="220" dirty="0">
                <a:latin typeface="Cambria"/>
                <a:cs typeface="Cambria"/>
              </a:rPr>
              <a:t> </a:t>
            </a:r>
            <a:r>
              <a:rPr sz="1800" spc="110" dirty="0">
                <a:latin typeface="Cambria"/>
                <a:cs typeface="Cambria"/>
              </a:rPr>
              <a:t>органа.</a:t>
            </a:r>
            <a:endParaRPr sz="1800" dirty="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715243" y="8063484"/>
            <a:ext cx="589915" cy="471170"/>
            <a:chOff x="10715243" y="8063484"/>
            <a:chExt cx="589915" cy="471170"/>
          </a:xfrm>
        </p:grpSpPr>
        <p:sp>
          <p:nvSpPr>
            <p:cNvPr id="6" name="object 6"/>
            <p:cNvSpPr/>
            <p:nvPr/>
          </p:nvSpPr>
          <p:spPr>
            <a:xfrm>
              <a:off x="10725149" y="8073390"/>
              <a:ext cx="570230" cy="451484"/>
            </a:xfrm>
            <a:custGeom>
              <a:avLst/>
              <a:gdLst/>
              <a:ahLst/>
              <a:cxnLst/>
              <a:rect l="l" t="t" r="r" b="b"/>
              <a:pathLst>
                <a:path w="570229" h="451484">
                  <a:moveTo>
                    <a:pt x="284988" y="0"/>
                  </a:moveTo>
                  <a:lnTo>
                    <a:pt x="233771" y="3633"/>
                  </a:lnTo>
                  <a:lnTo>
                    <a:pt x="185563" y="14110"/>
                  </a:lnTo>
                  <a:lnTo>
                    <a:pt x="141167" y="30793"/>
                  </a:lnTo>
                  <a:lnTo>
                    <a:pt x="101390" y="53045"/>
                  </a:lnTo>
                  <a:lnTo>
                    <a:pt x="67039" y="80229"/>
                  </a:lnTo>
                  <a:lnTo>
                    <a:pt x="38918" y="111709"/>
                  </a:lnTo>
                  <a:lnTo>
                    <a:pt x="17834" y="146847"/>
                  </a:lnTo>
                  <a:lnTo>
                    <a:pt x="4592" y="185007"/>
                  </a:lnTo>
                  <a:lnTo>
                    <a:pt x="0" y="225552"/>
                  </a:lnTo>
                  <a:lnTo>
                    <a:pt x="4592" y="266096"/>
                  </a:lnTo>
                  <a:lnTo>
                    <a:pt x="17834" y="304256"/>
                  </a:lnTo>
                  <a:lnTo>
                    <a:pt x="38918" y="339394"/>
                  </a:lnTo>
                  <a:lnTo>
                    <a:pt x="67039" y="370873"/>
                  </a:lnTo>
                  <a:lnTo>
                    <a:pt x="101390" y="398058"/>
                  </a:lnTo>
                  <a:lnTo>
                    <a:pt x="141167" y="420309"/>
                  </a:lnTo>
                  <a:lnTo>
                    <a:pt x="185563" y="436992"/>
                  </a:lnTo>
                  <a:lnTo>
                    <a:pt x="233771" y="447469"/>
                  </a:lnTo>
                  <a:lnTo>
                    <a:pt x="284988" y="451102"/>
                  </a:lnTo>
                  <a:lnTo>
                    <a:pt x="336204" y="447469"/>
                  </a:lnTo>
                  <a:lnTo>
                    <a:pt x="384412" y="436992"/>
                  </a:lnTo>
                  <a:lnTo>
                    <a:pt x="428808" y="420309"/>
                  </a:lnTo>
                  <a:lnTo>
                    <a:pt x="468585" y="398058"/>
                  </a:lnTo>
                  <a:lnTo>
                    <a:pt x="502936" y="370873"/>
                  </a:lnTo>
                  <a:lnTo>
                    <a:pt x="531057" y="339394"/>
                  </a:lnTo>
                  <a:lnTo>
                    <a:pt x="552141" y="304256"/>
                  </a:lnTo>
                  <a:lnTo>
                    <a:pt x="565383" y="266096"/>
                  </a:lnTo>
                  <a:lnTo>
                    <a:pt x="569976" y="225552"/>
                  </a:lnTo>
                  <a:lnTo>
                    <a:pt x="565383" y="185007"/>
                  </a:lnTo>
                  <a:lnTo>
                    <a:pt x="552141" y="146847"/>
                  </a:lnTo>
                  <a:lnTo>
                    <a:pt x="531057" y="111709"/>
                  </a:lnTo>
                  <a:lnTo>
                    <a:pt x="502936" y="80229"/>
                  </a:lnTo>
                  <a:lnTo>
                    <a:pt x="468585" y="53045"/>
                  </a:lnTo>
                  <a:lnTo>
                    <a:pt x="428808" y="30793"/>
                  </a:lnTo>
                  <a:lnTo>
                    <a:pt x="384412" y="14110"/>
                  </a:lnTo>
                  <a:lnTo>
                    <a:pt x="336204" y="3633"/>
                  </a:lnTo>
                  <a:lnTo>
                    <a:pt x="284988" y="0"/>
                  </a:lnTo>
                  <a:close/>
                </a:path>
              </a:pathLst>
            </a:custGeom>
            <a:solidFill>
              <a:srgbClr val="FBE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725149" y="8073390"/>
              <a:ext cx="570230" cy="451484"/>
            </a:xfrm>
            <a:custGeom>
              <a:avLst/>
              <a:gdLst/>
              <a:ahLst/>
              <a:cxnLst/>
              <a:rect l="l" t="t" r="r" b="b"/>
              <a:pathLst>
                <a:path w="570229" h="451484">
                  <a:moveTo>
                    <a:pt x="0" y="225552"/>
                  </a:moveTo>
                  <a:lnTo>
                    <a:pt x="4592" y="185007"/>
                  </a:lnTo>
                  <a:lnTo>
                    <a:pt x="17834" y="146847"/>
                  </a:lnTo>
                  <a:lnTo>
                    <a:pt x="38918" y="111709"/>
                  </a:lnTo>
                  <a:lnTo>
                    <a:pt x="67039" y="80229"/>
                  </a:lnTo>
                  <a:lnTo>
                    <a:pt x="101390" y="53045"/>
                  </a:lnTo>
                  <a:lnTo>
                    <a:pt x="141167" y="30793"/>
                  </a:lnTo>
                  <a:lnTo>
                    <a:pt x="185563" y="14110"/>
                  </a:lnTo>
                  <a:lnTo>
                    <a:pt x="233771" y="3633"/>
                  </a:lnTo>
                  <a:lnTo>
                    <a:pt x="284988" y="0"/>
                  </a:lnTo>
                  <a:lnTo>
                    <a:pt x="336204" y="3633"/>
                  </a:lnTo>
                  <a:lnTo>
                    <a:pt x="384412" y="14110"/>
                  </a:lnTo>
                  <a:lnTo>
                    <a:pt x="428808" y="30793"/>
                  </a:lnTo>
                  <a:lnTo>
                    <a:pt x="468585" y="53045"/>
                  </a:lnTo>
                  <a:lnTo>
                    <a:pt x="502936" y="80229"/>
                  </a:lnTo>
                  <a:lnTo>
                    <a:pt x="531057" y="111709"/>
                  </a:lnTo>
                  <a:lnTo>
                    <a:pt x="552141" y="146847"/>
                  </a:lnTo>
                  <a:lnTo>
                    <a:pt x="565383" y="185007"/>
                  </a:lnTo>
                  <a:lnTo>
                    <a:pt x="569976" y="225552"/>
                  </a:lnTo>
                  <a:lnTo>
                    <a:pt x="565383" y="266096"/>
                  </a:lnTo>
                  <a:lnTo>
                    <a:pt x="552141" y="304256"/>
                  </a:lnTo>
                  <a:lnTo>
                    <a:pt x="531057" y="339394"/>
                  </a:lnTo>
                  <a:lnTo>
                    <a:pt x="502936" y="370873"/>
                  </a:lnTo>
                  <a:lnTo>
                    <a:pt x="468585" y="398058"/>
                  </a:lnTo>
                  <a:lnTo>
                    <a:pt x="428808" y="420309"/>
                  </a:lnTo>
                  <a:lnTo>
                    <a:pt x="384412" y="436992"/>
                  </a:lnTo>
                  <a:lnTo>
                    <a:pt x="336204" y="447469"/>
                  </a:lnTo>
                  <a:lnTo>
                    <a:pt x="284988" y="451102"/>
                  </a:lnTo>
                  <a:lnTo>
                    <a:pt x="233771" y="447469"/>
                  </a:lnTo>
                  <a:lnTo>
                    <a:pt x="185563" y="436992"/>
                  </a:lnTo>
                  <a:lnTo>
                    <a:pt x="141167" y="420309"/>
                  </a:lnTo>
                  <a:lnTo>
                    <a:pt x="101390" y="398058"/>
                  </a:lnTo>
                  <a:lnTo>
                    <a:pt x="67039" y="370873"/>
                  </a:lnTo>
                  <a:lnTo>
                    <a:pt x="38918" y="339394"/>
                  </a:lnTo>
                  <a:lnTo>
                    <a:pt x="17834" y="304256"/>
                  </a:lnTo>
                  <a:lnTo>
                    <a:pt x="4592" y="266096"/>
                  </a:lnTo>
                  <a:lnTo>
                    <a:pt x="0" y="225552"/>
                  </a:lnTo>
                  <a:close/>
                </a:path>
              </a:pathLst>
            </a:custGeom>
            <a:ln w="19811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0946130" y="8144662"/>
            <a:ext cx="130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85" dirty="0">
                <a:latin typeface="Arial"/>
                <a:cs typeface="Arial"/>
              </a:rPr>
              <a:t>8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5447" y="105156"/>
            <a:ext cx="1765300" cy="757555"/>
            <a:chOff x="155447" y="105156"/>
            <a:chExt cx="1765300" cy="7575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371" y="134112"/>
              <a:ext cx="1594801" cy="67036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447" y="105156"/>
              <a:ext cx="1764792" cy="757427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63777" y="3530549"/>
            <a:ext cx="8997695" cy="936845"/>
          </a:xfrm>
          <a:prstGeom prst="rect">
            <a:avLst/>
          </a:prstGeom>
        </p:spPr>
        <p:txBody>
          <a:bodyPr vert="horz" wrap="square" lIns="0" tIns="1962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РАЗДЕЛ III.</a:t>
            </a:r>
          </a:p>
          <a:p>
            <a:pPr algn="ctr">
              <a:lnSpc>
                <a:spcPct val="100000"/>
              </a:lnSpc>
            </a:pPr>
            <a:r>
              <a:rPr dirty="0"/>
              <a:t>АЛГОРИТМ ПОЛУЧЕНИЯ ИМУЩЕСТВЕННОЙ ПОДДЕРЖКИ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C1F1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3311</Words>
  <Application>Microsoft Office PowerPoint</Application>
  <PresentationFormat>Произвольный</PresentationFormat>
  <Paragraphs>279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     ИМУЩЕСТВЕННАЯ ПОДДЕРЖКА    СУБЪЕКТОВ МАЛОГО И СРЕДНЕГО               ПРЕДПРИНИМАТЕЛЬСТВА,   САМОЗАНЯТЫХ ГРАЖДАН</vt:lpstr>
      <vt:lpstr>СОДЕРЖАНИЕ</vt:lpstr>
      <vt:lpstr>РАЗДЕЛ I. ПОНЯТИЕ  ИМУЩЕСТВЕННОЙ  ПОДДЕРЖКИ  СУБЪЕКТОВ МСП,  САМОЗАНЯТЫХ  ГРАЖДАН</vt:lpstr>
      <vt:lpstr>Презентация PowerPoint</vt:lpstr>
      <vt:lpstr>Презентация PowerPoint</vt:lpstr>
      <vt:lpstr>РАЗДЕЛ II. НОРМАТИВНАЯ (ПРАВОВАЯ) БАЗА  ДЛЯ  ОКАЗАНИЯ  ИМУЩЕСТВЕННОЙ  ПОДДЕРЖКИ СУБЪЕКТАМ  МСП,  САМОЗАНЯТЫМ   ГРАЖДАНАМ</vt:lpstr>
      <vt:lpstr>Презентация PowerPoint</vt:lpstr>
      <vt:lpstr>Презентация PowerPoint</vt:lpstr>
      <vt:lpstr>РАЗДЕЛ III. АЛГОРИТМ ПОЛУЧЕНИЯ ИМУЩЕСТВЕННОЙ ПОДДЕРЖКИ</vt:lpstr>
      <vt:lpstr>Презентация PowerPoint</vt:lpstr>
      <vt:lpstr>Презентация PowerPoint</vt:lpstr>
      <vt:lpstr>Шаг 1. Пункт 1. САЙТ БИЗНЕС- НАВИГАТОРА МСП</vt:lpstr>
      <vt:lpstr>Шаг 1. Пункт 2. ЕДИНЫЙ ПОРТАЛ ГОСУДАРСТВЕННЫХ УСЛУГ  (ЕПГУ)</vt:lpstr>
      <vt:lpstr>Шаг 1. Пункт 3. ОБРАЩЕНИЕ В МНОГОФУНКЦИОНАЛЬНЫЙ ЦЕНТР  (МФЦ)</vt:lpstr>
      <vt:lpstr>Презентация PowerPoint</vt:lpstr>
      <vt:lpstr>Презентация PowerPoint</vt:lpstr>
      <vt:lpstr>Презентация PowerPoint</vt:lpstr>
      <vt:lpstr>Презентация PowerPoint</vt:lpstr>
      <vt:lpstr>РАЗДЕЛ IV. ВОВЛЕЧЕНИЕ ОБЪЕКТОВ ГОСУДАРСТВЕННОЙ И МУНИЦИПАЛЬНОЙ  СОБСТВЕННОСТИ В ИМУЩЕТВЕННУЮ ПОДДЕРЖКУ</vt:lpstr>
      <vt:lpstr>Презентация PowerPoint</vt:lpstr>
      <vt:lpstr>РАЗДЕЛ V. ВОВЛЕЧЕНИЕ ОБЪЕКТОВ ЧАСТНОЙ (КОММЕРЧЕСКОЙ)  СОБСТВЕННОСТИ В ИМУЩЕТВЕННУЮ ПОДДЕРЖКУ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ИМУЩЕСТВЕННАЯ ПОДДЕРЖКА СУБЪЕКТОВ МАЛОГО  И СРЕДНЕГО ПРЕДПРИНИМАТЕЛЬСТВА, САМОЗАНЯТЫХ ГРАЖДАН</dc:title>
  <dc:creator>User</dc:creator>
  <cp:lastModifiedBy>User</cp:lastModifiedBy>
  <cp:revision>36</cp:revision>
  <dcterms:created xsi:type="dcterms:W3CDTF">2022-07-05T03:25:10Z</dcterms:created>
  <dcterms:modified xsi:type="dcterms:W3CDTF">2022-07-07T07:31:21Z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2021-03-11T00:00:00Z</vt:filetime>
  </property>
  <property fmtid="{D5CDD505-2E9C-101B-9397-08002B2CF9AE}" pid="3" name="Creator">
    <vt:lpwstr>PDFium</vt:lpwstr>
  </property>
  <property fmtid="{D5CDD505-2E9C-101B-9397-08002B2CF9AE}" pid="4" name="LastSaved">
    <vt:filetime>2022-07-05T00:00:00Z</vt:filetime>
  </property>
</Properties>
</file>