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88" r:id="rId2"/>
    <p:sldId id="287" r:id="rId3"/>
    <p:sldId id="257" r:id="rId4"/>
    <p:sldId id="261" r:id="rId5"/>
    <p:sldId id="265" r:id="rId6"/>
    <p:sldId id="258" r:id="rId7"/>
    <p:sldId id="291" r:id="rId8"/>
    <p:sldId id="289" r:id="rId9"/>
    <p:sldId id="263" r:id="rId10"/>
    <p:sldId id="266" r:id="rId11"/>
    <p:sldId id="279" r:id="rId12"/>
    <p:sldId id="271" r:id="rId13"/>
    <p:sldId id="267" r:id="rId14"/>
    <p:sldId id="268" r:id="rId15"/>
    <p:sldId id="269" r:id="rId16"/>
    <p:sldId id="270" r:id="rId17"/>
    <p:sldId id="273" r:id="rId18"/>
    <p:sldId id="275" r:id="rId19"/>
    <p:sldId id="276" r:id="rId20"/>
    <p:sldId id="272" r:id="rId21"/>
    <p:sldId id="277" r:id="rId22"/>
    <p:sldId id="292" r:id="rId23"/>
    <p:sldId id="296" r:id="rId24"/>
    <p:sldId id="293" r:id="rId25"/>
    <p:sldId id="274" r:id="rId26"/>
    <p:sldId id="298" r:id="rId27"/>
    <p:sldId id="278" r:id="rId28"/>
    <p:sldId id="294" r:id="rId29"/>
    <p:sldId id="281" r:id="rId30"/>
    <p:sldId id="295" r:id="rId31"/>
    <p:sldId id="299" r:id="rId32"/>
    <p:sldId id="300" r:id="rId33"/>
    <p:sldId id="283" r:id="rId34"/>
    <p:sldId id="284" r:id="rId35"/>
    <p:sldId id="301" r:id="rId36"/>
    <p:sldId id="286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66FF99"/>
    <a:srgbClr val="0000FF"/>
    <a:srgbClr val="FF99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8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8;&#1085;&#1085;&#1072;.NIKOLENKO\Documents\&#1059;&#1095;&#1105;&#1073;&#1072;\&#1044;&#1080;&#1087;&#1083;&#1086;&#1084;%20&#1053;&#1080;&#1082;&#1086;&#1083;&#1077;&#1085;&#1082;&#1086;%20&#1048;\&#1042;&#1089;&#1087;&#1086;&#1084;&#1086;&#1075;&#1072;&#1090;&#1077;&#1083;&#1100;&#1085;&#1099;&#1077;%20&#1090;&#1072;&#1073;&#1083;&#1080;&#1094;&#1099;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findept\&#1041;&#1070;&#1044;&#1046;&#1045;&#1058;&#1067;%20&#1044;&#1043;&#1054;\&#1055;&#1088;&#1086;&#1077;&#1082;&#1090;%20&#1073;&#1102;&#1076;&#1078;&#1077;&#1090;&#1072;%20&#1044;&#1043;&#1054;%20&#1085;&#1072;%202014-2016%20&#1075;.&#1075;\&#1041;&#1102;&#1076;&#1078;&#1077;&#1090;%20&#1076;&#1083;&#1103;%20&#1075;&#1088;&#1072;&#1078;&#1076;&#1072;&#1085;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findept\&#1041;&#1070;&#1044;&#1046;&#1045;&#1058;&#1067;%20&#1044;&#1043;&#1054;\&#1055;&#1088;&#1086;&#1077;&#1082;&#1090;%20&#1073;&#1102;&#1076;&#1078;&#1077;&#1090;&#1072;%20&#1044;&#1043;&#1054;%20&#1085;&#1072;%202014-2016%20&#1075;.&#1075;\&#1041;&#1102;&#1076;&#1078;&#1077;&#1090;%20&#1076;&#1083;&#1103;%20&#1075;&#1088;&#1072;&#1078;&#1076;&#1072;&#1085;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findept\&#1041;&#1070;&#1044;&#1046;&#1045;&#1058;&#1067;%20&#1044;&#1043;&#1054;\&#1055;&#1088;&#1086;&#1077;&#1082;&#1090;%20&#1073;&#1102;&#1076;&#1078;&#1077;&#1090;&#1072;%20&#1044;&#1043;&#1054;%20&#1085;&#1072;%202014-2016%20&#1075;.&#1075;\&#1041;&#1102;&#1076;&#1078;&#1077;&#1090;%20&#1076;&#1083;&#1103;%20&#1075;&#1088;&#1072;&#1078;&#1076;&#1072;&#1085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8;&#1085;&#1085;&#1072;.NIKOLENKO\Documents\&#1059;&#1095;&#1105;&#1073;&#1072;\&#1044;&#1080;&#1087;&#1083;&#1086;&#1084;%20&#1053;&#1080;&#1082;&#1086;&#1083;&#1077;&#1085;&#1082;&#1086;%20&#1048;\&#1042;&#1089;&#1087;&#1086;&#1084;&#1086;&#1075;&#1072;&#1090;&#1077;&#1083;&#1100;&#1085;&#1099;&#1077;%20&#1090;&#1072;&#1073;&#1083;&#1080;&#1094;&#1099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4;&#1054;&#1050;&#1059;&#1052;&#1045;&#1053;&#1058;&#1067;\&#1054;&#1073;%20&#1086;&#1073;&#1088;&#1072;&#1079;&#1086;&#1074;&#1072;&#1085;&#1080;&#1080;\&#1040;&#1085;&#1072;&#1083;&#1080;&#1079;%20&#1088;&#1086;&#1078;&#1076;&#1072;&#1077;&#1084;&#1086;&#1089;&#1090;&#1080;%20&#1080;%20&#1085;&#1072;&#1087;&#1086;&#1083;&#1085;&#1103;&#1077;&#1084;&#1086;&#1089;&#1090;&#1080;%20&#1096;&#1082;&#1086;&#1083;,%20&#1088;&#1072;&#1089;&#1095;&#1105;&#1090;%20&#1089;&#1091;&#1073;&#1074;&#1077;&#1085;&#1094;&#1080;&#1080;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Server\findept\&#1041;&#1070;&#1044;&#1046;&#1045;&#1058;&#1067;%20&#1044;&#1043;&#1054;\&#1055;&#1088;&#1086;&#1077;&#1082;&#1090;%20&#1073;&#1102;&#1076;&#1078;&#1077;&#1090;&#1072;%20&#1044;&#1043;&#1054;%20&#1085;&#1072;%202014-2016%20&#1075;.&#1075;\&#1041;&#1102;&#1076;&#1078;&#1077;&#1090;%20&#1076;&#1083;&#1103;%20&#1075;&#1088;&#1072;&#1078;&#1076;&#1072;&#1085;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findept\&#1041;&#1070;&#1044;&#1046;&#1045;&#1058;&#1067;%20&#1044;&#1043;&#1054;\&#1055;&#1088;&#1086;&#1077;&#1082;&#1090;%20&#1073;&#1102;&#1076;&#1078;&#1077;&#1090;&#1072;%20&#1044;&#1043;&#1054;%20&#1085;&#1072;%202014-2016%20&#1075;.&#1075;\&#1041;&#1102;&#1076;&#1078;&#1077;&#1090;%20&#1076;&#1083;&#1103;%20&#1075;&#1088;&#1072;&#1078;&#1076;&#1072;&#1085;.xls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&#1044;&#1054;&#1050;&#1059;&#1052;&#1045;&#1053;&#1058;&#1067;\&#1048;&#1053;&#1053;&#1040;\&#1052;&#1077;&#1089;&#1090;&#1085;&#1099;&#1081;%20&#1073;&#1102;&#1076;&#1078;&#1077;&#1090;%20&#1084;&#1086;&#1080;%20&#1076;&#1088;&#1077;&#1074;&#1085;&#1080;&#1077;%20&#1085;&#1072;&#1073;&#1083;\&#1044;&#1086;&#1093;&#1086;&#1076;&#1099;%20&#1087;&#1086;%20&#1091;&#1076;.%20&#1074;&#1077;&#1089;&#1091;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4;&#1054;&#1050;&#1059;&#1052;&#1045;&#1053;&#1058;&#1067;\&#1048;&#1053;&#1053;&#1040;\&#1052;&#1077;&#1089;&#1090;&#1085;&#1099;&#1081;%20&#1073;&#1102;&#1076;&#1078;&#1077;&#1090;%20&#1084;&#1086;&#1080;%20&#1076;&#1088;&#1077;&#1074;&#1085;&#1080;&#1077;%20&#1085;&#1072;&#1073;&#1083;\&#1044;&#1086;&#1093;&#1086;&#1076;&#1099;%20&#1087;&#1086;%20&#1091;&#1076;.%20&#1074;&#1077;&#1089;&#1091;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&#1040;&#1076;&#1084;&#1080;&#1085;&#1080;&#1089;&#1090;&#1088;&#1072;&#1090;&#1086;&#1088;\AppData\Roaming\Microsoft\Excel\&#1044;&#1086;&#1093;&#1086;&#1076;&#1099;%20&#1087;&#1086;%20&#1091;&#1076;%20(version%202)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76;&#1084;&#1080;&#1085;&#1080;&#1089;&#1090;&#1088;&#1072;&#1090;&#1086;&#1088;\AppData\Roaming\Microsoft\Excel\&#1044;&#1086;&#1093;&#1086;&#1076;&#1099;%20&#1087;&#1086;%20&#1091;&#1076;%20(version%202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Динамика изменения численности населения </a:t>
            </a:r>
            <a:r>
              <a:rPr lang="ru-RU" dirty="0">
                <a:solidFill>
                  <a:srgbClr val="FF0000"/>
                </a:solidFill>
              </a:rPr>
              <a:t>в Дальнегорском городском округе</a:t>
            </a:r>
            <a:r>
              <a:rPr lang="ru-RU" dirty="0"/>
              <a:t> </a:t>
            </a:r>
            <a:r>
              <a:rPr lang="ru-RU" dirty="0" smtClean="0"/>
              <a:t>за </a:t>
            </a:r>
            <a:r>
              <a:rPr lang="ru-RU" dirty="0"/>
              <a:t>период с 2006 по 2012 </a:t>
            </a:r>
            <a:r>
              <a:rPr lang="ru-RU" dirty="0" smtClean="0"/>
              <a:t>г.г</a:t>
            </a:r>
            <a:r>
              <a:rPr lang="ru-RU" dirty="0"/>
              <a:t>.</a:t>
            </a:r>
          </a:p>
        </c:rich>
      </c:tx>
      <c:layout/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'численность населения'!$A$5:$A$12</c:f>
              <c:numCache>
                <c:formatCode>dd/mm/yyyy</c:formatCode>
                <c:ptCount val="8"/>
                <c:pt idx="0">
                  <c:v>38718</c:v>
                </c:pt>
                <c:pt idx="1">
                  <c:v>39083</c:v>
                </c:pt>
                <c:pt idx="2">
                  <c:v>39448</c:v>
                </c:pt>
                <c:pt idx="3">
                  <c:v>39814</c:v>
                </c:pt>
                <c:pt idx="4">
                  <c:v>40179</c:v>
                </c:pt>
                <c:pt idx="5">
                  <c:v>40544</c:v>
                </c:pt>
                <c:pt idx="6">
                  <c:v>40909</c:v>
                </c:pt>
                <c:pt idx="7">
                  <c:v>41275</c:v>
                </c:pt>
              </c:numCache>
            </c:numRef>
          </c:cat>
          <c:val>
            <c:numRef>
              <c:f>'численность населения'!$B$5:$B$12</c:f>
              <c:numCache>
                <c:formatCode>#,##0</c:formatCode>
                <c:ptCount val="8"/>
                <c:pt idx="0">
                  <c:v>48895</c:v>
                </c:pt>
                <c:pt idx="1">
                  <c:v>48453</c:v>
                </c:pt>
                <c:pt idx="2">
                  <c:v>48046</c:v>
                </c:pt>
                <c:pt idx="3">
                  <c:v>47395</c:v>
                </c:pt>
                <c:pt idx="4">
                  <c:v>46967</c:v>
                </c:pt>
                <c:pt idx="5">
                  <c:v>46245</c:v>
                </c:pt>
                <c:pt idx="6">
                  <c:v>45517</c:v>
                </c:pt>
                <c:pt idx="7">
                  <c:v>44924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992960"/>
        <c:axId val="83994496"/>
      </c:lineChart>
      <c:dateAx>
        <c:axId val="83992960"/>
        <c:scaling>
          <c:orientation val="minMax"/>
        </c:scaling>
        <c:delete val="0"/>
        <c:axPos val="b"/>
        <c:numFmt formatCode="dd/mm/yyyy" sourceLinked="0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83994496"/>
        <c:crosses val="autoZero"/>
        <c:auto val="1"/>
        <c:lblOffset val="100"/>
        <c:baseTimeUnit val="years"/>
      </c:dateAx>
      <c:valAx>
        <c:axId val="83994496"/>
        <c:scaling>
          <c:orientation val="minMax"/>
          <c:max val="49000"/>
          <c:min val="440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численность ,  чел.</a:t>
                </a:r>
              </a:p>
            </c:rich>
          </c:tx>
          <c:layout/>
          <c:overlay val="0"/>
        </c:title>
        <c:numFmt formatCode="#,##0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83992960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400" b="0" i="0" u="none" strike="noStrike" baseline="0">
          <a:solidFill>
            <a:schemeClr val="tx1"/>
          </a:solidFill>
          <a:latin typeface="Times New Roman" pitchFamily="18" charset="0"/>
          <a:ea typeface="Calibri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Лист2!$B$7</c:f>
              <c:strCache>
                <c:ptCount val="1"/>
                <c:pt idx="0">
                  <c:v>Собственные налоговые и неналоговые доходы, всего в том числе:</c:v>
                </c:pt>
              </c:strCache>
            </c:strRef>
          </c:tx>
          <c:invertIfNegative val="0"/>
          <c:cat>
            <c:strRef>
              <c:f>Лист2!$C$6:$H$6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Лист2!$C$7:$H$7</c:f>
            </c:numRef>
          </c:val>
          <c:shape val="box"/>
        </c:ser>
        <c:ser>
          <c:idx val="1"/>
          <c:order val="1"/>
          <c:tx>
            <c:strRef>
              <c:f>Лист2!$B$8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cat>
            <c:strRef>
              <c:f>Лист2!$C$6:$H$6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Лист2!$C$8:$H$8</c:f>
            </c:numRef>
          </c:val>
        </c:ser>
        <c:ser>
          <c:idx val="2"/>
          <c:order val="2"/>
          <c:tx>
            <c:strRef>
              <c:f>Лист2!$B$9</c:f>
              <c:strCache>
                <c:ptCount val="1"/>
                <c:pt idx="0">
                  <c:v>Налог на прибыль, доходы    </c:v>
                </c:pt>
              </c:strCache>
            </c:strRef>
          </c:tx>
          <c:invertIfNegative val="0"/>
          <c:cat>
            <c:strRef>
              <c:f>Лист2!$C$6:$H$6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Лист2!$C$9:$H$9</c:f>
            </c:numRef>
          </c:val>
          <c:shape val="box"/>
        </c:ser>
        <c:ser>
          <c:idx val="3"/>
          <c:order val="3"/>
          <c:tx>
            <c:strRef>
              <c:f>Лист2!$B$10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rgbClr val="8A359B"/>
            </a:solidFill>
          </c:spPr>
          <c:invertIfNegative val="0"/>
          <c:dLbls>
            <c:dLbl>
              <c:idx val="0"/>
              <c:layout>
                <c:manualLayout>
                  <c:x val="1.3035381750465562E-2"/>
                  <c:y val="0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"/>
              <c:layout>
                <c:manualLayout>
                  <c:x val="1.8621973929236573E-2"/>
                  <c:y val="0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2"/>
              <c:layout>
                <c:manualLayout>
                  <c:x val="1.3035381750465562E-2"/>
                  <c:y val="0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strRef>
              <c:f>Лист2!$C$6:$H$6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Лист2!$C$10:$H$10</c:f>
              <c:numCache>
                <c:formatCode>#,##0.00</c:formatCode>
                <c:ptCount val="3"/>
                <c:pt idx="0">
                  <c:v>320.70499999999993</c:v>
                </c:pt>
                <c:pt idx="1">
                  <c:v>320.70499999999993</c:v>
                </c:pt>
                <c:pt idx="2">
                  <c:v>320.70499999999993</c:v>
                </c:pt>
              </c:numCache>
            </c:numRef>
          </c:val>
        </c:ser>
        <c:ser>
          <c:idx val="4"/>
          <c:order val="4"/>
          <c:tx>
            <c:strRef>
              <c:f>Лист2!$B$11</c:f>
              <c:strCache>
                <c:ptCount val="1"/>
                <c:pt idx="0">
                  <c:v>Налоги на товары (работы, услуги), реализуемые на территории российской федерации</c:v>
                </c:pt>
              </c:strCache>
            </c:strRef>
          </c:tx>
          <c:invertIfNegative val="0"/>
          <c:cat>
            <c:strRef>
              <c:f>Лист2!$C$6:$H$6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Лист2!$C$11:$H$11</c:f>
            </c:numRef>
          </c:val>
          <c:shape val="box"/>
        </c:ser>
        <c:ser>
          <c:idx val="5"/>
          <c:order val="5"/>
          <c:tx>
            <c:strRef>
              <c:f>Лист2!$B$12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1560693641618521E-2"/>
                  <c:y val="2.2586109542631076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"/>
              <c:layout>
                <c:manualLayout>
                  <c:x val="2.0484171322160179E-2"/>
                  <c:y val="0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2"/>
              <c:layout>
                <c:manualLayout>
                  <c:x val="2.4208566108007448E-2"/>
                  <c:y val="2.4178194310800386E-17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strRef>
              <c:f>Лист2!$C$6:$H$6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Лист2!$C$12:$H$12</c:f>
              <c:numCache>
                <c:formatCode>#,##0.00</c:formatCode>
                <c:ptCount val="3"/>
                <c:pt idx="0">
                  <c:v>7.9</c:v>
                </c:pt>
                <c:pt idx="1">
                  <c:v>8</c:v>
                </c:pt>
                <c:pt idx="2">
                  <c:v>9</c:v>
                </c:pt>
              </c:numCache>
            </c:numRef>
          </c:val>
        </c:ser>
        <c:ser>
          <c:idx val="6"/>
          <c:order val="6"/>
          <c:tx>
            <c:strRef>
              <c:f>Лист2!$B$13</c:f>
              <c:strCache>
                <c:ptCount val="1"/>
                <c:pt idx="0">
                  <c:v>Доходы от уплаты акцизов на дизельное топливо, подлежащие распределению в консолидированные бюджеты субъектов Российской Федерации</c:v>
                </c:pt>
              </c:strCache>
            </c:strRef>
          </c:tx>
          <c:invertIfNegative val="0"/>
          <c:cat>
            <c:strRef>
              <c:f>Лист2!$C$6:$H$6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Лист2!$C$13:$H$13</c:f>
            </c:numRef>
          </c:val>
        </c:ser>
        <c:ser>
          <c:idx val="7"/>
          <c:order val="7"/>
          <c:tx>
            <c:strRef>
              <c:f>Лист2!$B$14</c:f>
              <c:strCache>
                <c:ptCount val="1"/>
                <c:pt idx="0">
                  <c:v> Доходы от уплаты акцизов на моторные масла для дизельных и (или) карбюраторных (инжекторных) двигателей, подлежащие распределению в консолидированные бюджеты субъектов Российской Федерации</c:v>
                </c:pt>
              </c:strCache>
            </c:strRef>
          </c:tx>
          <c:invertIfNegative val="0"/>
          <c:cat>
            <c:strRef>
              <c:f>Лист2!$C$6:$H$6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Лист2!$C$14:$H$14</c:f>
            </c:numRef>
          </c:val>
        </c:ser>
        <c:ser>
          <c:idx val="8"/>
          <c:order val="8"/>
          <c:tx>
            <c:strRef>
              <c:f>Лист2!$B$15</c:f>
              <c:strCache>
                <c:ptCount val="1"/>
                <c:pt idx="0">
                  <c:v>Доходы от уплаты акцизов на автомобильный бензин, производимый на территории Российской Федерации, подлежащие распределению в консолидированные бюджеты субъектов Российской Федерации</c:v>
                </c:pt>
              </c:strCache>
            </c:strRef>
          </c:tx>
          <c:invertIfNegative val="0"/>
          <c:cat>
            <c:strRef>
              <c:f>Лист2!$C$6:$H$6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Лист2!$C$15:$H$15</c:f>
            </c:numRef>
          </c:val>
        </c:ser>
        <c:ser>
          <c:idx val="9"/>
          <c:order val="9"/>
          <c:tx>
            <c:strRef>
              <c:f>Лист2!$B$16</c:f>
              <c:strCache>
                <c:ptCount val="1"/>
                <c:pt idx="0">
                  <c:v>Доходы от уплаты акцизов на прямогонный бензин, производимый на территории Российской Федерации, подлежащие распределению в консолидированные бюджеты субъектов Российской Федерации</c:v>
                </c:pt>
              </c:strCache>
            </c:strRef>
          </c:tx>
          <c:invertIfNegative val="0"/>
          <c:cat>
            <c:strRef>
              <c:f>Лист2!$C$6:$H$6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Лист2!$C$16:$H$16</c:f>
            </c:numRef>
          </c:val>
        </c:ser>
        <c:ser>
          <c:idx val="10"/>
          <c:order val="10"/>
          <c:tx>
            <c:strRef>
              <c:f>Лист2!$B$17</c:f>
              <c:strCache>
                <c:ptCount val="1"/>
                <c:pt idx="0">
                  <c:v>ЕНВД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2.3121387283236993E-2"/>
                  <c:y val="-2.258610954263128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"/>
              <c:layout>
                <c:manualLayout>
                  <c:x val="2.6424442609413758E-2"/>
                  <c:y val="-2.258610954263128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2"/>
              <c:layout>
                <c:manualLayout>
                  <c:x val="1.9818331957060283E-2"/>
                  <c:y val="-2.258610954263128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strRef>
              <c:f>Лист2!$C$6:$H$6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Лист2!$C$17:$H$17</c:f>
              <c:numCache>
                <c:formatCode>#,##0.00</c:formatCode>
                <c:ptCount val="3"/>
                <c:pt idx="0">
                  <c:v>32.200000000000003</c:v>
                </c:pt>
                <c:pt idx="1">
                  <c:v>32.200000000000003</c:v>
                </c:pt>
                <c:pt idx="2">
                  <c:v>32.4</c:v>
                </c:pt>
              </c:numCache>
            </c:numRef>
          </c:val>
        </c:ser>
        <c:ser>
          <c:idx val="11"/>
          <c:order val="11"/>
          <c:tx>
            <c:strRef>
              <c:f>Лист2!$B$18</c:f>
              <c:strCache>
                <c:ptCount val="1"/>
                <c:pt idx="0">
                  <c:v>Единый налог на вмененный доход </c:v>
                </c:pt>
              </c:strCache>
            </c:strRef>
          </c:tx>
          <c:invertIfNegative val="0"/>
          <c:cat>
            <c:strRef>
              <c:f>Лист2!$C$6:$H$6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Лист2!$C$18:$H$18</c:f>
            </c:numRef>
          </c:val>
        </c:ser>
        <c:ser>
          <c:idx val="12"/>
          <c:order val="12"/>
          <c:tx>
            <c:strRef>
              <c:f>Лист2!$B$19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tx>
          <c:invertIfNegative val="0"/>
          <c:cat>
            <c:strRef>
              <c:f>Лист2!$C$6:$H$6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Лист2!$C$19:$H$19</c:f>
            </c:numRef>
          </c:val>
        </c:ser>
        <c:ser>
          <c:idx val="13"/>
          <c:order val="13"/>
          <c:tx>
            <c:strRef>
              <c:f>Лист2!$B$20</c:f>
              <c:strCache>
                <c:ptCount val="1"/>
                <c:pt idx="0">
                  <c:v>Патент</c:v>
                </c:pt>
              </c:strCache>
            </c:strRef>
          </c:tx>
          <c:invertIfNegative val="0"/>
          <c:cat>
            <c:strRef>
              <c:f>Лист2!$C$6:$H$6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Лист2!$C$20:$H$20</c:f>
            </c:numRef>
          </c:val>
        </c:ser>
        <c:ser>
          <c:idx val="14"/>
          <c:order val="14"/>
          <c:tx>
            <c:strRef>
              <c:f>Лист2!$B$21</c:f>
              <c:strCache>
                <c:ptCount val="1"/>
                <c:pt idx="0">
                  <c:v>Налоги на имущество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strRef>
              <c:f>Лист2!$C$6:$H$6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Лист2!$C$21:$H$21</c:f>
              <c:numCache>
                <c:formatCode>#,##0.00</c:formatCode>
                <c:ptCount val="3"/>
                <c:pt idx="0">
                  <c:v>23</c:v>
                </c:pt>
                <c:pt idx="1">
                  <c:v>23</c:v>
                </c:pt>
                <c:pt idx="2">
                  <c:v>23</c:v>
                </c:pt>
              </c:numCache>
            </c:numRef>
          </c:val>
        </c:ser>
        <c:ser>
          <c:idx val="15"/>
          <c:order val="15"/>
          <c:tx>
            <c:strRef>
              <c:f>Лист2!$B$22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invertIfNegative val="0"/>
          <c:cat>
            <c:strRef>
              <c:f>Лист2!$C$6:$H$6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Лист2!$C$22:$H$22</c:f>
            </c:numRef>
          </c:val>
        </c:ser>
        <c:ser>
          <c:idx val="16"/>
          <c:order val="16"/>
          <c:tx>
            <c:strRef>
              <c:f>Лист2!$B$23</c:f>
              <c:strCache>
                <c:ptCount val="1"/>
                <c:pt idx="0">
                  <c:v>Земельный налог</c:v>
                </c:pt>
              </c:strCache>
            </c:strRef>
          </c:tx>
          <c:invertIfNegative val="0"/>
          <c:cat>
            <c:strRef>
              <c:f>Лист2!$C$6:$H$6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Лист2!$C$23:$H$23</c:f>
            </c:numRef>
          </c:val>
        </c:ser>
        <c:ser>
          <c:idx val="17"/>
          <c:order val="17"/>
          <c:tx>
            <c:strRef>
              <c:f>Лист2!$B$24</c:f>
              <c:strCache>
                <c:ptCount val="1"/>
                <c:pt idx="0">
                  <c:v>Госпошлина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6070763500931127E-2"/>
                  <c:y val="-3.9564775013504992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"/>
              <c:layout>
                <c:manualLayout>
                  <c:x val="2.7932960893854792E-2"/>
                  <c:y val="-3.9564775013504992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2"/>
              <c:layout>
                <c:manualLayout>
                  <c:x val="3.3519553072625698E-2"/>
                  <c:y val="-3.1651820010804035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strRef>
              <c:f>Лист2!$C$6:$H$6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Лист2!$C$24:$H$24</c:f>
              <c:numCache>
                <c:formatCode>#,##0.00</c:formatCode>
                <c:ptCount val="3"/>
                <c:pt idx="0">
                  <c:v>3.5</c:v>
                </c:pt>
                <c:pt idx="1">
                  <c:v>3.5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99316096"/>
        <c:axId val="99317632"/>
        <c:axId val="0"/>
      </c:bar3DChart>
      <c:catAx>
        <c:axId val="99316096"/>
        <c:scaling>
          <c:orientation val="minMax"/>
        </c:scaling>
        <c:delete val="0"/>
        <c:axPos val="b"/>
        <c:majorTickMark val="none"/>
        <c:minorTickMark val="none"/>
        <c:tickLblPos val="nextTo"/>
        <c:crossAx val="99317632"/>
        <c:crosses val="autoZero"/>
        <c:auto val="1"/>
        <c:lblAlgn val="ctr"/>
        <c:lblOffset val="100"/>
        <c:noMultiLvlLbl val="0"/>
      </c:catAx>
      <c:valAx>
        <c:axId val="9931763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%%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6.5605067522984215E-2"/>
              <c:y val="0.35137368960968712"/>
            </c:manualLayout>
          </c:layout>
          <c:overlay val="0"/>
        </c:title>
        <c:numFmt formatCode="0%" sourceLinked="1"/>
        <c:majorTickMark val="none"/>
        <c:minorTickMark val="none"/>
        <c:tickLblPos val="nextTo"/>
        <c:crossAx val="9931609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Лист3!$B$13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Лист3!$C$13:$G$13</c:f>
              <c:numCache>
                <c:formatCode>#,##0.00</c:formatCode>
                <c:ptCount val="3"/>
                <c:pt idx="0">
                  <c:v>86830.830000000016</c:v>
                </c:pt>
                <c:pt idx="1">
                  <c:v>82407.360000000001</c:v>
                </c:pt>
                <c:pt idx="2">
                  <c:v>79663.22</c:v>
                </c:pt>
              </c:numCache>
            </c:numRef>
          </c:val>
        </c:ser>
        <c:ser>
          <c:idx val="1"/>
          <c:order val="1"/>
          <c:tx>
            <c:strRef>
              <c:f>Лист3!$B$14</c:f>
              <c:strCache>
                <c:ptCount val="1"/>
                <c:pt idx="0">
                  <c:v>Функционирование высшего должностного лица субъекта Российской Федерации и муниципального образования</c:v>
                </c:pt>
              </c:strCache>
            </c:strRef>
          </c:tx>
          <c:invertIfNegative val="0"/>
          <c:val>
            <c:numRef>
              <c:f>Лист3!$C$14:$G$14</c:f>
            </c:numRef>
          </c:val>
        </c:ser>
        <c:ser>
          <c:idx val="2"/>
          <c:order val="2"/>
          <c:tx>
            <c:strRef>
              <c:f>Лист3!$B$15</c:f>
              <c:strCache>
                <c:ptCount val="1"/>
                <c:pt idx="0">
                  <c:v>Функционирование законодательных (представительных) органов государственной власти и представительных органов муниципальных образований</c:v>
                </c:pt>
              </c:strCache>
            </c:strRef>
          </c:tx>
          <c:invertIfNegative val="0"/>
          <c:val>
            <c:numRef>
              <c:f>Лист3!$C$15:$G$15</c:f>
            </c:numRef>
          </c:val>
        </c:ser>
        <c:ser>
          <c:idx val="3"/>
          <c:order val="3"/>
          <c:tx>
            <c:strRef>
              <c:f>Лист3!$B$16</c:f>
              <c:strCache>
                <c:ptCount val="1"/>
                <c:pt idx="0">
                  <c:v>Функционирование правительства РФ, высших органов исполнительной власти субъектов РФ, местных администраций</c:v>
                </c:pt>
              </c:strCache>
            </c:strRef>
          </c:tx>
          <c:invertIfNegative val="0"/>
          <c:val>
            <c:numRef>
              <c:f>Лист3!$C$16:$G$16</c:f>
            </c:numRef>
          </c:val>
        </c:ser>
        <c:ser>
          <c:idx val="4"/>
          <c:order val="4"/>
          <c:tx>
            <c:strRef>
              <c:f>Лист3!$B$17</c:f>
              <c:strCache>
                <c:ptCount val="1"/>
                <c:pt idx="0">
                  <c:v>Судебная система</c:v>
                </c:pt>
              </c:strCache>
            </c:strRef>
          </c:tx>
          <c:invertIfNegative val="0"/>
          <c:val>
            <c:numRef>
              <c:f>Лист3!$C$17:$G$17</c:f>
            </c:numRef>
          </c:val>
        </c:ser>
        <c:ser>
          <c:idx val="5"/>
          <c:order val="5"/>
          <c:tx>
            <c:strRef>
              <c:f>Лист3!$B$18</c:f>
              <c:strCache>
                <c:ptCount val="1"/>
                <c:pt idx="0">
                  <c:v>Обеспечение деятельности финансовых органов. Руководство и управление в сфере установленных функций</c:v>
                </c:pt>
              </c:strCache>
            </c:strRef>
          </c:tx>
          <c:invertIfNegative val="0"/>
          <c:val>
            <c:numRef>
              <c:f>Лист3!$C$18:$G$18</c:f>
            </c:numRef>
          </c:val>
        </c:ser>
        <c:ser>
          <c:idx val="6"/>
          <c:order val="6"/>
          <c:tx>
            <c:strRef>
              <c:f>Лист3!$B$19</c:f>
              <c:strCache>
                <c:ptCount val="1"/>
                <c:pt idx="0">
                  <c:v>Резервные фонды</c:v>
                </c:pt>
              </c:strCache>
            </c:strRef>
          </c:tx>
          <c:invertIfNegative val="0"/>
          <c:val>
            <c:numRef>
              <c:f>Лист3!$C$19:$G$19</c:f>
            </c:numRef>
          </c:val>
        </c:ser>
        <c:ser>
          <c:idx val="7"/>
          <c:order val="7"/>
          <c:tx>
            <c:strRef>
              <c:f>Лист3!$B$20</c:f>
              <c:strCache>
                <c:ptCount val="1"/>
                <c:pt idx="0">
                  <c:v>Другие общегосударственные вопросы</c:v>
                </c:pt>
              </c:strCache>
            </c:strRef>
          </c:tx>
          <c:invertIfNegative val="0"/>
          <c:val>
            <c:numRef>
              <c:f>Лист3!$C$20:$G$20</c:f>
            </c:numRef>
          </c:val>
        </c:ser>
        <c:ser>
          <c:idx val="8"/>
          <c:order val="8"/>
          <c:tx>
            <c:strRef>
              <c:f>Лист3!$B$21</c:f>
              <c:strCache>
                <c:ptCount val="1"/>
                <c:pt idx="0">
                  <c:v>НАЦИОНАЛЬНАЯ БЕЗОПАСНОСТЬ</c:v>
                </c:pt>
              </c:strCache>
            </c:strRef>
          </c:tx>
          <c:invertIfNegative val="0"/>
          <c:val>
            <c:numRef>
              <c:f>Лист3!$C$21:$G$21</c:f>
              <c:numCache>
                <c:formatCode>#,##0.00</c:formatCode>
                <c:ptCount val="3"/>
                <c:pt idx="0">
                  <c:v>1470</c:v>
                </c:pt>
                <c:pt idx="1">
                  <c:v>1370</c:v>
                </c:pt>
                <c:pt idx="2">
                  <c:v>250</c:v>
                </c:pt>
              </c:numCache>
            </c:numRef>
          </c:val>
        </c:ser>
        <c:ser>
          <c:idx val="9"/>
          <c:order val="9"/>
          <c:tx>
            <c:strRef>
              <c:f>Лист3!$B$22</c:f>
              <c:strCache>
                <c:ptCount val="1"/>
                <c:pt idx="0">
                  <c:v>Предупреждение и ликвидация последствий чрезвычайных ситуаций и стихийных бедствий, гражданская оборона</c:v>
                </c:pt>
              </c:strCache>
            </c:strRef>
          </c:tx>
          <c:invertIfNegative val="0"/>
          <c:val>
            <c:numRef>
              <c:f>Лист3!$C$22:$G$22</c:f>
            </c:numRef>
          </c:val>
        </c:ser>
        <c:ser>
          <c:idx val="10"/>
          <c:order val="10"/>
          <c:tx>
            <c:strRef>
              <c:f>Лист3!$B$23</c:f>
              <c:strCache>
                <c:ptCount val="1"/>
                <c:pt idx="0">
                  <c:v>Обеспечение пожарной безопасности</c:v>
                </c:pt>
              </c:strCache>
            </c:strRef>
          </c:tx>
          <c:invertIfNegative val="0"/>
          <c:val>
            <c:numRef>
              <c:f>Лист3!$C$23:$G$23</c:f>
            </c:numRef>
          </c:val>
        </c:ser>
        <c:ser>
          <c:idx val="11"/>
          <c:order val="11"/>
          <c:tx>
            <c:strRef>
              <c:f>Лист3!$B$24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0000FF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Лист3!$C$24:$G$24</c:f>
              <c:numCache>
                <c:formatCode>#,##0.00</c:formatCode>
                <c:ptCount val="3"/>
                <c:pt idx="0">
                  <c:v>21195</c:v>
                </c:pt>
                <c:pt idx="1">
                  <c:v>22320</c:v>
                </c:pt>
                <c:pt idx="2">
                  <c:v>25100</c:v>
                </c:pt>
              </c:numCache>
            </c:numRef>
          </c:val>
        </c:ser>
        <c:ser>
          <c:idx val="12"/>
          <c:order val="12"/>
          <c:tx>
            <c:strRef>
              <c:f>Лист3!$B$25</c:f>
              <c:strCache>
                <c:ptCount val="1"/>
                <c:pt idx="0">
                  <c:v>Дорожное хозяйство (дорожные фонды)</c:v>
                </c:pt>
              </c:strCache>
            </c:strRef>
          </c:tx>
          <c:invertIfNegative val="0"/>
          <c:val>
            <c:numRef>
              <c:f>Лист3!$C$25:$G$25</c:f>
            </c:numRef>
          </c:val>
        </c:ser>
        <c:ser>
          <c:idx val="13"/>
          <c:order val="13"/>
          <c:tx>
            <c:strRef>
              <c:f>Лист3!$B$26</c:f>
              <c:strCache>
                <c:ptCount val="1"/>
                <c:pt idx="0">
                  <c:v>Другие вопросы в области национальной экономики </c:v>
                </c:pt>
              </c:strCache>
            </c:strRef>
          </c:tx>
          <c:invertIfNegative val="0"/>
          <c:val>
            <c:numRef>
              <c:f>Лист3!$C$26:$G$26</c:f>
            </c:numRef>
          </c:val>
        </c:ser>
        <c:ser>
          <c:idx val="14"/>
          <c:order val="14"/>
          <c:tx>
            <c:strRef>
              <c:f>Лист3!$B$27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rgbClr val="00FFFF"/>
            </a:solidFill>
          </c:spPr>
          <c:invertIfNegative val="0"/>
          <c:dLbls>
            <c:dLbl>
              <c:idx val="1"/>
              <c:layout>
                <c:manualLayout>
                  <c:x val="8.8186656664463545E-3"/>
                  <c:y val="-4.296455424274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395552221487837E-3"/>
                  <c:y val="-4.296455424274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0000FF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Лист3!$C$27:$G$27</c:f>
              <c:numCache>
                <c:formatCode>#,##0.00</c:formatCode>
                <c:ptCount val="3"/>
                <c:pt idx="0">
                  <c:v>35823.240000000005</c:v>
                </c:pt>
                <c:pt idx="1">
                  <c:v>31943.93</c:v>
                </c:pt>
                <c:pt idx="2">
                  <c:v>34472.86</c:v>
                </c:pt>
              </c:numCache>
            </c:numRef>
          </c:val>
        </c:ser>
        <c:ser>
          <c:idx val="15"/>
          <c:order val="15"/>
          <c:tx>
            <c:strRef>
              <c:f>Лист3!$B$28</c:f>
              <c:strCache>
                <c:ptCount val="1"/>
                <c:pt idx="0">
                  <c:v>Жилищное хозяйство</c:v>
                </c:pt>
              </c:strCache>
            </c:strRef>
          </c:tx>
          <c:invertIfNegative val="0"/>
          <c:val>
            <c:numRef>
              <c:f>Лист3!$C$28:$G$28</c:f>
            </c:numRef>
          </c:val>
        </c:ser>
        <c:ser>
          <c:idx val="16"/>
          <c:order val="16"/>
          <c:tx>
            <c:strRef>
              <c:f>Лист3!$B$29</c:f>
              <c:strCache>
                <c:ptCount val="1"/>
                <c:pt idx="0">
                  <c:v>Коммунальное хозяйство</c:v>
                </c:pt>
              </c:strCache>
            </c:strRef>
          </c:tx>
          <c:invertIfNegative val="0"/>
          <c:val>
            <c:numRef>
              <c:f>Лист3!$C$29:$G$29</c:f>
            </c:numRef>
          </c:val>
        </c:ser>
        <c:ser>
          <c:idx val="17"/>
          <c:order val="17"/>
          <c:tx>
            <c:strRef>
              <c:f>Лист3!$B$30</c:f>
              <c:strCache>
                <c:ptCount val="1"/>
                <c:pt idx="0">
                  <c:v>Благоустройство</c:v>
                </c:pt>
              </c:strCache>
            </c:strRef>
          </c:tx>
          <c:invertIfNegative val="0"/>
          <c:val>
            <c:numRef>
              <c:f>Лист3!$C$30:$G$30</c:f>
            </c:numRef>
          </c:val>
        </c:ser>
        <c:ser>
          <c:idx val="18"/>
          <c:order val="18"/>
          <c:tx>
            <c:strRef>
              <c:f>Лист3!$B$31</c:f>
              <c:strCache>
                <c:ptCount val="1"/>
                <c:pt idx="0">
                  <c:v>Другие вопросы в области жилищно-коммунального хозяйства</c:v>
                </c:pt>
              </c:strCache>
            </c:strRef>
          </c:tx>
          <c:invertIfNegative val="0"/>
          <c:val>
            <c:numRef>
              <c:f>Лист3!$C$31:$G$31</c:f>
            </c:numRef>
          </c:val>
        </c:ser>
        <c:ser>
          <c:idx val="19"/>
          <c:order val="19"/>
          <c:tx>
            <c:strRef>
              <c:f>Лист3!$B$32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rgbClr val="FF66FF"/>
            </a:solidFill>
          </c:spPr>
          <c:invertIfNegative val="0"/>
          <c:dLbls>
            <c:dLbl>
              <c:idx val="0"/>
              <c:layout>
                <c:manualLayout>
                  <c:x val="1.0288443277520746E-2"/>
                  <c:y val="2.14822771213749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75822088859514E-2"/>
                  <c:y val="-4.296455424274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227998499669541E-2"/>
                  <c:y val="6.4446831364124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Лист3!$C$32:$G$32</c:f>
              <c:numCache>
                <c:formatCode>#,##0.00</c:formatCode>
                <c:ptCount val="3"/>
                <c:pt idx="0">
                  <c:v>521726.63999999996</c:v>
                </c:pt>
                <c:pt idx="1">
                  <c:v>497361.13999999996</c:v>
                </c:pt>
                <c:pt idx="2">
                  <c:v>493275.63999999996</c:v>
                </c:pt>
              </c:numCache>
            </c:numRef>
          </c:val>
        </c:ser>
        <c:ser>
          <c:idx val="20"/>
          <c:order val="20"/>
          <c:tx>
            <c:strRef>
              <c:f>Лист3!$B$33</c:f>
              <c:strCache>
                <c:ptCount val="1"/>
                <c:pt idx="0">
                  <c:v>Дошкольное образование </c:v>
                </c:pt>
              </c:strCache>
            </c:strRef>
          </c:tx>
          <c:invertIfNegative val="0"/>
          <c:val>
            <c:numRef>
              <c:f>Лист3!$C$33:$G$33</c:f>
            </c:numRef>
          </c:val>
        </c:ser>
        <c:ser>
          <c:idx val="21"/>
          <c:order val="21"/>
          <c:tx>
            <c:strRef>
              <c:f>Лист3!$B$34</c:f>
              <c:strCache>
                <c:ptCount val="1"/>
                <c:pt idx="0">
                  <c:v>Общее образование </c:v>
                </c:pt>
              </c:strCache>
            </c:strRef>
          </c:tx>
          <c:invertIfNegative val="0"/>
          <c:val>
            <c:numRef>
              <c:f>Лист3!$C$34:$G$34</c:f>
            </c:numRef>
          </c:val>
        </c:ser>
        <c:ser>
          <c:idx val="22"/>
          <c:order val="22"/>
          <c:tx>
            <c:strRef>
              <c:f>Лист3!$B$35</c:f>
              <c:strCache>
                <c:ptCount val="1"/>
                <c:pt idx="0">
                  <c:v>Молодежная политика и оздоровление детей </c:v>
                </c:pt>
              </c:strCache>
            </c:strRef>
          </c:tx>
          <c:invertIfNegative val="0"/>
          <c:val>
            <c:numRef>
              <c:f>Лист3!$C$35:$G$35</c:f>
            </c:numRef>
          </c:val>
        </c:ser>
        <c:ser>
          <c:idx val="23"/>
          <c:order val="23"/>
          <c:tx>
            <c:strRef>
              <c:f>Лист3!$B$36</c:f>
              <c:strCache>
                <c:ptCount val="1"/>
                <c:pt idx="0">
                  <c:v>Другие вопросы в области образования </c:v>
                </c:pt>
              </c:strCache>
            </c:strRef>
          </c:tx>
          <c:invertIfNegative val="0"/>
          <c:val>
            <c:numRef>
              <c:f>Лист3!$C$36:$G$36</c:f>
            </c:numRef>
          </c:val>
        </c:ser>
        <c:ser>
          <c:idx val="24"/>
          <c:order val="24"/>
          <c:tx>
            <c:strRef>
              <c:f>Лист3!$B$37</c:f>
              <c:strCache>
                <c:ptCount val="1"/>
                <c:pt idx="0">
                  <c:v>КУЛЬТУРА И КИНЕМАТОГРАФИЯ</c:v>
                </c:pt>
              </c:strCache>
            </c:strRef>
          </c:tx>
          <c:spPr>
            <a:solidFill>
              <a:srgbClr val="0066FF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Лист3!$C$37:$G$37</c:f>
              <c:numCache>
                <c:formatCode>#,##0.00</c:formatCode>
                <c:ptCount val="3"/>
                <c:pt idx="0">
                  <c:v>71093.8</c:v>
                </c:pt>
                <c:pt idx="1">
                  <c:v>67880.900000000009</c:v>
                </c:pt>
                <c:pt idx="2">
                  <c:v>67881.900000000009</c:v>
                </c:pt>
              </c:numCache>
            </c:numRef>
          </c:val>
        </c:ser>
        <c:ser>
          <c:idx val="25"/>
          <c:order val="25"/>
          <c:tx>
            <c:strRef>
              <c:f>Лист3!$B$38</c:f>
              <c:strCache>
                <c:ptCount val="1"/>
                <c:pt idx="0">
                  <c:v>Культура </c:v>
                </c:pt>
              </c:strCache>
            </c:strRef>
          </c:tx>
          <c:invertIfNegative val="0"/>
          <c:val>
            <c:numRef>
              <c:f>Лист3!$C$38:$G$38</c:f>
            </c:numRef>
          </c:val>
        </c:ser>
        <c:ser>
          <c:idx val="26"/>
          <c:order val="26"/>
          <c:tx>
            <c:strRef>
              <c:f>Лист3!$B$39</c:f>
              <c:strCache>
                <c:ptCount val="1"/>
                <c:pt idx="0">
                  <c:v>Другие вопросы в области культуры, кинематографии и средств массовой информации</c:v>
                </c:pt>
              </c:strCache>
            </c:strRef>
          </c:tx>
          <c:invertIfNegative val="0"/>
          <c:val>
            <c:numRef>
              <c:f>Лист3!$C$39:$G$39</c:f>
            </c:numRef>
          </c:val>
        </c:ser>
        <c:ser>
          <c:idx val="27"/>
          <c:order val="27"/>
          <c:tx>
            <c:strRef>
              <c:f>Лист3!$B$40</c:f>
              <c:strCache>
                <c:ptCount val="1"/>
                <c:pt idx="0">
                  <c:v>СОЦИАЛЬНАЯ ПОЛИТИКА 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val>
            <c:numRef>
              <c:f>Лист3!$C$40:$G$40</c:f>
              <c:numCache>
                <c:formatCode>#,##0.00</c:formatCode>
                <c:ptCount val="3"/>
                <c:pt idx="0">
                  <c:v>6487</c:v>
                </c:pt>
                <c:pt idx="1">
                  <c:v>6487</c:v>
                </c:pt>
                <c:pt idx="2">
                  <c:v>6487</c:v>
                </c:pt>
              </c:numCache>
            </c:numRef>
          </c:val>
        </c:ser>
        <c:ser>
          <c:idx val="28"/>
          <c:order val="28"/>
          <c:tx>
            <c:strRef>
              <c:f>Лист3!$B$41</c:f>
              <c:strCache>
                <c:ptCount val="1"/>
                <c:pt idx="0">
                  <c:v>Пенсионное обеспечение</c:v>
                </c:pt>
              </c:strCache>
            </c:strRef>
          </c:tx>
          <c:invertIfNegative val="0"/>
          <c:val>
            <c:numRef>
              <c:f>Лист3!$C$41:$G$41</c:f>
            </c:numRef>
          </c:val>
        </c:ser>
        <c:ser>
          <c:idx val="29"/>
          <c:order val="29"/>
          <c:tx>
            <c:strRef>
              <c:f>Лист3!$B$42</c:f>
              <c:strCache>
                <c:ptCount val="1"/>
                <c:pt idx="0">
                  <c:v>Охрана семьи и детства</c:v>
                </c:pt>
              </c:strCache>
            </c:strRef>
          </c:tx>
          <c:invertIfNegative val="0"/>
          <c:val>
            <c:numRef>
              <c:f>Лист3!$C$42:$G$42</c:f>
            </c:numRef>
          </c:val>
        </c:ser>
        <c:ser>
          <c:idx val="30"/>
          <c:order val="30"/>
          <c:tx>
            <c:strRef>
              <c:f>Лист3!$B$43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val>
            <c:numRef>
              <c:f>Лист3!$C$43:$G$43</c:f>
              <c:numCache>
                <c:formatCode>#,##0.00</c:formatCode>
                <c:ptCount val="3"/>
                <c:pt idx="0">
                  <c:v>17324</c:v>
                </c:pt>
                <c:pt idx="1">
                  <c:v>12433</c:v>
                </c:pt>
                <c:pt idx="2">
                  <c:v>11433</c:v>
                </c:pt>
              </c:numCache>
            </c:numRef>
          </c:val>
        </c:ser>
        <c:ser>
          <c:idx val="31"/>
          <c:order val="31"/>
          <c:tx>
            <c:strRef>
              <c:f>Лист3!$B$44</c:f>
              <c:strCache>
                <c:ptCount val="1"/>
                <c:pt idx="0">
                  <c:v>Физическая культура</c:v>
                </c:pt>
              </c:strCache>
            </c:strRef>
          </c:tx>
          <c:invertIfNegative val="0"/>
          <c:val>
            <c:numRef>
              <c:f>Лист3!$C$44:$G$44</c:f>
            </c:numRef>
          </c:val>
        </c:ser>
        <c:ser>
          <c:idx val="32"/>
          <c:order val="32"/>
          <c:tx>
            <c:strRef>
              <c:f>Лист3!$B$45</c:f>
              <c:strCache>
                <c:ptCount val="1"/>
                <c:pt idx="0">
                  <c:v>Массовый спорт</c:v>
                </c:pt>
              </c:strCache>
            </c:strRef>
          </c:tx>
          <c:invertIfNegative val="0"/>
          <c:val>
            <c:numRef>
              <c:f>Лист3!$C$45:$G$45</c:f>
            </c:numRef>
          </c:val>
        </c:ser>
        <c:ser>
          <c:idx val="33"/>
          <c:order val="33"/>
          <c:tx>
            <c:strRef>
              <c:f>Лист3!$B$46</c:f>
              <c:strCache>
                <c:ptCount val="1"/>
                <c:pt idx="0">
                  <c:v>ОБСЛУЖИВАНИЕ МУНИЦИПАЛЬНОГО ДОЛГА </c:v>
                </c:pt>
              </c:strCache>
            </c:strRef>
          </c:tx>
          <c:invertIfNegative val="0"/>
          <c:val>
            <c:numRef>
              <c:f>Лист3!$C$46:$G$46</c:f>
              <c:numCache>
                <c:formatCode>#,##0.00</c:formatCode>
                <c:ptCount val="3"/>
                <c:pt idx="0">
                  <c:v>1000</c:v>
                </c:pt>
                <c:pt idx="1">
                  <c:v>1000</c:v>
                </c:pt>
                <c:pt idx="2">
                  <c:v>1000</c:v>
                </c:pt>
              </c:numCache>
            </c:numRef>
          </c:val>
        </c:ser>
        <c:ser>
          <c:idx val="34"/>
          <c:order val="34"/>
          <c:tx>
            <c:strRef>
              <c:f>Лист3!$B$47</c:f>
              <c:strCache>
                <c:ptCount val="1"/>
                <c:pt idx="0">
                  <c:v>Обслуживание внутреннего государственного и муниципального долга </c:v>
                </c:pt>
              </c:strCache>
            </c:strRef>
          </c:tx>
          <c:invertIfNegative val="0"/>
          <c:val>
            <c:numRef>
              <c:f>Лист3!$C$47:$G$47</c:f>
            </c:numRef>
          </c:val>
        </c:ser>
        <c:ser>
          <c:idx val="35"/>
          <c:order val="35"/>
          <c:tx>
            <c:strRef>
              <c:f>Лист3!$B$48</c:f>
              <c:strCache>
                <c:ptCount val="1"/>
                <c:pt idx="0">
                  <c:v>Условно утверждаемые расходы</c:v>
                </c:pt>
              </c:strCache>
            </c:strRef>
          </c:tx>
          <c:spPr>
            <a:solidFill>
              <a:srgbClr val="9933FF"/>
            </a:solidFill>
          </c:spPr>
          <c:invertIfNegative val="0"/>
          <c:val>
            <c:numRef>
              <c:f>Лист3!$C$48:$G$48</c:f>
              <c:numCache>
                <c:formatCode>#,##0.00</c:formatCode>
                <c:ptCount val="3"/>
                <c:pt idx="0">
                  <c:v>0</c:v>
                </c:pt>
                <c:pt idx="1">
                  <c:v>19070.579999999976</c:v>
                </c:pt>
                <c:pt idx="2">
                  <c:v>22903.57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9461376"/>
        <c:axId val="99471360"/>
        <c:axId val="0"/>
      </c:bar3DChart>
      <c:catAx>
        <c:axId val="99461376"/>
        <c:scaling>
          <c:orientation val="minMax"/>
        </c:scaling>
        <c:delete val="0"/>
        <c:axPos val="b"/>
        <c:majorTickMark val="out"/>
        <c:minorTickMark val="none"/>
        <c:tickLblPos val="nextTo"/>
        <c:crossAx val="99471360"/>
        <c:crosses val="autoZero"/>
        <c:auto val="1"/>
        <c:lblAlgn val="ctr"/>
        <c:lblOffset val="100"/>
        <c:noMultiLvlLbl val="0"/>
      </c:catAx>
      <c:valAx>
        <c:axId val="9947136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994613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Динамика расходов на культуру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FF66FF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Лист4!$A$24:$F$24</c:f>
              <c:strCache>
                <c:ptCount val="4"/>
                <c:pt idx="0">
                  <c:v>2011 год</c:v>
                </c:pt>
                <c:pt idx="1">
                  <c:v>2012 год</c:v>
                </c:pt>
                <c:pt idx="2">
                  <c:v>2013 год</c:v>
                </c:pt>
                <c:pt idx="3">
                  <c:v>2014 год</c:v>
                </c:pt>
              </c:strCache>
            </c:strRef>
          </c:cat>
          <c:val>
            <c:numRef>
              <c:f>Лист4!$A$25:$F$25</c:f>
              <c:numCache>
                <c:formatCode>General</c:formatCode>
                <c:ptCount val="4"/>
                <c:pt idx="0">
                  <c:v>34.9</c:v>
                </c:pt>
                <c:pt idx="1">
                  <c:v>43.5</c:v>
                </c:pt>
                <c:pt idx="2">
                  <c:v>66.599999999999994</c:v>
                </c:pt>
                <c:pt idx="3">
                  <c:v>71.099999999999994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9501184"/>
        <c:axId val="99502720"/>
        <c:axId val="0"/>
      </c:bar3DChart>
      <c:catAx>
        <c:axId val="99501184"/>
        <c:scaling>
          <c:orientation val="minMax"/>
        </c:scaling>
        <c:delete val="0"/>
        <c:axPos val="b"/>
        <c:majorTickMark val="none"/>
        <c:minorTickMark val="none"/>
        <c:tickLblPos val="nextTo"/>
        <c:crossAx val="99502720"/>
        <c:crosses val="autoZero"/>
        <c:auto val="1"/>
        <c:lblAlgn val="ctr"/>
        <c:lblOffset val="100"/>
        <c:noMultiLvlLbl val="0"/>
      </c:catAx>
      <c:valAx>
        <c:axId val="995027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млн. рублей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99501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Динамика изменения численности населения </a:t>
            </a:r>
            <a:r>
              <a:rPr lang="ru-RU" dirty="0">
                <a:solidFill>
                  <a:srgbClr val="FF0000"/>
                </a:solidFill>
              </a:rPr>
              <a:t>в Приморском крае </a:t>
            </a:r>
            <a:r>
              <a:rPr lang="ru-RU" dirty="0"/>
              <a:t>за период с 2006 по 2012 годы</a:t>
            </a:r>
          </a:p>
        </c:rich>
      </c:tx>
      <c:layout/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dLbls>
            <c:dLbl>
              <c:idx val="5"/>
              <c:layout>
                <c:manualLayout>
                  <c:x val="-7.0521861777150885E-3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7.7338997731815576E-3"/>
                  <c:y val="-9.6917705605711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4.1666666666666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'численность населения'!$A$5:$A$12</c:f>
              <c:numCache>
                <c:formatCode>dd/mm/yyyy</c:formatCode>
                <c:ptCount val="8"/>
                <c:pt idx="0">
                  <c:v>38718</c:v>
                </c:pt>
                <c:pt idx="1">
                  <c:v>39083</c:v>
                </c:pt>
                <c:pt idx="2">
                  <c:v>39448</c:v>
                </c:pt>
                <c:pt idx="3">
                  <c:v>39814</c:v>
                </c:pt>
                <c:pt idx="4">
                  <c:v>40179</c:v>
                </c:pt>
                <c:pt idx="5">
                  <c:v>40544</c:v>
                </c:pt>
                <c:pt idx="6">
                  <c:v>40909</c:v>
                </c:pt>
                <c:pt idx="7">
                  <c:v>41275</c:v>
                </c:pt>
              </c:numCache>
            </c:numRef>
          </c:cat>
          <c:val>
            <c:numRef>
              <c:f>'численность населения'!$D$5:$D$12</c:f>
              <c:numCache>
                <c:formatCode>#,##0</c:formatCode>
                <c:ptCount val="8"/>
                <c:pt idx="0">
                  <c:v>2019635</c:v>
                </c:pt>
                <c:pt idx="1">
                  <c:v>2005917</c:v>
                </c:pt>
                <c:pt idx="2">
                  <c:v>1995828</c:v>
                </c:pt>
                <c:pt idx="3">
                  <c:v>1988008</c:v>
                </c:pt>
                <c:pt idx="4">
                  <c:v>1981970</c:v>
                </c:pt>
                <c:pt idx="5">
                  <c:v>1953474</c:v>
                </c:pt>
                <c:pt idx="6">
                  <c:v>1950483</c:v>
                </c:pt>
                <c:pt idx="7">
                  <c:v>1947263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099072"/>
        <c:axId val="88109056"/>
      </c:lineChart>
      <c:dateAx>
        <c:axId val="88099072"/>
        <c:scaling>
          <c:orientation val="minMax"/>
        </c:scaling>
        <c:delete val="0"/>
        <c:axPos val="b"/>
        <c:numFmt formatCode="dd/mm/yyyy" sourceLinked="0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88109056"/>
        <c:crosses val="autoZero"/>
        <c:auto val="1"/>
        <c:lblOffset val="100"/>
        <c:baseTimeUnit val="years"/>
      </c:dateAx>
      <c:valAx>
        <c:axId val="88109056"/>
        <c:scaling>
          <c:orientation val="minMax"/>
          <c:max val="2030000"/>
          <c:min val="1940000.0000000002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численность, чел.</a:t>
                </a:r>
              </a:p>
            </c:rich>
          </c:tx>
          <c:layout/>
          <c:overlay val="0"/>
        </c:title>
        <c:numFmt formatCode="#,##0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88099072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400" b="0" i="0" u="none" strike="noStrike" baseline="0">
          <a:solidFill>
            <a:schemeClr val="tx1"/>
          </a:solidFill>
          <a:latin typeface="Times New Roman" pitchFamily="18" charset="0"/>
          <a:ea typeface="Calibri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19573787844428E-2"/>
          <c:y val="7.8667770031930789E-2"/>
          <c:w val="0.90040406913018478"/>
          <c:h val="0.56732157646587678"/>
        </c:manualLayout>
      </c:layout>
      <c:lineChart>
        <c:grouping val="standard"/>
        <c:varyColors val="0"/>
        <c:ser>
          <c:idx val="0"/>
          <c:order val="0"/>
          <c:tx>
            <c:strRef>
              <c:f>Лист2!$A$4</c:f>
              <c:strCache>
                <c:ptCount val="1"/>
                <c:pt idx="0">
                  <c:v>родились</c:v>
                </c:pt>
              </c:strCache>
            </c:strRef>
          </c:tx>
          <c:spPr>
            <a:ln w="53975">
              <a:solidFill>
                <a:srgbClr val="0000FF"/>
              </a:solidFill>
            </a:ln>
          </c:spPr>
          <c:marker>
            <c:spPr>
              <a:solidFill>
                <a:srgbClr val="00B0F0"/>
              </a:solidFill>
              <a:ln>
                <a:solidFill>
                  <a:srgbClr val="0000FF"/>
                </a:solidFill>
              </a:ln>
            </c:spPr>
          </c:marker>
          <c:cat>
            <c:multiLvlStrRef>
              <c:f>Лист2!$O$1:$AI$3</c:f>
              <c:multiLvlStrCache>
                <c:ptCount val="21"/>
                <c:lvl>
                  <c:pt idx="0">
                    <c:v>2000</c:v>
                  </c:pt>
                  <c:pt idx="1">
                    <c:v>2001</c:v>
                  </c:pt>
                  <c:pt idx="2">
                    <c:v>2002</c:v>
                  </c:pt>
                  <c:pt idx="3">
                    <c:v>2003</c:v>
                  </c:pt>
                  <c:pt idx="4">
                    <c:v>2004</c:v>
                  </c:pt>
                  <c:pt idx="5">
                    <c:v>2005</c:v>
                  </c:pt>
                  <c:pt idx="6">
                    <c:v>2006</c:v>
                  </c:pt>
                  <c:pt idx="7">
                    <c:v>2007</c:v>
                  </c:pt>
                  <c:pt idx="8">
                    <c:v>2008</c:v>
                  </c:pt>
                  <c:pt idx="9">
                    <c:v>2009</c:v>
                  </c:pt>
                  <c:pt idx="10">
                    <c:v>2010</c:v>
                  </c:pt>
                  <c:pt idx="11">
                    <c:v>2011</c:v>
                  </c:pt>
                  <c:pt idx="12">
                    <c:v>2012</c:v>
                  </c:pt>
                  <c:pt idx="13">
                    <c:v>2013</c:v>
                  </c:pt>
                  <c:pt idx="14">
                    <c:v>2014</c:v>
                  </c:pt>
                  <c:pt idx="15">
                    <c:v>2015</c:v>
                  </c:pt>
                  <c:pt idx="16">
                    <c:v>2016</c:v>
                  </c:pt>
                  <c:pt idx="17">
                    <c:v>2017</c:v>
                  </c:pt>
                  <c:pt idx="18">
                    <c:v>2018</c:v>
                  </c:pt>
                  <c:pt idx="19">
                    <c:v>2019</c:v>
                  </c:pt>
                  <c:pt idx="20">
                    <c:v>2020</c:v>
                  </c:pt>
                </c:lvl>
                <c:lvl>
                  <c:pt idx="2">
                    <c:v>10</c:v>
                  </c:pt>
                  <c:pt idx="3">
                    <c:v>9</c:v>
                  </c:pt>
                  <c:pt idx="4">
                    <c:v>8</c:v>
                  </c:pt>
                  <c:pt idx="5">
                    <c:v>7</c:v>
                  </c:pt>
                  <c:pt idx="6">
                    <c:v>6</c:v>
                  </c:pt>
                  <c:pt idx="7">
                    <c:v>5</c:v>
                  </c:pt>
                  <c:pt idx="8">
                    <c:v>4</c:v>
                  </c:pt>
                  <c:pt idx="9">
                    <c:v>3</c:v>
                  </c:pt>
                  <c:pt idx="10">
                    <c:v>2</c:v>
                  </c:pt>
                  <c:pt idx="11">
                    <c:v>1</c:v>
                  </c:pt>
                  <c:pt idx="12">
                    <c:v>0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</c:lvl>
              </c:multiLvlStrCache>
            </c:multiLvlStrRef>
          </c:cat>
          <c:val>
            <c:numRef>
              <c:f>Лист2!$O$4:$AI$4</c:f>
              <c:numCache>
                <c:formatCode>General</c:formatCode>
                <c:ptCount val="21"/>
                <c:pt idx="0">
                  <c:v>425</c:v>
                </c:pt>
                <c:pt idx="1">
                  <c:v>460</c:v>
                </c:pt>
                <c:pt idx="2">
                  <c:v>482</c:v>
                </c:pt>
                <c:pt idx="3">
                  <c:v>506</c:v>
                </c:pt>
                <c:pt idx="4">
                  <c:v>505</c:v>
                </c:pt>
                <c:pt idx="5">
                  <c:v>457</c:v>
                </c:pt>
                <c:pt idx="6">
                  <c:v>458</c:v>
                </c:pt>
                <c:pt idx="7">
                  <c:v>498</c:v>
                </c:pt>
                <c:pt idx="8">
                  <c:v>490</c:v>
                </c:pt>
                <c:pt idx="9">
                  <c:v>464</c:v>
                </c:pt>
                <c:pt idx="10" formatCode="0">
                  <c:v>441.33333333333337</c:v>
                </c:pt>
                <c:pt idx="11">
                  <c:v>491</c:v>
                </c:pt>
                <c:pt idx="12">
                  <c:v>568</c:v>
                </c:pt>
                <c:pt idx="13">
                  <c:v>557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Лист2!$A$5</c:f>
              <c:strCache>
                <c:ptCount val="1"/>
                <c:pt idx="0">
                  <c:v>пошли в шк</c:v>
                </c:pt>
              </c:strCache>
            </c:strRef>
          </c:tx>
          <c:cat>
            <c:multiLvlStrRef>
              <c:f>Лист2!$O$1:$AI$3</c:f>
              <c:multiLvlStrCache>
                <c:ptCount val="21"/>
                <c:lvl>
                  <c:pt idx="0">
                    <c:v>2000</c:v>
                  </c:pt>
                  <c:pt idx="1">
                    <c:v>2001</c:v>
                  </c:pt>
                  <c:pt idx="2">
                    <c:v>2002</c:v>
                  </c:pt>
                  <c:pt idx="3">
                    <c:v>2003</c:v>
                  </c:pt>
                  <c:pt idx="4">
                    <c:v>2004</c:v>
                  </c:pt>
                  <c:pt idx="5">
                    <c:v>2005</c:v>
                  </c:pt>
                  <c:pt idx="6">
                    <c:v>2006</c:v>
                  </c:pt>
                  <c:pt idx="7">
                    <c:v>2007</c:v>
                  </c:pt>
                  <c:pt idx="8">
                    <c:v>2008</c:v>
                  </c:pt>
                  <c:pt idx="9">
                    <c:v>2009</c:v>
                  </c:pt>
                  <c:pt idx="10">
                    <c:v>2010</c:v>
                  </c:pt>
                  <c:pt idx="11">
                    <c:v>2011</c:v>
                  </c:pt>
                  <c:pt idx="12">
                    <c:v>2012</c:v>
                  </c:pt>
                  <c:pt idx="13">
                    <c:v>2013</c:v>
                  </c:pt>
                  <c:pt idx="14">
                    <c:v>2014</c:v>
                  </c:pt>
                  <c:pt idx="15">
                    <c:v>2015</c:v>
                  </c:pt>
                  <c:pt idx="16">
                    <c:v>2016</c:v>
                  </c:pt>
                  <c:pt idx="17">
                    <c:v>2017</c:v>
                  </c:pt>
                  <c:pt idx="18">
                    <c:v>2018</c:v>
                  </c:pt>
                  <c:pt idx="19">
                    <c:v>2019</c:v>
                  </c:pt>
                  <c:pt idx="20">
                    <c:v>2020</c:v>
                  </c:pt>
                </c:lvl>
                <c:lvl>
                  <c:pt idx="2">
                    <c:v>10</c:v>
                  </c:pt>
                  <c:pt idx="3">
                    <c:v>9</c:v>
                  </c:pt>
                  <c:pt idx="4">
                    <c:v>8</c:v>
                  </c:pt>
                  <c:pt idx="5">
                    <c:v>7</c:v>
                  </c:pt>
                  <c:pt idx="6">
                    <c:v>6</c:v>
                  </c:pt>
                  <c:pt idx="7">
                    <c:v>5</c:v>
                  </c:pt>
                  <c:pt idx="8">
                    <c:v>4</c:v>
                  </c:pt>
                  <c:pt idx="9">
                    <c:v>3</c:v>
                  </c:pt>
                  <c:pt idx="10">
                    <c:v>2</c:v>
                  </c:pt>
                  <c:pt idx="11">
                    <c:v>1</c:v>
                  </c:pt>
                  <c:pt idx="12">
                    <c:v>0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</c:lvl>
              </c:multiLvlStrCache>
            </c:multiLvlStrRef>
          </c:cat>
          <c:val>
            <c:numRef>
              <c:f>Лист2!$O$5:$AI$5</c:f>
            </c:numRef>
          </c:val>
          <c:smooth val="0"/>
        </c:ser>
        <c:ser>
          <c:idx val="2"/>
          <c:order val="2"/>
          <c:tx>
            <c:strRef>
              <c:f>Лист2!$A$6</c:f>
              <c:strCache>
                <c:ptCount val="1"/>
                <c:pt idx="0">
                  <c:v>выпуск</c:v>
                </c:pt>
              </c:strCache>
            </c:strRef>
          </c:tx>
          <c:cat>
            <c:multiLvlStrRef>
              <c:f>Лист2!$O$1:$AI$3</c:f>
              <c:multiLvlStrCache>
                <c:ptCount val="21"/>
                <c:lvl>
                  <c:pt idx="0">
                    <c:v>2000</c:v>
                  </c:pt>
                  <c:pt idx="1">
                    <c:v>2001</c:v>
                  </c:pt>
                  <c:pt idx="2">
                    <c:v>2002</c:v>
                  </c:pt>
                  <c:pt idx="3">
                    <c:v>2003</c:v>
                  </c:pt>
                  <c:pt idx="4">
                    <c:v>2004</c:v>
                  </c:pt>
                  <c:pt idx="5">
                    <c:v>2005</c:v>
                  </c:pt>
                  <c:pt idx="6">
                    <c:v>2006</c:v>
                  </c:pt>
                  <c:pt idx="7">
                    <c:v>2007</c:v>
                  </c:pt>
                  <c:pt idx="8">
                    <c:v>2008</c:v>
                  </c:pt>
                  <c:pt idx="9">
                    <c:v>2009</c:v>
                  </c:pt>
                  <c:pt idx="10">
                    <c:v>2010</c:v>
                  </c:pt>
                  <c:pt idx="11">
                    <c:v>2011</c:v>
                  </c:pt>
                  <c:pt idx="12">
                    <c:v>2012</c:v>
                  </c:pt>
                  <c:pt idx="13">
                    <c:v>2013</c:v>
                  </c:pt>
                  <c:pt idx="14">
                    <c:v>2014</c:v>
                  </c:pt>
                  <c:pt idx="15">
                    <c:v>2015</c:v>
                  </c:pt>
                  <c:pt idx="16">
                    <c:v>2016</c:v>
                  </c:pt>
                  <c:pt idx="17">
                    <c:v>2017</c:v>
                  </c:pt>
                  <c:pt idx="18">
                    <c:v>2018</c:v>
                  </c:pt>
                  <c:pt idx="19">
                    <c:v>2019</c:v>
                  </c:pt>
                  <c:pt idx="20">
                    <c:v>2020</c:v>
                  </c:pt>
                </c:lvl>
                <c:lvl>
                  <c:pt idx="2">
                    <c:v>10</c:v>
                  </c:pt>
                  <c:pt idx="3">
                    <c:v>9</c:v>
                  </c:pt>
                  <c:pt idx="4">
                    <c:v>8</c:v>
                  </c:pt>
                  <c:pt idx="5">
                    <c:v>7</c:v>
                  </c:pt>
                  <c:pt idx="6">
                    <c:v>6</c:v>
                  </c:pt>
                  <c:pt idx="7">
                    <c:v>5</c:v>
                  </c:pt>
                  <c:pt idx="8">
                    <c:v>4</c:v>
                  </c:pt>
                  <c:pt idx="9">
                    <c:v>3</c:v>
                  </c:pt>
                  <c:pt idx="10">
                    <c:v>2</c:v>
                  </c:pt>
                  <c:pt idx="11">
                    <c:v>1</c:v>
                  </c:pt>
                  <c:pt idx="12">
                    <c:v>0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</c:lvl>
              </c:multiLvlStrCache>
            </c:multiLvlStrRef>
          </c:cat>
          <c:val>
            <c:numRef>
              <c:f>Лист2!$O$6:$AI$6</c:f>
            </c:numRef>
          </c:val>
          <c:smooth val="0"/>
        </c:ser>
        <c:ser>
          <c:idx val="3"/>
          <c:order val="3"/>
          <c:tx>
            <c:strRef>
              <c:f>Лист2!$A$7</c:f>
              <c:strCache>
                <c:ptCount val="1"/>
                <c:pt idx="0">
                  <c:v>разница</c:v>
                </c:pt>
              </c:strCache>
            </c:strRef>
          </c:tx>
          <c:cat>
            <c:multiLvlStrRef>
              <c:f>Лист2!$O$1:$AI$3</c:f>
              <c:multiLvlStrCache>
                <c:ptCount val="21"/>
                <c:lvl>
                  <c:pt idx="0">
                    <c:v>2000</c:v>
                  </c:pt>
                  <c:pt idx="1">
                    <c:v>2001</c:v>
                  </c:pt>
                  <c:pt idx="2">
                    <c:v>2002</c:v>
                  </c:pt>
                  <c:pt idx="3">
                    <c:v>2003</c:v>
                  </c:pt>
                  <c:pt idx="4">
                    <c:v>2004</c:v>
                  </c:pt>
                  <c:pt idx="5">
                    <c:v>2005</c:v>
                  </c:pt>
                  <c:pt idx="6">
                    <c:v>2006</c:v>
                  </c:pt>
                  <c:pt idx="7">
                    <c:v>2007</c:v>
                  </c:pt>
                  <c:pt idx="8">
                    <c:v>2008</c:v>
                  </c:pt>
                  <c:pt idx="9">
                    <c:v>2009</c:v>
                  </c:pt>
                  <c:pt idx="10">
                    <c:v>2010</c:v>
                  </c:pt>
                  <c:pt idx="11">
                    <c:v>2011</c:v>
                  </c:pt>
                  <c:pt idx="12">
                    <c:v>2012</c:v>
                  </c:pt>
                  <c:pt idx="13">
                    <c:v>2013</c:v>
                  </c:pt>
                  <c:pt idx="14">
                    <c:v>2014</c:v>
                  </c:pt>
                  <c:pt idx="15">
                    <c:v>2015</c:v>
                  </c:pt>
                  <c:pt idx="16">
                    <c:v>2016</c:v>
                  </c:pt>
                  <c:pt idx="17">
                    <c:v>2017</c:v>
                  </c:pt>
                  <c:pt idx="18">
                    <c:v>2018</c:v>
                  </c:pt>
                  <c:pt idx="19">
                    <c:v>2019</c:v>
                  </c:pt>
                  <c:pt idx="20">
                    <c:v>2020</c:v>
                  </c:pt>
                </c:lvl>
                <c:lvl>
                  <c:pt idx="2">
                    <c:v>10</c:v>
                  </c:pt>
                  <c:pt idx="3">
                    <c:v>9</c:v>
                  </c:pt>
                  <c:pt idx="4">
                    <c:v>8</c:v>
                  </c:pt>
                  <c:pt idx="5">
                    <c:v>7</c:v>
                  </c:pt>
                  <c:pt idx="6">
                    <c:v>6</c:v>
                  </c:pt>
                  <c:pt idx="7">
                    <c:v>5</c:v>
                  </c:pt>
                  <c:pt idx="8">
                    <c:v>4</c:v>
                  </c:pt>
                  <c:pt idx="9">
                    <c:v>3</c:v>
                  </c:pt>
                  <c:pt idx="10">
                    <c:v>2</c:v>
                  </c:pt>
                  <c:pt idx="11">
                    <c:v>1</c:v>
                  </c:pt>
                  <c:pt idx="12">
                    <c:v>0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</c:lvl>
              </c:multiLvlStrCache>
            </c:multiLvlStrRef>
          </c:cat>
          <c:val>
            <c:numRef>
              <c:f>Лист2!$O$7:$AI$7</c:f>
            </c:numRef>
          </c:val>
          <c:smooth val="0"/>
        </c:ser>
        <c:ser>
          <c:idx val="4"/>
          <c:order val="4"/>
          <c:tx>
            <c:strRef>
              <c:f>Лист2!$A$8</c:f>
              <c:strCache>
                <c:ptCount val="1"/>
                <c:pt idx="0">
                  <c:v>всего учеников расчётные данные</c:v>
                </c:pt>
              </c:strCache>
            </c:strRef>
          </c:tx>
          <c:spPr>
            <a:ln w="44450">
              <a:solidFill>
                <a:srgbClr val="00B050"/>
              </a:solidFill>
            </a:ln>
          </c:spPr>
          <c:marker>
            <c:spPr>
              <a:ln w="22225">
                <a:solidFill>
                  <a:srgbClr val="FFC000"/>
                </a:solidFill>
              </a:ln>
            </c:spPr>
          </c:marker>
          <c:cat>
            <c:multiLvlStrRef>
              <c:f>Лист2!$O$1:$AI$3</c:f>
              <c:multiLvlStrCache>
                <c:ptCount val="21"/>
                <c:lvl>
                  <c:pt idx="0">
                    <c:v>2000</c:v>
                  </c:pt>
                  <c:pt idx="1">
                    <c:v>2001</c:v>
                  </c:pt>
                  <c:pt idx="2">
                    <c:v>2002</c:v>
                  </c:pt>
                  <c:pt idx="3">
                    <c:v>2003</c:v>
                  </c:pt>
                  <c:pt idx="4">
                    <c:v>2004</c:v>
                  </c:pt>
                  <c:pt idx="5">
                    <c:v>2005</c:v>
                  </c:pt>
                  <c:pt idx="6">
                    <c:v>2006</c:v>
                  </c:pt>
                  <c:pt idx="7">
                    <c:v>2007</c:v>
                  </c:pt>
                  <c:pt idx="8">
                    <c:v>2008</c:v>
                  </c:pt>
                  <c:pt idx="9">
                    <c:v>2009</c:v>
                  </c:pt>
                  <c:pt idx="10">
                    <c:v>2010</c:v>
                  </c:pt>
                  <c:pt idx="11">
                    <c:v>2011</c:v>
                  </c:pt>
                  <c:pt idx="12">
                    <c:v>2012</c:v>
                  </c:pt>
                  <c:pt idx="13">
                    <c:v>2013</c:v>
                  </c:pt>
                  <c:pt idx="14">
                    <c:v>2014</c:v>
                  </c:pt>
                  <c:pt idx="15">
                    <c:v>2015</c:v>
                  </c:pt>
                  <c:pt idx="16">
                    <c:v>2016</c:v>
                  </c:pt>
                  <c:pt idx="17">
                    <c:v>2017</c:v>
                  </c:pt>
                  <c:pt idx="18">
                    <c:v>2018</c:v>
                  </c:pt>
                  <c:pt idx="19">
                    <c:v>2019</c:v>
                  </c:pt>
                  <c:pt idx="20">
                    <c:v>2020</c:v>
                  </c:pt>
                </c:lvl>
                <c:lvl>
                  <c:pt idx="2">
                    <c:v>10</c:v>
                  </c:pt>
                  <c:pt idx="3">
                    <c:v>9</c:v>
                  </c:pt>
                  <c:pt idx="4">
                    <c:v>8</c:v>
                  </c:pt>
                  <c:pt idx="5">
                    <c:v>7</c:v>
                  </c:pt>
                  <c:pt idx="6">
                    <c:v>6</c:v>
                  </c:pt>
                  <c:pt idx="7">
                    <c:v>5</c:v>
                  </c:pt>
                  <c:pt idx="8">
                    <c:v>4</c:v>
                  </c:pt>
                  <c:pt idx="9">
                    <c:v>3</c:v>
                  </c:pt>
                  <c:pt idx="10">
                    <c:v>2</c:v>
                  </c:pt>
                  <c:pt idx="11">
                    <c:v>1</c:v>
                  </c:pt>
                  <c:pt idx="12">
                    <c:v>0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</c:lvl>
              </c:multiLvlStrCache>
            </c:multiLvlStrRef>
          </c:cat>
          <c:val>
            <c:numRef>
              <c:f>Лист2!$O$8:$AI$8</c:f>
              <c:numCache>
                <c:formatCode>General</c:formatCode>
                <c:ptCount val="21"/>
                <c:pt idx="3">
                  <c:v>7979</c:v>
                </c:pt>
                <c:pt idx="4">
                  <c:v>7199</c:v>
                </c:pt>
                <c:pt idx="5">
                  <c:v>6477</c:v>
                </c:pt>
                <c:pt idx="6">
                  <c:v>5866</c:v>
                </c:pt>
                <c:pt idx="7">
                  <c:v>5408</c:v>
                </c:pt>
                <c:pt idx="8">
                  <c:v>5036</c:v>
                </c:pt>
                <c:pt idx="9">
                  <c:v>4741</c:v>
                </c:pt>
                <c:pt idx="10">
                  <c:v>4674</c:v>
                </c:pt>
                <c:pt idx="11">
                  <c:v>4588</c:v>
                </c:pt>
                <c:pt idx="12">
                  <c:v>4528</c:v>
                </c:pt>
                <c:pt idx="13">
                  <c:v>4511</c:v>
                </c:pt>
                <c:pt idx="14">
                  <c:v>4553</c:v>
                </c:pt>
                <c:pt idx="15">
                  <c:v>4672</c:v>
                </c:pt>
                <c:pt idx="16">
                  <c:v>4745</c:v>
                </c:pt>
                <c:pt idx="17">
                  <c:v>4761.3333333333285</c:v>
                </c:pt>
                <c:pt idx="18">
                  <c:v>4792.3333333333285</c:v>
                </c:pt>
                <c:pt idx="19">
                  <c:v>4878.3333333333294</c:v>
                </c:pt>
                <c:pt idx="20">
                  <c:v>4929.3333333333294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Лист2!$A$9</c:f>
              <c:strCache>
                <c:ptCount val="1"/>
                <c:pt idx="0">
                  <c:v>всего учеников (факт. данные отдела образования)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pPr>
              <a:solidFill>
                <a:srgbClr val="FF0066"/>
              </a:solidFill>
              <a:ln>
                <a:solidFill>
                  <a:srgbClr val="FFCCFF"/>
                </a:solidFill>
              </a:ln>
            </c:spPr>
          </c:marker>
          <c:cat>
            <c:multiLvlStrRef>
              <c:f>Лист2!$O$1:$AI$3</c:f>
              <c:multiLvlStrCache>
                <c:ptCount val="21"/>
                <c:lvl>
                  <c:pt idx="0">
                    <c:v>2000</c:v>
                  </c:pt>
                  <c:pt idx="1">
                    <c:v>2001</c:v>
                  </c:pt>
                  <c:pt idx="2">
                    <c:v>2002</c:v>
                  </c:pt>
                  <c:pt idx="3">
                    <c:v>2003</c:v>
                  </c:pt>
                  <c:pt idx="4">
                    <c:v>2004</c:v>
                  </c:pt>
                  <c:pt idx="5">
                    <c:v>2005</c:v>
                  </c:pt>
                  <c:pt idx="6">
                    <c:v>2006</c:v>
                  </c:pt>
                  <c:pt idx="7">
                    <c:v>2007</c:v>
                  </c:pt>
                  <c:pt idx="8">
                    <c:v>2008</c:v>
                  </c:pt>
                  <c:pt idx="9">
                    <c:v>2009</c:v>
                  </c:pt>
                  <c:pt idx="10">
                    <c:v>2010</c:v>
                  </c:pt>
                  <c:pt idx="11">
                    <c:v>2011</c:v>
                  </c:pt>
                  <c:pt idx="12">
                    <c:v>2012</c:v>
                  </c:pt>
                  <c:pt idx="13">
                    <c:v>2013</c:v>
                  </c:pt>
                  <c:pt idx="14">
                    <c:v>2014</c:v>
                  </c:pt>
                  <c:pt idx="15">
                    <c:v>2015</c:v>
                  </c:pt>
                  <c:pt idx="16">
                    <c:v>2016</c:v>
                  </c:pt>
                  <c:pt idx="17">
                    <c:v>2017</c:v>
                  </c:pt>
                  <c:pt idx="18">
                    <c:v>2018</c:v>
                  </c:pt>
                  <c:pt idx="19">
                    <c:v>2019</c:v>
                  </c:pt>
                  <c:pt idx="20">
                    <c:v>2020</c:v>
                  </c:pt>
                </c:lvl>
                <c:lvl>
                  <c:pt idx="2">
                    <c:v>10</c:v>
                  </c:pt>
                  <c:pt idx="3">
                    <c:v>9</c:v>
                  </c:pt>
                  <c:pt idx="4">
                    <c:v>8</c:v>
                  </c:pt>
                  <c:pt idx="5">
                    <c:v>7</c:v>
                  </c:pt>
                  <c:pt idx="6">
                    <c:v>6</c:v>
                  </c:pt>
                  <c:pt idx="7">
                    <c:v>5</c:v>
                  </c:pt>
                  <c:pt idx="8">
                    <c:v>4</c:v>
                  </c:pt>
                  <c:pt idx="9">
                    <c:v>3</c:v>
                  </c:pt>
                  <c:pt idx="10">
                    <c:v>2</c:v>
                  </c:pt>
                  <c:pt idx="11">
                    <c:v>1</c:v>
                  </c:pt>
                  <c:pt idx="12">
                    <c:v>0</c:v>
                  </c:pt>
                  <c:pt idx="13">
                    <c:v>1</c:v>
                  </c:pt>
                  <c:pt idx="14">
                    <c:v>2</c:v>
                  </c:pt>
                  <c:pt idx="15">
                    <c:v>3</c:v>
                  </c:pt>
                  <c:pt idx="16">
                    <c:v>4</c:v>
                  </c:pt>
                  <c:pt idx="17">
                    <c:v>5</c:v>
                  </c:pt>
                  <c:pt idx="18">
                    <c:v>6</c:v>
                  </c:pt>
                  <c:pt idx="19">
                    <c:v>7</c:v>
                  </c:pt>
                  <c:pt idx="20">
                    <c:v>8</c:v>
                  </c:pt>
                </c:lvl>
              </c:multiLvlStrCache>
            </c:multiLvlStrRef>
          </c:cat>
          <c:val>
            <c:numRef>
              <c:f>Лист2!$O$9:$AI$9</c:f>
              <c:numCache>
                <c:formatCode>General</c:formatCode>
                <c:ptCount val="21"/>
                <c:pt idx="6">
                  <c:v>5357</c:v>
                </c:pt>
                <c:pt idx="7">
                  <c:v>4927</c:v>
                </c:pt>
                <c:pt idx="8">
                  <c:v>4640</c:v>
                </c:pt>
                <c:pt idx="9">
                  <c:v>4427</c:v>
                </c:pt>
                <c:pt idx="10">
                  <c:v>4499</c:v>
                </c:pt>
                <c:pt idx="11">
                  <c:v>4322</c:v>
                </c:pt>
                <c:pt idx="12">
                  <c:v>4355</c:v>
                </c:pt>
                <c:pt idx="13">
                  <c:v>4375.67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marker val="1"/>
        <c:smooth val="0"/>
        <c:axId val="85801600"/>
        <c:axId val="85807488"/>
      </c:lineChart>
      <c:catAx>
        <c:axId val="858016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Годы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85807488"/>
        <c:crosses val="autoZero"/>
        <c:auto val="1"/>
        <c:lblAlgn val="ctr"/>
        <c:lblOffset val="100"/>
        <c:noMultiLvlLbl val="0"/>
      </c:catAx>
      <c:valAx>
        <c:axId val="85807488"/>
        <c:scaling>
          <c:orientation val="minMax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Численность детей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858016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6.1393623765426716E-2"/>
          <c:y val="0.82558520153133719"/>
          <c:w val="0.88553752451372458"/>
          <c:h val="0.1151777922664126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 b="0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Лист1!$B$8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668984700973576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8354195642095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2531293463143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Лист1!$D$8:$H$8</c:f>
              <c:numCache>
                <c:formatCode>#,##0.00</c:formatCode>
                <c:ptCount val="3"/>
                <c:pt idx="0">
                  <c:v>387.30500000000001</c:v>
                </c:pt>
                <c:pt idx="1">
                  <c:v>387.40499999999969</c:v>
                </c:pt>
                <c:pt idx="2">
                  <c:v>389.10500000000002</c:v>
                </c:pt>
              </c:numCache>
            </c:numRef>
          </c:val>
        </c:ser>
        <c:ser>
          <c:idx val="1"/>
          <c:order val="1"/>
          <c:tx>
            <c:strRef>
              <c:f>Лист1!$B$9</c:f>
              <c:strCache>
                <c:ptCount val="1"/>
                <c:pt idx="0">
                  <c:v>Налог на прибыль, доходы    </c:v>
                </c:pt>
              </c:strCache>
            </c:strRef>
          </c:tx>
          <c:invertIfNegative val="0"/>
          <c:val>
            <c:numRef>
              <c:f>Лист1!$D$9:$H$9</c:f>
            </c:numRef>
          </c:val>
          <c:shape val="box"/>
        </c:ser>
        <c:ser>
          <c:idx val="2"/>
          <c:order val="2"/>
          <c:tx>
            <c:strRef>
              <c:f>Лист1!$B$11</c:f>
              <c:strCache>
                <c:ptCount val="1"/>
                <c:pt idx="0">
                  <c:v>Налоги на товары (работы, услуги), реализуемые на территории российской федерации</c:v>
                </c:pt>
              </c:strCache>
            </c:strRef>
          </c:tx>
          <c:invertIfNegative val="0"/>
          <c:val>
            <c:numRef>
              <c:f>Лист1!$D$11:$H$11</c:f>
            </c:numRef>
          </c:val>
          <c:shape val="box"/>
        </c:ser>
        <c:ser>
          <c:idx val="3"/>
          <c:order val="3"/>
          <c:tx>
            <c:strRef>
              <c:f>Лист1!$B$12</c:f>
              <c:strCache>
                <c:ptCount val="1"/>
                <c:pt idx="0">
                  <c:v>Акцизы</c:v>
                </c:pt>
              </c:strCache>
            </c:strRef>
          </c:tx>
          <c:invertIfNegative val="0"/>
          <c:val>
            <c:numRef>
              <c:f>Лист1!$D$12:$H$12</c:f>
            </c:numRef>
          </c:val>
          <c:shape val="box"/>
        </c:ser>
        <c:ser>
          <c:idx val="4"/>
          <c:order val="4"/>
          <c:tx>
            <c:strRef>
              <c:f>Лист1!$B$13</c:f>
              <c:strCache>
                <c:ptCount val="1"/>
                <c:pt idx="0">
                  <c:v>Доходы от уплаты акцизов на дизельное топливо, подлежащие распределению в консолидированные бюджеты субъектов Российской Федерации</c:v>
                </c:pt>
              </c:strCache>
            </c:strRef>
          </c:tx>
          <c:invertIfNegative val="0"/>
          <c:val>
            <c:numRef>
              <c:f>Лист1!$D$13:$H$13</c:f>
            </c:numRef>
          </c:val>
          <c:shape val="box"/>
        </c:ser>
        <c:ser>
          <c:idx val="5"/>
          <c:order val="5"/>
          <c:tx>
            <c:strRef>
              <c:f>Лист1!$B$14</c:f>
              <c:strCache>
                <c:ptCount val="1"/>
                <c:pt idx="0">
                  <c:v> Доходы от уплаты акцизов на моторные масла для дизельных и (или) карбюраторных (инжекторных) двигателей, подлежащие распределению в консолидированные бюджеты субъектов Российской Федерации</c:v>
                </c:pt>
              </c:strCache>
            </c:strRef>
          </c:tx>
          <c:invertIfNegative val="0"/>
          <c:val>
            <c:numRef>
              <c:f>Лист1!$D$14:$H$14</c:f>
            </c:numRef>
          </c:val>
          <c:shape val="box"/>
        </c:ser>
        <c:ser>
          <c:idx val="6"/>
          <c:order val="6"/>
          <c:tx>
            <c:strRef>
              <c:f>Лист1!$B$15</c:f>
              <c:strCache>
                <c:ptCount val="1"/>
                <c:pt idx="0">
                  <c:v>Доходы от уплаты акцизов на автомобильный бензин, производимый на территории Российской Федерации, подлежащие распределению в консолидированные бюджеты субъектов Российской Федерации</c:v>
                </c:pt>
              </c:strCache>
            </c:strRef>
          </c:tx>
          <c:invertIfNegative val="0"/>
          <c:val>
            <c:numRef>
              <c:f>Лист1!$D$15:$H$15</c:f>
            </c:numRef>
          </c:val>
          <c:shape val="box"/>
        </c:ser>
        <c:ser>
          <c:idx val="7"/>
          <c:order val="7"/>
          <c:tx>
            <c:strRef>
              <c:f>Лист1!$B$16</c:f>
              <c:strCache>
                <c:ptCount val="1"/>
                <c:pt idx="0">
                  <c:v>Доходы от уплаты акцизов на прямогонный бензин, производимый на территории Российской Федерации, подлежащие распределению в консолидированные бюджеты субъектов Российской Федерации</c:v>
                </c:pt>
              </c:strCache>
            </c:strRef>
          </c:tx>
          <c:invertIfNegative val="0"/>
          <c:val>
            <c:numRef>
              <c:f>Лист1!$D$16:$H$16</c:f>
            </c:numRef>
          </c:val>
          <c:shape val="box"/>
        </c:ser>
        <c:ser>
          <c:idx val="8"/>
          <c:order val="8"/>
          <c:tx>
            <c:strRef>
              <c:f>Лист1!$B$17</c:f>
              <c:strCache>
                <c:ptCount val="1"/>
                <c:pt idx="0">
                  <c:v>ЕНВД</c:v>
                </c:pt>
              </c:strCache>
            </c:strRef>
          </c:tx>
          <c:invertIfNegative val="0"/>
          <c:val>
            <c:numRef>
              <c:f>Лист1!$D$17:$H$17</c:f>
            </c:numRef>
          </c:val>
          <c:shape val="box"/>
        </c:ser>
        <c:ser>
          <c:idx val="9"/>
          <c:order val="9"/>
          <c:tx>
            <c:strRef>
              <c:f>Лист1!$B$18</c:f>
              <c:strCache>
                <c:ptCount val="1"/>
                <c:pt idx="0">
                  <c:v>Единый налог на вмененный доход </c:v>
                </c:pt>
              </c:strCache>
            </c:strRef>
          </c:tx>
          <c:invertIfNegative val="0"/>
          <c:val>
            <c:numRef>
              <c:f>Лист1!$D$18:$H$18</c:f>
            </c:numRef>
          </c:val>
          <c:shape val="box"/>
        </c:ser>
        <c:ser>
          <c:idx val="10"/>
          <c:order val="10"/>
          <c:tx>
            <c:strRef>
              <c:f>Лист1!$B$19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tx>
          <c:invertIfNegative val="0"/>
          <c:val>
            <c:numRef>
              <c:f>Лист1!$D$19:$H$19</c:f>
            </c:numRef>
          </c:val>
          <c:shape val="box"/>
        </c:ser>
        <c:ser>
          <c:idx val="11"/>
          <c:order val="11"/>
          <c:tx>
            <c:strRef>
              <c:f>Лист1!$B$20</c:f>
              <c:strCache>
                <c:ptCount val="1"/>
                <c:pt idx="0">
                  <c:v>Патент</c:v>
                </c:pt>
              </c:strCache>
            </c:strRef>
          </c:tx>
          <c:invertIfNegative val="0"/>
          <c:val>
            <c:numRef>
              <c:f>Лист1!$D$20:$H$20</c:f>
            </c:numRef>
          </c:val>
          <c:shape val="box"/>
        </c:ser>
        <c:ser>
          <c:idx val="12"/>
          <c:order val="12"/>
          <c:tx>
            <c:strRef>
              <c:f>Лист1!$B$21</c:f>
              <c:strCache>
                <c:ptCount val="1"/>
                <c:pt idx="0">
                  <c:v>Налоги на имущество</c:v>
                </c:pt>
              </c:strCache>
            </c:strRef>
          </c:tx>
          <c:invertIfNegative val="0"/>
          <c:val>
            <c:numRef>
              <c:f>Лист1!$D$21:$H$21</c:f>
            </c:numRef>
          </c:val>
          <c:shape val="box"/>
        </c:ser>
        <c:ser>
          <c:idx val="13"/>
          <c:order val="13"/>
          <c:tx>
            <c:strRef>
              <c:f>Лист1!$B$22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invertIfNegative val="0"/>
          <c:val>
            <c:numRef>
              <c:f>Лист1!$D$22:$H$22</c:f>
            </c:numRef>
          </c:val>
          <c:shape val="box"/>
        </c:ser>
        <c:ser>
          <c:idx val="14"/>
          <c:order val="14"/>
          <c:tx>
            <c:strRef>
              <c:f>Лист1!$B$23</c:f>
              <c:strCache>
                <c:ptCount val="1"/>
                <c:pt idx="0">
                  <c:v>Земельный налог</c:v>
                </c:pt>
              </c:strCache>
            </c:strRef>
          </c:tx>
          <c:invertIfNegative val="0"/>
          <c:val>
            <c:numRef>
              <c:f>Лист1!$D$23:$H$23</c:f>
            </c:numRef>
          </c:val>
          <c:shape val="box"/>
        </c:ser>
        <c:ser>
          <c:idx val="15"/>
          <c:order val="15"/>
          <c:tx>
            <c:strRef>
              <c:f>Лист1!$B$24</c:f>
              <c:strCache>
                <c:ptCount val="1"/>
                <c:pt idx="0">
                  <c:v>Госпошлина</c:v>
                </c:pt>
              </c:strCache>
            </c:strRef>
          </c:tx>
          <c:invertIfNegative val="0"/>
          <c:val>
            <c:numRef>
              <c:f>Лист1!$D$24:$H$24</c:f>
            </c:numRef>
          </c:val>
          <c:shape val="box"/>
        </c:ser>
        <c:ser>
          <c:idx val="16"/>
          <c:order val="16"/>
          <c:tx>
            <c:strRef>
              <c:f>Лист1!$B$25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Lbls>
            <c:dLbl>
              <c:idx val="0"/>
              <c:layout>
                <c:manualLayout>
                  <c:x val="1.668984700973576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9809921186833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8164116828929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Лист1!$D$25:$H$25</c:f>
              <c:numCache>
                <c:formatCode>#,##0.00</c:formatCode>
                <c:ptCount val="3"/>
                <c:pt idx="0">
                  <c:v>50.15</c:v>
                </c:pt>
                <c:pt idx="1">
                  <c:v>48.1</c:v>
                </c:pt>
                <c:pt idx="2">
                  <c:v>49.1</c:v>
                </c:pt>
              </c:numCache>
            </c:numRef>
          </c:val>
        </c:ser>
        <c:ser>
          <c:idx val="17"/>
          <c:order val="17"/>
          <c:tx>
            <c:strRef>
              <c:f>Лист1!$B$26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invertIfNegative val="0"/>
          <c:val>
            <c:numRef>
              <c:f>Лист1!$D$26:$H$26</c:f>
            </c:numRef>
          </c:val>
          <c:shape val="box"/>
        </c:ser>
        <c:ser>
          <c:idx val="18"/>
          <c:order val="18"/>
          <c:tx>
            <c:strRef>
              <c:f>Лист1!$B$27</c:f>
              <c:strCache>
                <c:ptCount val="1"/>
                <c:pt idx="0">
                  <c:v>Доходы, получаемые  в  виде  арендной  либо иной  платы  за   передачу   в   возмездное пользование государственного и муниципального  имущества  (за  исключением имущества автономных  учреждений,  а  также имущества государственных  и  муниципальных унит</c:v>
                </c:pt>
              </c:strCache>
            </c:strRef>
          </c:tx>
          <c:invertIfNegative val="0"/>
          <c:val>
            <c:numRef>
              <c:f>Лист1!$D$27:$H$27</c:f>
            </c:numRef>
          </c:val>
          <c:shape val="box"/>
        </c:ser>
        <c:ser>
          <c:idx val="19"/>
          <c:order val="19"/>
          <c:tx>
            <c:strRef>
              <c:f>Лист1!$B$28</c:f>
              <c:strCache>
                <c:ptCount val="1"/>
                <c:pt idx="0">
                  <c:v>  Доходы, получаемые в виде арендной платы за земельные участки, государственная собственность на которые не разграничена, а также средства от продажи права на заключение договоров аренды указанных земельных участков</c:v>
                </c:pt>
              </c:strCache>
            </c:strRef>
          </c:tx>
          <c:invertIfNegative val="0"/>
          <c:val>
            <c:numRef>
              <c:f>Лист1!$D$28:$H$28</c:f>
            </c:numRef>
          </c:val>
          <c:shape val="box"/>
        </c:ser>
        <c:ser>
          <c:idx val="20"/>
          <c:order val="20"/>
          <c:tx>
            <c:strRef>
              <c:f>Лист1!$B$29</c:f>
              <c:strCache>
                <c:ptCount val="1"/>
                <c:pt idx="0">
                  <c:v>  Доходы от сдачи в аренду имущества, находящегося в оперативном управлении органов управления городских округов и созданных ими учреждений (за исключением имущества муниципальных бюджетных и автономных учреждений)</c:v>
                </c:pt>
              </c:strCache>
            </c:strRef>
          </c:tx>
          <c:invertIfNegative val="0"/>
          <c:val>
            <c:numRef>
              <c:f>Лист1!$D$29:$H$29</c:f>
            </c:numRef>
          </c:val>
          <c:shape val="box"/>
        </c:ser>
        <c:ser>
          <c:idx val="21"/>
          <c:order val="21"/>
          <c:tx>
            <c:strRef>
              <c:f>Лист1!$B$30</c:f>
              <c:strCache>
                <c:ptCount val="1"/>
                <c:pt idx="0">
                  <c:v>Прочие доходы от использования имущества  и прав,  находящихся  в государственной и муниципальной собственности (за исключением имущества автономных  учреждений,  а  также имущества государственных  и  муниципальных унитарных предприятий,   в том числе ка</c:v>
                </c:pt>
              </c:strCache>
            </c:strRef>
          </c:tx>
          <c:invertIfNegative val="0"/>
          <c:val>
            <c:numRef>
              <c:f>Лист1!$D$30:$H$30</c:f>
            </c:numRef>
          </c:val>
          <c:shape val="box"/>
        </c:ser>
        <c:ser>
          <c:idx val="22"/>
          <c:order val="22"/>
          <c:tx>
            <c:strRef>
              <c:f>Лист1!$B$31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invertIfNegative val="0"/>
          <c:val>
            <c:numRef>
              <c:f>Лист1!$D$31:$H$31</c:f>
            </c:numRef>
          </c:val>
          <c:shape val="box"/>
        </c:ser>
        <c:ser>
          <c:idx val="23"/>
          <c:order val="23"/>
          <c:tx>
            <c:strRef>
              <c:f>Лист1!$B$32</c:f>
              <c:strCache>
                <c:ptCount val="1"/>
                <c:pt idx="0">
                  <c:v>Доходы от оказания платных услуг</c:v>
                </c:pt>
              </c:strCache>
            </c:strRef>
          </c:tx>
          <c:invertIfNegative val="0"/>
          <c:val>
            <c:numRef>
              <c:f>Лист1!$D$32:$H$32</c:f>
            </c:numRef>
          </c:val>
          <c:shape val="box"/>
        </c:ser>
        <c:ser>
          <c:idx val="24"/>
          <c:order val="24"/>
          <c:tx>
            <c:strRef>
              <c:f>Лист1!$B$33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invertIfNegative val="0"/>
          <c:val>
            <c:numRef>
              <c:f>Лист1!$D$33:$H$33</c:f>
            </c:numRef>
          </c:val>
          <c:shape val="box"/>
        </c:ser>
        <c:ser>
          <c:idx val="25"/>
          <c:order val="25"/>
          <c:tx>
            <c:strRef>
              <c:f>Лист1!$B$34</c:f>
              <c:strCache>
                <c:ptCount val="1"/>
                <c:pt idx="0">
                  <c:v>земля</c:v>
                </c:pt>
              </c:strCache>
            </c:strRef>
          </c:tx>
          <c:invertIfNegative val="0"/>
          <c:val>
            <c:numRef>
              <c:f>Лист1!$D$34:$H$34</c:f>
            </c:numRef>
          </c:val>
          <c:shape val="box"/>
        </c:ser>
        <c:ser>
          <c:idx val="26"/>
          <c:order val="26"/>
          <c:tx>
            <c:strRef>
              <c:f>Лист1!$B$35</c:f>
              <c:strCache>
                <c:ptCount val="1"/>
                <c:pt idx="0">
                  <c:v>имущество</c:v>
                </c:pt>
              </c:strCache>
            </c:strRef>
          </c:tx>
          <c:invertIfNegative val="0"/>
          <c:val>
            <c:numRef>
              <c:f>Лист1!$D$35:$H$35</c:f>
            </c:numRef>
          </c:val>
          <c:shape val="box"/>
        </c:ser>
        <c:ser>
          <c:idx val="27"/>
          <c:order val="27"/>
          <c:tx>
            <c:strRef>
              <c:f>Лист1!$B$36</c:f>
              <c:strCache>
                <c:ptCount val="1"/>
                <c:pt idx="0">
                  <c:v>Штрафные санкции, возмещение ущерба</c:v>
                </c:pt>
              </c:strCache>
            </c:strRef>
          </c:tx>
          <c:invertIfNegative val="0"/>
          <c:val>
            <c:numRef>
              <c:f>Лист1!$D$36:$H$36</c:f>
            </c:numRef>
          </c:val>
          <c:shape val="box"/>
        </c:ser>
        <c:ser>
          <c:idx val="28"/>
          <c:order val="28"/>
          <c:tx>
            <c:strRef>
              <c:f>Лист1!$B$37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2.596198423736670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8164116828929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8164116828929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Лист1!$D$37:$H$37</c:f>
              <c:numCache>
                <c:formatCode>#,##0.00</c:formatCode>
                <c:ptCount val="3"/>
                <c:pt idx="0">
                  <c:v>307.29762999999969</c:v>
                </c:pt>
                <c:pt idx="1">
                  <c:v>306.76890999999955</c:v>
                </c:pt>
                <c:pt idx="2">
                  <c:v>304.26218999999969</c:v>
                </c:pt>
              </c:numCache>
            </c:numRef>
          </c:val>
        </c:ser>
        <c:ser>
          <c:idx val="29"/>
          <c:order val="29"/>
          <c:tx>
            <c:strRef>
              <c:f>Лист1!$B$38</c:f>
              <c:strCache>
                <c:ptCount val="1"/>
                <c:pt idx="0">
                  <c:v>Дотации бюджетам городских округов </c:v>
                </c:pt>
              </c:strCache>
            </c:strRef>
          </c:tx>
          <c:invertIfNegative val="0"/>
          <c:val>
            <c:numRef>
              <c:f>Лист1!$D$38:$H$38</c:f>
            </c:numRef>
          </c:val>
        </c:ser>
        <c:ser>
          <c:idx val="30"/>
          <c:order val="30"/>
          <c:tx>
            <c:strRef>
              <c:f>Лист1!$B$39</c:f>
              <c:strCache>
                <c:ptCount val="1"/>
                <c:pt idx="0">
                  <c:v>Субсидии  бюджетам   субъектов   Российской Федерации и муниципальных   образований (межбюджетные субсидии)</c:v>
                </c:pt>
              </c:strCache>
            </c:strRef>
          </c:tx>
          <c:invertIfNegative val="0"/>
          <c:val>
            <c:numRef>
              <c:f>Лист1!$D$39:$H$39</c:f>
            </c:numRef>
          </c:val>
        </c:ser>
        <c:ser>
          <c:idx val="31"/>
          <c:order val="31"/>
          <c:tx>
            <c:strRef>
              <c:f>Лист1!$B$40</c:f>
              <c:strCache>
                <c:ptCount val="1"/>
                <c:pt idx="0">
                  <c:v>Субвенции  бюджетам  субъектов   Российской Федерации и муниципальных образований</c:v>
                </c:pt>
              </c:strCache>
            </c:strRef>
          </c:tx>
          <c:invertIfNegative val="0"/>
          <c:val>
            <c:numRef>
              <c:f>Лист1!$D$40:$H$40</c:f>
            </c:numRef>
          </c:val>
        </c:ser>
        <c:ser>
          <c:idx val="32"/>
          <c:order val="32"/>
          <c:tx>
            <c:strRef>
              <c:f>Лист1!$B$41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invertIfNegative val="0"/>
          <c:val>
            <c:numRef>
              <c:f>Лист1!$D$41:$H$41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97706368"/>
        <c:axId val="97707904"/>
        <c:axId val="0"/>
      </c:bar3DChart>
      <c:catAx>
        <c:axId val="9770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7707904"/>
        <c:crosses val="autoZero"/>
        <c:auto val="1"/>
        <c:lblAlgn val="ctr"/>
        <c:lblOffset val="100"/>
        <c:noMultiLvlLbl val="0"/>
      </c:catAx>
      <c:valAx>
        <c:axId val="9770790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ru-RU" sz="1400"/>
                  <a:t>млн.рублей</a:t>
                </a:r>
              </a:p>
            </c:rich>
          </c:tx>
          <c:layout/>
          <c:overlay val="0"/>
        </c:title>
        <c:numFmt formatCode="#,##0.00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770636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ru-RU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0944794012786503"/>
          <c:y val="3.3503350983339404E-2"/>
          <c:w val="0.67291513064205055"/>
          <c:h val="0.86987012350119031"/>
        </c:manualLayout>
      </c:layout>
      <c:bar3DChart>
        <c:barDir val="col"/>
        <c:grouping val="percentStacked"/>
        <c:varyColors val="0"/>
        <c:ser>
          <c:idx val="1"/>
          <c:order val="1"/>
          <c:tx>
            <c:strRef>
              <c:f>Лист1!$B$85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cat>
            <c:strRef>
              <c:f>Лист1!$C$83:$H$83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Лист1!$C$85:$H$85</c:f>
            </c:numRef>
          </c:val>
        </c:ser>
        <c:ser>
          <c:idx val="3"/>
          <c:order val="3"/>
          <c:tx>
            <c:strRef>
              <c:f>Лист1!$B$87</c:f>
              <c:strCache>
                <c:ptCount val="1"/>
                <c:pt idx="0">
                  <c:v>НДФЛ</c:v>
                </c:pt>
              </c:strCache>
            </c:strRef>
          </c:tx>
          <c:invertIfNegative val="0"/>
          <c:cat>
            <c:strRef>
              <c:f>Лист1!$C$83:$H$83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Лист1!$C$87:$H$87</c:f>
            </c:numRef>
          </c:val>
        </c:ser>
        <c:ser>
          <c:idx val="5"/>
          <c:order val="5"/>
          <c:tx>
            <c:strRef>
              <c:f>Лист1!$B$89</c:f>
              <c:strCache>
                <c:ptCount val="1"/>
                <c:pt idx="0">
                  <c:v>Акцизы</c:v>
                </c:pt>
              </c:strCache>
            </c:strRef>
          </c:tx>
          <c:invertIfNegative val="0"/>
          <c:cat>
            <c:strRef>
              <c:f>Лист1!$C$83:$H$83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Лист1!$C$89:$H$89</c:f>
            </c:numRef>
          </c:val>
        </c:ser>
        <c:ser>
          <c:idx val="0"/>
          <c:order val="0"/>
          <c:tx>
            <c:strRef>
              <c:f>Лист1!$B$84</c:f>
              <c:strCache>
                <c:ptCount val="1"/>
                <c:pt idx="0">
                  <c:v>Собственные налоговые и неналоговые доходы</c:v>
                </c:pt>
              </c:strCache>
            </c:strRef>
          </c:tx>
          <c:spPr>
            <a:solidFill>
              <a:srgbClr val="0066FF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Лист1!$C$83:$H$83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Лист1!$C$84:$H$84</c:f>
              <c:numCache>
                <c:formatCode>#,##0.00</c:formatCode>
                <c:ptCount val="3"/>
                <c:pt idx="0">
                  <c:v>437.45499999999993</c:v>
                </c:pt>
                <c:pt idx="1">
                  <c:v>435.505</c:v>
                </c:pt>
                <c:pt idx="2">
                  <c:v>438.20500000000004</c:v>
                </c:pt>
              </c:numCache>
            </c:numRef>
          </c:val>
          <c:shape val="box"/>
        </c:ser>
        <c:ser>
          <c:idx val="2"/>
          <c:order val="2"/>
          <c:tx>
            <c:strRef>
              <c:f>Лист1!$B$86</c:f>
              <c:strCache>
                <c:ptCount val="1"/>
                <c:pt idx="0">
                  <c:v>Налог на прибыль, доходы    </c:v>
                </c:pt>
              </c:strCache>
            </c:strRef>
          </c:tx>
          <c:invertIfNegative val="0"/>
          <c:cat>
            <c:strRef>
              <c:f>Лист1!$C$83:$H$83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Лист1!$C$86:$H$86</c:f>
            </c:numRef>
          </c:val>
          <c:shape val="box"/>
        </c:ser>
        <c:ser>
          <c:idx val="4"/>
          <c:order val="4"/>
          <c:tx>
            <c:strRef>
              <c:f>Лист1!$B$88</c:f>
              <c:strCache>
                <c:ptCount val="1"/>
                <c:pt idx="0">
                  <c:v>Налоги на товары (работы, услуги), реализуемые на территории российской федерации</c:v>
                </c:pt>
              </c:strCache>
            </c:strRef>
          </c:tx>
          <c:invertIfNegative val="0"/>
          <c:cat>
            <c:strRef>
              <c:f>Лист1!$C$83:$H$83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Лист1!$C$88:$H$88</c:f>
            </c:numRef>
          </c:val>
          <c:shape val="box"/>
        </c:ser>
        <c:ser>
          <c:idx val="6"/>
          <c:order val="6"/>
          <c:tx>
            <c:strRef>
              <c:f>Лист1!$B$90</c:f>
              <c:strCache>
                <c:ptCount val="1"/>
                <c:pt idx="0">
                  <c:v>Доходы от уплаты акцизов на дизельное топливо, подлежащие распределению в консолидированные бюджеты субъектов Российской Федерации</c:v>
                </c:pt>
              </c:strCache>
            </c:strRef>
          </c:tx>
          <c:invertIfNegative val="0"/>
          <c:cat>
            <c:strRef>
              <c:f>Лист1!$C$83:$H$83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Лист1!$C$90:$H$90</c:f>
            </c:numRef>
          </c:val>
        </c:ser>
        <c:ser>
          <c:idx val="7"/>
          <c:order val="7"/>
          <c:tx>
            <c:strRef>
              <c:f>Лист1!$B$91</c:f>
              <c:strCache>
                <c:ptCount val="1"/>
                <c:pt idx="0">
                  <c:v> Доходы от уплаты акцизов на моторные масла для дизельных и (или) карбюраторных (инжекторных) двигателей, подлежащие распределению в консолидированные бюджеты субъектов Российской Федерации</c:v>
                </c:pt>
              </c:strCache>
            </c:strRef>
          </c:tx>
          <c:invertIfNegative val="0"/>
          <c:cat>
            <c:strRef>
              <c:f>Лист1!$C$83:$H$83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Лист1!$C$91:$H$91</c:f>
            </c:numRef>
          </c:val>
        </c:ser>
        <c:ser>
          <c:idx val="8"/>
          <c:order val="8"/>
          <c:tx>
            <c:strRef>
              <c:f>Лист1!$B$92</c:f>
              <c:strCache>
                <c:ptCount val="1"/>
                <c:pt idx="0">
                  <c:v>Доходы от уплаты акцизов на автомобильный бензин, производимый на территории Российской Федерации, подлежащие распределению в консолидированные бюджеты субъектов Российской Федерации</c:v>
                </c:pt>
              </c:strCache>
            </c:strRef>
          </c:tx>
          <c:invertIfNegative val="0"/>
          <c:cat>
            <c:strRef>
              <c:f>Лист1!$C$83:$H$83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Лист1!$C$92:$H$92</c:f>
            </c:numRef>
          </c:val>
        </c:ser>
        <c:ser>
          <c:idx val="9"/>
          <c:order val="9"/>
          <c:tx>
            <c:strRef>
              <c:f>Лист1!$B$93</c:f>
              <c:strCache>
                <c:ptCount val="1"/>
                <c:pt idx="0">
                  <c:v>Доходы от уплаты акцизов на прямогонный бензин, производимый на территории Российской Федерации, подлежащие распределению в консолидированные бюджеты субъектов Российской Федерации</c:v>
                </c:pt>
              </c:strCache>
            </c:strRef>
          </c:tx>
          <c:invertIfNegative val="0"/>
          <c:cat>
            <c:strRef>
              <c:f>Лист1!$C$83:$H$83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Лист1!$C$93:$H$93</c:f>
            </c:numRef>
          </c:val>
        </c:ser>
        <c:ser>
          <c:idx val="10"/>
          <c:order val="10"/>
          <c:tx>
            <c:strRef>
              <c:f>Лист1!$B$94</c:f>
              <c:strCache>
                <c:ptCount val="1"/>
                <c:pt idx="0">
                  <c:v>ЕНВД</c:v>
                </c:pt>
              </c:strCache>
            </c:strRef>
          </c:tx>
          <c:invertIfNegative val="0"/>
          <c:cat>
            <c:strRef>
              <c:f>Лист1!$C$83:$H$83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Лист1!$C$94:$H$94</c:f>
            </c:numRef>
          </c:val>
        </c:ser>
        <c:ser>
          <c:idx val="11"/>
          <c:order val="11"/>
          <c:tx>
            <c:strRef>
              <c:f>Лист1!$B$95</c:f>
              <c:strCache>
                <c:ptCount val="1"/>
                <c:pt idx="0">
                  <c:v>Единый налог на вмененный доход </c:v>
                </c:pt>
              </c:strCache>
            </c:strRef>
          </c:tx>
          <c:invertIfNegative val="0"/>
          <c:cat>
            <c:strRef>
              <c:f>Лист1!$C$83:$H$83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Лист1!$C$95:$H$95</c:f>
            </c:numRef>
          </c:val>
        </c:ser>
        <c:ser>
          <c:idx val="12"/>
          <c:order val="12"/>
          <c:tx>
            <c:strRef>
              <c:f>Лист1!$B$96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tx>
          <c:invertIfNegative val="0"/>
          <c:cat>
            <c:strRef>
              <c:f>Лист1!$C$83:$H$83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Лист1!$C$96:$H$96</c:f>
            </c:numRef>
          </c:val>
        </c:ser>
        <c:ser>
          <c:idx val="13"/>
          <c:order val="13"/>
          <c:tx>
            <c:strRef>
              <c:f>Лист1!$B$97</c:f>
              <c:strCache>
                <c:ptCount val="1"/>
                <c:pt idx="0">
                  <c:v>Патент</c:v>
                </c:pt>
              </c:strCache>
            </c:strRef>
          </c:tx>
          <c:invertIfNegative val="0"/>
          <c:cat>
            <c:strRef>
              <c:f>Лист1!$C$83:$H$83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Лист1!$C$97:$H$97</c:f>
            </c:numRef>
          </c:val>
        </c:ser>
        <c:ser>
          <c:idx val="14"/>
          <c:order val="14"/>
          <c:tx>
            <c:strRef>
              <c:f>Лист1!$B$98</c:f>
              <c:strCache>
                <c:ptCount val="1"/>
                <c:pt idx="0">
                  <c:v>Налоги на имущество</c:v>
                </c:pt>
              </c:strCache>
            </c:strRef>
          </c:tx>
          <c:invertIfNegative val="0"/>
          <c:cat>
            <c:strRef>
              <c:f>Лист1!$C$83:$H$83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Лист1!$C$98:$H$98</c:f>
            </c:numRef>
          </c:val>
        </c:ser>
        <c:ser>
          <c:idx val="15"/>
          <c:order val="15"/>
          <c:tx>
            <c:strRef>
              <c:f>Лист1!$B$99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invertIfNegative val="0"/>
          <c:cat>
            <c:strRef>
              <c:f>Лист1!$C$83:$H$83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Лист1!$C$99:$H$99</c:f>
            </c:numRef>
          </c:val>
        </c:ser>
        <c:ser>
          <c:idx val="16"/>
          <c:order val="16"/>
          <c:tx>
            <c:strRef>
              <c:f>Лист1!$B$100</c:f>
              <c:strCache>
                <c:ptCount val="1"/>
                <c:pt idx="0">
                  <c:v>Земельный налог</c:v>
                </c:pt>
              </c:strCache>
            </c:strRef>
          </c:tx>
          <c:invertIfNegative val="0"/>
          <c:cat>
            <c:strRef>
              <c:f>Лист1!$C$83:$H$83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Лист1!$C$100:$H$100</c:f>
            </c:numRef>
          </c:val>
        </c:ser>
        <c:ser>
          <c:idx val="17"/>
          <c:order val="17"/>
          <c:tx>
            <c:strRef>
              <c:f>Лист1!$B$101</c:f>
              <c:strCache>
                <c:ptCount val="1"/>
                <c:pt idx="0">
                  <c:v>Госпошлина</c:v>
                </c:pt>
              </c:strCache>
            </c:strRef>
          </c:tx>
          <c:invertIfNegative val="0"/>
          <c:cat>
            <c:strRef>
              <c:f>Лист1!$C$83:$H$83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Лист1!$C$101:$H$101</c:f>
            </c:numRef>
          </c:val>
        </c:ser>
        <c:ser>
          <c:idx val="18"/>
          <c:order val="18"/>
          <c:tx>
            <c:strRef>
              <c:f>Лист1!$B$102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cat>
            <c:strRef>
              <c:f>Лист1!$C$83:$H$83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Лист1!$C$102:$H$102</c:f>
            </c:numRef>
          </c:val>
        </c:ser>
        <c:ser>
          <c:idx val="19"/>
          <c:order val="19"/>
          <c:tx>
            <c:strRef>
              <c:f>Лист1!$B$103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invertIfNegative val="0"/>
          <c:cat>
            <c:strRef>
              <c:f>Лист1!$C$83:$H$83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Лист1!$C$103:$H$103</c:f>
            </c:numRef>
          </c:val>
        </c:ser>
        <c:ser>
          <c:idx val="20"/>
          <c:order val="20"/>
          <c:tx>
            <c:strRef>
              <c:f>Лист1!$B$104</c:f>
              <c:strCache>
                <c:ptCount val="1"/>
                <c:pt idx="0">
                  <c:v>Доходы, получаемые  в  виде  арендной  либо иной  платы  за   передачу   в   возмездное пользование государственного и муниципального  имущества  (за  исключением имущества автономных  учреждений,  а  также имущества государственных  и  муниципальных унит</c:v>
                </c:pt>
              </c:strCache>
            </c:strRef>
          </c:tx>
          <c:invertIfNegative val="0"/>
          <c:cat>
            <c:strRef>
              <c:f>Лист1!$C$83:$H$83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Лист1!$C$104:$H$104</c:f>
            </c:numRef>
          </c:val>
        </c:ser>
        <c:ser>
          <c:idx val="21"/>
          <c:order val="21"/>
          <c:tx>
            <c:strRef>
              <c:f>Лист1!$B$105</c:f>
              <c:strCache>
                <c:ptCount val="1"/>
                <c:pt idx="0">
                  <c:v>  Доходы, получаемые в виде арендной платы за земельные участки, государственная собственность на которые не разграничена, а также средства от продажи права на заключение договоров аренды указанных земельных участков</c:v>
                </c:pt>
              </c:strCache>
            </c:strRef>
          </c:tx>
          <c:invertIfNegative val="0"/>
          <c:cat>
            <c:strRef>
              <c:f>Лист1!$C$83:$H$83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Лист1!$C$105:$H$105</c:f>
            </c:numRef>
          </c:val>
        </c:ser>
        <c:ser>
          <c:idx val="22"/>
          <c:order val="22"/>
          <c:tx>
            <c:strRef>
              <c:f>Лист1!$B$106</c:f>
              <c:strCache>
                <c:ptCount val="1"/>
                <c:pt idx="0">
                  <c:v>  Доходы от сдачи в аренду имущества, находящегося в оперативном управлении органов управления городских округов и созданных ими учреждений (за исключением имущества муниципальных бюджетных и автономных учреждений)</c:v>
                </c:pt>
              </c:strCache>
            </c:strRef>
          </c:tx>
          <c:invertIfNegative val="0"/>
          <c:cat>
            <c:strRef>
              <c:f>Лист1!$C$83:$H$83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Лист1!$C$106:$H$106</c:f>
            </c:numRef>
          </c:val>
        </c:ser>
        <c:ser>
          <c:idx val="23"/>
          <c:order val="23"/>
          <c:tx>
            <c:strRef>
              <c:f>Лист1!$B$107</c:f>
              <c:strCache>
                <c:ptCount val="1"/>
                <c:pt idx="0">
                  <c:v>Прочие доходы от использования имущества  и прав,  находящихся  в государственной и муниципальной собственности (за исключением имущества автономных  учреждений,  а  также имущества государственных  и  муниципальных унитарных предприятий,   в том числе ка</c:v>
                </c:pt>
              </c:strCache>
            </c:strRef>
          </c:tx>
          <c:invertIfNegative val="0"/>
          <c:cat>
            <c:strRef>
              <c:f>Лист1!$C$83:$H$83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Лист1!$C$107:$H$107</c:f>
            </c:numRef>
          </c:val>
        </c:ser>
        <c:ser>
          <c:idx val="24"/>
          <c:order val="24"/>
          <c:tx>
            <c:strRef>
              <c:f>Лист1!$B$108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invertIfNegative val="0"/>
          <c:cat>
            <c:strRef>
              <c:f>Лист1!$C$83:$H$83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Лист1!$C$108:$H$108</c:f>
            </c:numRef>
          </c:val>
        </c:ser>
        <c:ser>
          <c:idx val="25"/>
          <c:order val="25"/>
          <c:tx>
            <c:strRef>
              <c:f>Лист1!$B$109</c:f>
              <c:strCache>
                <c:ptCount val="1"/>
                <c:pt idx="0">
                  <c:v>Доходы от оказания платных услуг</c:v>
                </c:pt>
              </c:strCache>
            </c:strRef>
          </c:tx>
          <c:invertIfNegative val="0"/>
          <c:cat>
            <c:strRef>
              <c:f>Лист1!$C$83:$H$83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Лист1!$C$109:$H$109</c:f>
            </c:numRef>
          </c:val>
        </c:ser>
        <c:ser>
          <c:idx val="26"/>
          <c:order val="26"/>
          <c:tx>
            <c:strRef>
              <c:f>Лист1!$B$110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invertIfNegative val="0"/>
          <c:cat>
            <c:strRef>
              <c:f>Лист1!$C$83:$H$83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Лист1!$C$110:$H$110</c:f>
            </c:numRef>
          </c:val>
        </c:ser>
        <c:ser>
          <c:idx val="27"/>
          <c:order val="27"/>
          <c:tx>
            <c:strRef>
              <c:f>Лист1!$B$111</c:f>
              <c:strCache>
                <c:ptCount val="1"/>
                <c:pt idx="0">
                  <c:v>земля</c:v>
                </c:pt>
              </c:strCache>
            </c:strRef>
          </c:tx>
          <c:invertIfNegative val="0"/>
          <c:cat>
            <c:strRef>
              <c:f>Лист1!$C$83:$H$83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Лист1!$C$111:$H$111</c:f>
            </c:numRef>
          </c:val>
        </c:ser>
        <c:ser>
          <c:idx val="28"/>
          <c:order val="28"/>
          <c:tx>
            <c:strRef>
              <c:f>Лист1!$B$112</c:f>
              <c:strCache>
                <c:ptCount val="1"/>
                <c:pt idx="0">
                  <c:v>имущество</c:v>
                </c:pt>
              </c:strCache>
            </c:strRef>
          </c:tx>
          <c:invertIfNegative val="0"/>
          <c:cat>
            <c:strRef>
              <c:f>Лист1!$C$83:$H$83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Лист1!$C$112:$H$112</c:f>
            </c:numRef>
          </c:val>
        </c:ser>
        <c:ser>
          <c:idx val="29"/>
          <c:order val="29"/>
          <c:tx>
            <c:strRef>
              <c:f>Лист1!$B$113</c:f>
              <c:strCache>
                <c:ptCount val="1"/>
                <c:pt idx="0">
                  <c:v>Штрафные санкции, возмещение ущерба</c:v>
                </c:pt>
              </c:strCache>
            </c:strRef>
          </c:tx>
          <c:invertIfNegative val="0"/>
          <c:cat>
            <c:strRef>
              <c:f>Лист1!$C$83:$H$83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Лист1!$C$113:$H$113</c:f>
            </c:numRef>
          </c:val>
        </c:ser>
        <c:ser>
          <c:idx val="30"/>
          <c:order val="30"/>
          <c:tx>
            <c:strRef>
              <c:f>Лист1!$B$114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FF66FF"/>
            </a:solidFill>
          </c:spPr>
          <c:invertIfNegative val="0"/>
          <c:dLbls>
            <c:dLbl>
              <c:idx val="0"/>
              <c:layout>
                <c:manualLayout>
                  <c:x val="2.330097087378640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1067961165048542E-2"/>
                  <c:y val="-3.57941784010036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4928784712227257E-1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Лист1!$C$83:$H$83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Лист1!$C$114:$H$114</c:f>
              <c:numCache>
                <c:formatCode>#,##0.00</c:formatCode>
                <c:ptCount val="3"/>
                <c:pt idx="0">
                  <c:v>307.29762999999969</c:v>
                </c:pt>
                <c:pt idx="1">
                  <c:v>306.76890999999955</c:v>
                </c:pt>
                <c:pt idx="2">
                  <c:v>304.26218999999969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99109888"/>
        <c:axId val="99128064"/>
        <c:axId val="0"/>
      </c:bar3DChart>
      <c:catAx>
        <c:axId val="99109888"/>
        <c:scaling>
          <c:orientation val="minMax"/>
        </c:scaling>
        <c:delete val="0"/>
        <c:axPos val="b"/>
        <c:majorTickMark val="none"/>
        <c:minorTickMark val="none"/>
        <c:tickLblPos val="nextTo"/>
        <c:crossAx val="99128064"/>
        <c:crosses val="autoZero"/>
        <c:auto val="1"/>
        <c:lblAlgn val="ctr"/>
        <c:lblOffset val="100"/>
        <c:noMultiLvlLbl val="0"/>
      </c:catAx>
      <c:valAx>
        <c:axId val="9912806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991098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"/>
          <c:y val="0.12276672736506371"/>
          <c:w val="0.35300623163082923"/>
          <c:h val="0.55961657243566354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8"/>
          <c:order val="0"/>
          <c:tx>
            <c:strRef>
              <c:f>'д-ды 1997-2012'!$G$1:$G$3</c:f>
              <c:strCache>
                <c:ptCount val="1"/>
                <c:pt idx="0">
                  <c:v>Ретроспектива по г. Дальнегорску. Фактическое поступление доходов с 2000 по 2012 г.г.  11 2001 П</c:v>
                </c:pt>
              </c:strCache>
            </c:strRef>
          </c:tx>
          <c:invertIfNegative val="0"/>
          <c:cat>
            <c:multiLvlStrRef>
              <c:f>'д-ды 1997-2012'!$A$4:$A$55</c:f>
            </c:multiLvlStrRef>
          </c:cat>
          <c:val>
            <c:numRef>
              <c:f>'д-ды 1997-2012'!$G$4:$G$55</c:f>
            </c:numRef>
          </c:val>
        </c:ser>
        <c:ser>
          <c:idx val="10"/>
          <c:order val="1"/>
          <c:tx>
            <c:strRef>
              <c:f>'д-ды 1997-2012'!$I$1:$I$3</c:f>
              <c:strCache>
                <c:ptCount val="1"/>
                <c:pt idx="0">
                  <c:v>Ретроспектива по г. Дальнегорску. Фактическое поступление доходов с 2000 по 2012 г.г.  9 2002 П</c:v>
                </c:pt>
              </c:strCache>
            </c:strRef>
          </c:tx>
          <c:invertIfNegative val="0"/>
          <c:cat>
            <c:multiLvlStrRef>
              <c:f>'д-ды 1997-2012'!$A$4:$A$55</c:f>
            </c:multiLvlStrRef>
          </c:cat>
          <c:val>
            <c:numRef>
              <c:f>'д-ды 1997-2012'!$I$4:$I$55</c:f>
            </c:numRef>
          </c:val>
        </c:ser>
        <c:ser>
          <c:idx val="12"/>
          <c:order val="2"/>
          <c:tx>
            <c:strRef>
              <c:f>'д-ды 1997-2012'!$K$1:$K$3</c:f>
              <c:strCache>
                <c:ptCount val="1"/>
                <c:pt idx="0">
                  <c:v>Ретроспектива по г. Дальнегорску. Фактическое поступление доходов с 2000 по 2012 г.г.  8 2003 П</c:v>
                </c:pt>
              </c:strCache>
            </c:strRef>
          </c:tx>
          <c:invertIfNegative val="0"/>
          <c:cat>
            <c:multiLvlStrRef>
              <c:f>'д-ды 1997-2012'!$A$4:$A$55</c:f>
            </c:multiLvlStrRef>
          </c:cat>
          <c:val>
            <c:numRef>
              <c:f>'д-ды 1997-2012'!$K$4:$K$55</c:f>
            </c:numRef>
          </c:val>
        </c:ser>
        <c:ser>
          <c:idx val="14"/>
          <c:order val="3"/>
          <c:tx>
            <c:strRef>
              <c:f>'д-ды 1997-2012'!$M$1:$M$3</c:f>
              <c:strCache>
                <c:ptCount val="1"/>
                <c:pt idx="0">
                  <c:v>Ретроспектива по г. Дальнегорску. Фактическое поступление доходов с 2000 по 2012 г.г.  7 2004 П</c:v>
                </c:pt>
              </c:strCache>
            </c:strRef>
          </c:tx>
          <c:invertIfNegative val="0"/>
          <c:cat>
            <c:multiLvlStrRef>
              <c:f>'д-ды 1997-2012'!$A$4:$A$55</c:f>
            </c:multiLvlStrRef>
          </c:cat>
          <c:val>
            <c:numRef>
              <c:f>'д-ды 1997-2012'!$M$4:$M$55</c:f>
            </c:numRef>
          </c:val>
        </c:ser>
        <c:ser>
          <c:idx val="17"/>
          <c:order val="4"/>
          <c:tx>
            <c:strRef>
              <c:f>'д-ды 1997-2012'!$P$1:$P$3</c:f>
              <c:strCache>
                <c:ptCount val="1"/>
                <c:pt idx="0">
                  <c:v>Ретроспектива по г. Дальнегорску. Фактическое поступление доходов с 2000 по 2012 г.г.  7 2005</c:v>
                </c:pt>
              </c:strCache>
            </c:strRef>
          </c:tx>
          <c:invertIfNegative val="0"/>
          <c:cat>
            <c:multiLvlStrRef>
              <c:f>'д-ды 1997-2012'!$A$4:$A$55</c:f>
            </c:multiLvlStrRef>
          </c:cat>
          <c:val>
            <c:numRef>
              <c:f>'д-ды 1997-2012'!$P$4:$P$55</c:f>
            </c:numRef>
          </c:val>
        </c:ser>
        <c:ser>
          <c:idx val="18"/>
          <c:order val="5"/>
          <c:tx>
            <c:strRef>
              <c:f>'д-ды 1997-2012'!$Q$1:$Q$3</c:f>
              <c:strCache>
                <c:ptCount val="1"/>
                <c:pt idx="0">
                  <c:v>Ретроспектива по г. Дальнегорску. Фактическое поступление доходов с 2000 по 2012 г.г.  5 2006 П</c:v>
                </c:pt>
              </c:strCache>
            </c:strRef>
          </c:tx>
          <c:invertIfNegative val="0"/>
          <c:cat>
            <c:multiLvlStrRef>
              <c:f>'д-ды 1997-2012'!$A$4:$A$55</c:f>
            </c:multiLvlStrRef>
          </c:cat>
          <c:val>
            <c:numRef>
              <c:f>'д-ды 1997-2012'!$Q$4:$Q$55</c:f>
            </c:numRef>
          </c:val>
        </c:ser>
        <c:ser>
          <c:idx val="20"/>
          <c:order val="6"/>
          <c:tx>
            <c:strRef>
              <c:f>'д-ды 1997-2012'!$S$1:$S$3</c:f>
              <c:strCache>
                <c:ptCount val="1"/>
                <c:pt idx="0">
                  <c:v>Ретроспектива по г. Дальнегорску. Фактическое поступление доходов с 2000 по 2012 г.г.  6 2007 П</c:v>
                </c:pt>
              </c:strCache>
            </c:strRef>
          </c:tx>
          <c:invertIfNegative val="0"/>
          <c:cat>
            <c:multiLvlStrRef>
              <c:f>'д-ды 1997-2012'!$A$4:$A$55</c:f>
            </c:multiLvlStrRef>
          </c:cat>
          <c:val>
            <c:numRef>
              <c:f>'д-ды 1997-2012'!$S$4:$S$55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154176"/>
        <c:axId val="99164160"/>
      </c:barChart>
      <c:catAx>
        <c:axId val="99154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9164160"/>
        <c:crosses val="autoZero"/>
        <c:auto val="1"/>
        <c:lblAlgn val="ctr"/>
        <c:lblOffset val="100"/>
        <c:noMultiLvlLbl val="0"/>
      </c:catAx>
      <c:valAx>
        <c:axId val="99164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91541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8360653975302259"/>
          <c:y val="0.49336281659320541"/>
          <c:w val="8.1967301234885468E-3"/>
          <c:h val="8.8495778757267871E-3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'д-ды 1997-2012'!$B$4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ln w="47625">
              <a:solidFill>
                <a:srgbClr val="00FF00"/>
              </a:solidFill>
            </a:ln>
          </c:spPr>
          <c:cat>
            <c:numRef>
              <c:f>'д-ды 1997-2012'!$C$3:$AA$3</c:f>
              <c:numCache>
                <c:formatCode>0</c:formatCode>
                <c:ptCount val="18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</c:numCache>
            </c:numRef>
          </c:cat>
          <c:val>
            <c:numRef>
              <c:f>'д-ды 1997-2012'!$C$4:$AA$4</c:f>
              <c:numCache>
                <c:formatCode>#,##0</c:formatCode>
                <c:ptCount val="18"/>
                <c:pt idx="0">
                  <c:v>65512</c:v>
                </c:pt>
                <c:pt idx="1">
                  <c:v>58600</c:v>
                </c:pt>
                <c:pt idx="2">
                  <c:v>86154</c:v>
                </c:pt>
                <c:pt idx="3">
                  <c:v>116471</c:v>
                </c:pt>
                <c:pt idx="4">
                  <c:v>102946</c:v>
                </c:pt>
                <c:pt idx="5">
                  <c:v>92790</c:v>
                </c:pt>
                <c:pt idx="6">
                  <c:v>110923</c:v>
                </c:pt>
                <c:pt idx="7">
                  <c:v>111770</c:v>
                </c:pt>
                <c:pt idx="8">
                  <c:v>96947</c:v>
                </c:pt>
                <c:pt idx="9">
                  <c:v>149537</c:v>
                </c:pt>
                <c:pt idx="10">
                  <c:v>188031.09999999998</c:v>
                </c:pt>
                <c:pt idx="11">
                  <c:v>206465.8</c:v>
                </c:pt>
                <c:pt idx="12">
                  <c:v>136851.1</c:v>
                </c:pt>
                <c:pt idx="13">
                  <c:v>283928.09999999998</c:v>
                </c:pt>
                <c:pt idx="14">
                  <c:v>307327.89999999997</c:v>
                </c:pt>
                <c:pt idx="15">
                  <c:v>388648.13999999996</c:v>
                </c:pt>
                <c:pt idx="16">
                  <c:v>421050</c:v>
                </c:pt>
                <c:pt idx="17">
                  <c:v>387405</c:v>
                </c:pt>
              </c:numCache>
            </c:numRef>
          </c:val>
          <c:smooth val="0"/>
        </c:ser>
        <c:ser>
          <c:idx val="30"/>
          <c:order val="1"/>
          <c:tx>
            <c:strRef>
              <c:f>'д-ды 1997-2012'!$B$35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ln w="47625">
              <a:solidFill>
                <a:srgbClr val="FFFF00"/>
              </a:solidFill>
            </a:ln>
          </c:spPr>
          <c:marker>
            <c:symbol val="circle"/>
            <c:size val="7"/>
            <c:spPr>
              <a:solidFill>
                <a:srgbClr val="00B050"/>
              </a:solidFill>
            </c:spPr>
          </c:marker>
          <c:cat>
            <c:numRef>
              <c:f>'д-ды 1997-2012'!$C$3:$AA$3</c:f>
              <c:numCache>
                <c:formatCode>0</c:formatCode>
                <c:ptCount val="18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</c:numCache>
            </c:numRef>
          </c:cat>
          <c:val>
            <c:numRef>
              <c:f>'д-ды 1997-2012'!$C$35:$AA$35</c:f>
              <c:numCache>
                <c:formatCode>#,##0</c:formatCode>
                <c:ptCount val="18"/>
                <c:pt idx="0">
                  <c:v>4691</c:v>
                </c:pt>
                <c:pt idx="1">
                  <c:v>1755</c:v>
                </c:pt>
                <c:pt idx="2">
                  <c:v>3004</c:v>
                </c:pt>
                <c:pt idx="3">
                  <c:v>1149</c:v>
                </c:pt>
                <c:pt idx="4">
                  <c:v>1574</c:v>
                </c:pt>
                <c:pt idx="5">
                  <c:v>7480</c:v>
                </c:pt>
                <c:pt idx="6">
                  <c:v>9433</c:v>
                </c:pt>
                <c:pt idx="7">
                  <c:v>15138</c:v>
                </c:pt>
                <c:pt idx="8">
                  <c:v>13598</c:v>
                </c:pt>
                <c:pt idx="9">
                  <c:v>25197</c:v>
                </c:pt>
                <c:pt idx="10">
                  <c:v>46090.6</c:v>
                </c:pt>
                <c:pt idx="11">
                  <c:v>53639.600000000006</c:v>
                </c:pt>
                <c:pt idx="12">
                  <c:v>55272.2</c:v>
                </c:pt>
                <c:pt idx="13">
                  <c:v>91896.7</c:v>
                </c:pt>
                <c:pt idx="14">
                  <c:v>78781.599999999991</c:v>
                </c:pt>
                <c:pt idx="15">
                  <c:v>51656.5</c:v>
                </c:pt>
                <c:pt idx="16">
                  <c:v>54300</c:v>
                </c:pt>
                <c:pt idx="17">
                  <c:v>50150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196928"/>
        <c:axId val="99198848"/>
      </c:lineChart>
      <c:catAx>
        <c:axId val="9919692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crossAx val="99198848"/>
        <c:crosses val="autoZero"/>
        <c:auto val="1"/>
        <c:lblAlgn val="ctr"/>
        <c:lblOffset val="100"/>
        <c:noMultiLvlLbl val="0"/>
      </c:catAx>
      <c:valAx>
        <c:axId val="99198848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crossAx val="9919692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8"/>
          <c:order val="0"/>
          <c:tx>
            <c:strRef>
              <c:f>'д-ды 1997-2012'!$G$1:$G$3</c:f>
              <c:strCache>
                <c:ptCount val="1"/>
                <c:pt idx="0">
                  <c:v>Ретроспектива по г. Дальнегорску. Фактическое поступление доходов с 2000 по 2012 г.г.  11 2001 П</c:v>
                </c:pt>
              </c:strCache>
            </c:strRef>
          </c:tx>
          <c:invertIfNegative val="0"/>
          <c:cat>
            <c:multiLvlStrRef>
              <c:f>'д-ды 1997-2012'!$A$4:$A$55</c:f>
            </c:multiLvlStrRef>
          </c:cat>
          <c:val>
            <c:numRef>
              <c:f>'д-ды 1997-2012'!$G$4:$G$55</c:f>
            </c:numRef>
          </c:val>
        </c:ser>
        <c:ser>
          <c:idx val="10"/>
          <c:order val="1"/>
          <c:tx>
            <c:strRef>
              <c:f>'д-ды 1997-2012'!$I$1:$I$3</c:f>
              <c:strCache>
                <c:ptCount val="1"/>
                <c:pt idx="0">
                  <c:v>Ретроспектива по г. Дальнегорску. Фактическое поступление доходов с 2000 по 2012 г.г.  9 2002 П</c:v>
                </c:pt>
              </c:strCache>
            </c:strRef>
          </c:tx>
          <c:invertIfNegative val="0"/>
          <c:cat>
            <c:multiLvlStrRef>
              <c:f>'д-ды 1997-2012'!$A$4:$A$55</c:f>
            </c:multiLvlStrRef>
          </c:cat>
          <c:val>
            <c:numRef>
              <c:f>'д-ды 1997-2012'!$I$4:$I$55</c:f>
            </c:numRef>
          </c:val>
        </c:ser>
        <c:ser>
          <c:idx val="12"/>
          <c:order val="2"/>
          <c:tx>
            <c:strRef>
              <c:f>'д-ды 1997-2012'!$K$1:$K$3</c:f>
              <c:strCache>
                <c:ptCount val="1"/>
                <c:pt idx="0">
                  <c:v>Ретроспектива по г. Дальнегорску. Фактическое поступление доходов с 2000 по 2012 г.г.  8 2003 П</c:v>
                </c:pt>
              </c:strCache>
            </c:strRef>
          </c:tx>
          <c:invertIfNegative val="0"/>
          <c:cat>
            <c:multiLvlStrRef>
              <c:f>'д-ды 1997-2012'!$A$4:$A$55</c:f>
            </c:multiLvlStrRef>
          </c:cat>
          <c:val>
            <c:numRef>
              <c:f>'д-ды 1997-2012'!$K$4:$K$55</c:f>
            </c:numRef>
          </c:val>
        </c:ser>
        <c:ser>
          <c:idx val="14"/>
          <c:order val="3"/>
          <c:tx>
            <c:strRef>
              <c:f>'д-ды 1997-2012'!$M$1:$M$3</c:f>
              <c:strCache>
                <c:ptCount val="1"/>
                <c:pt idx="0">
                  <c:v>Ретроспектива по г. Дальнегорску. Фактическое поступление доходов с 2000 по 2012 г.г.  7 2004 П</c:v>
                </c:pt>
              </c:strCache>
            </c:strRef>
          </c:tx>
          <c:invertIfNegative val="0"/>
          <c:cat>
            <c:multiLvlStrRef>
              <c:f>'д-ды 1997-2012'!$A$4:$A$55</c:f>
            </c:multiLvlStrRef>
          </c:cat>
          <c:val>
            <c:numRef>
              <c:f>'д-ды 1997-2012'!$M$4:$M$55</c:f>
            </c:numRef>
          </c:val>
        </c:ser>
        <c:ser>
          <c:idx val="17"/>
          <c:order val="4"/>
          <c:tx>
            <c:strRef>
              <c:f>'д-ды 1997-2012'!$P$1:$P$3</c:f>
              <c:strCache>
                <c:ptCount val="1"/>
                <c:pt idx="0">
                  <c:v>Ретроспектива по г. Дальнегорску. Фактическое поступление доходов с 2000 по 2012 г.г.  7 2005</c:v>
                </c:pt>
              </c:strCache>
            </c:strRef>
          </c:tx>
          <c:invertIfNegative val="0"/>
          <c:cat>
            <c:multiLvlStrRef>
              <c:f>'д-ды 1997-2012'!$A$4:$A$55</c:f>
            </c:multiLvlStrRef>
          </c:cat>
          <c:val>
            <c:numRef>
              <c:f>'д-ды 1997-2012'!$P$4:$P$55</c:f>
            </c:numRef>
          </c:val>
        </c:ser>
        <c:ser>
          <c:idx val="18"/>
          <c:order val="5"/>
          <c:tx>
            <c:strRef>
              <c:f>'д-ды 1997-2012'!$Q$1:$Q$3</c:f>
              <c:strCache>
                <c:ptCount val="1"/>
                <c:pt idx="0">
                  <c:v>Ретроспектива по г. Дальнегорску. Фактическое поступление доходов с 2000 по 2012 г.г.  5 2006 П</c:v>
                </c:pt>
              </c:strCache>
            </c:strRef>
          </c:tx>
          <c:invertIfNegative val="0"/>
          <c:cat>
            <c:multiLvlStrRef>
              <c:f>'д-ды 1997-2012'!$A$4:$A$55</c:f>
            </c:multiLvlStrRef>
          </c:cat>
          <c:val>
            <c:numRef>
              <c:f>'д-ды 1997-2012'!$Q$4:$Q$55</c:f>
            </c:numRef>
          </c:val>
        </c:ser>
        <c:ser>
          <c:idx val="20"/>
          <c:order val="6"/>
          <c:tx>
            <c:strRef>
              <c:f>'д-ды 1997-2012'!$S$1:$S$3</c:f>
              <c:strCache>
                <c:ptCount val="1"/>
                <c:pt idx="0">
                  <c:v>Ретроспектива по г. Дальнегорску. Фактическое поступление доходов с 2000 по 2012 г.г.  6 2007 П</c:v>
                </c:pt>
              </c:strCache>
            </c:strRef>
          </c:tx>
          <c:invertIfNegative val="0"/>
          <c:cat>
            <c:multiLvlStrRef>
              <c:f>'д-ды 1997-2012'!$A$4:$A$55</c:f>
            </c:multiLvlStrRef>
          </c:cat>
          <c:val>
            <c:numRef>
              <c:f>'д-ды 1997-2012'!$S$4:$S$55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556352"/>
        <c:axId val="99566336"/>
      </c:barChart>
      <c:catAx>
        <c:axId val="99556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9566336"/>
        <c:crosses val="autoZero"/>
        <c:auto val="1"/>
        <c:lblAlgn val="ctr"/>
        <c:lblOffset val="100"/>
        <c:noMultiLvlLbl val="0"/>
      </c:catAx>
      <c:valAx>
        <c:axId val="99566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95563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8360653975302259"/>
          <c:y val="0.49373048116745888"/>
          <c:w val="8.1967301234885468E-3"/>
          <c:h val="6.2695188325417334E-3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435856943458589E-2"/>
          <c:y val="3.551669764887834E-2"/>
          <c:w val="0.90701234520132035"/>
          <c:h val="0.63482350214860506"/>
        </c:manualLayout>
      </c:layout>
      <c:lineChart>
        <c:grouping val="standard"/>
        <c:varyColors val="0"/>
        <c:ser>
          <c:idx val="39"/>
          <c:order val="0"/>
          <c:tx>
            <c:strRef>
              <c:f>'д-ды 1997-2012'!$B$44</c:f>
              <c:strCache>
                <c:ptCount val="1"/>
                <c:pt idx="0">
                  <c:v>Собственные доходы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circle"/>
            <c:size val="7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cat>
            <c:numRef>
              <c:f>'д-ды 1997-2012'!$C$3:$AA$3</c:f>
              <c:numCache>
                <c:formatCode>0</c:formatCode>
                <c:ptCount val="18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</c:numCache>
            </c:numRef>
          </c:cat>
          <c:val>
            <c:numRef>
              <c:f>'д-ды 1997-2012'!$C$44:$AA$44</c:f>
              <c:numCache>
                <c:formatCode>#,##0</c:formatCode>
                <c:ptCount val="18"/>
                <c:pt idx="0">
                  <c:v>70203</c:v>
                </c:pt>
                <c:pt idx="1">
                  <c:v>60355</c:v>
                </c:pt>
                <c:pt idx="2">
                  <c:v>89158</c:v>
                </c:pt>
                <c:pt idx="3">
                  <c:v>117416</c:v>
                </c:pt>
                <c:pt idx="4">
                  <c:v>104520</c:v>
                </c:pt>
                <c:pt idx="5">
                  <c:v>100270</c:v>
                </c:pt>
                <c:pt idx="6">
                  <c:v>120356</c:v>
                </c:pt>
                <c:pt idx="7">
                  <c:v>126908</c:v>
                </c:pt>
                <c:pt idx="8">
                  <c:v>110545</c:v>
                </c:pt>
                <c:pt idx="9">
                  <c:v>174734</c:v>
                </c:pt>
                <c:pt idx="10">
                  <c:v>234121.69999999998</c:v>
                </c:pt>
                <c:pt idx="11">
                  <c:v>260105.4</c:v>
                </c:pt>
                <c:pt idx="12">
                  <c:v>192123.3</c:v>
                </c:pt>
                <c:pt idx="13">
                  <c:v>375824.8</c:v>
                </c:pt>
                <c:pt idx="14">
                  <c:v>386109.5</c:v>
                </c:pt>
                <c:pt idx="15">
                  <c:v>440304.63999999996</c:v>
                </c:pt>
                <c:pt idx="16">
                  <c:v>475350</c:v>
                </c:pt>
                <c:pt idx="17">
                  <c:v>437555</c:v>
                </c:pt>
              </c:numCache>
            </c:numRef>
          </c:val>
          <c:smooth val="0"/>
        </c:ser>
        <c:ser>
          <c:idx val="40"/>
          <c:order val="1"/>
          <c:tx>
            <c:strRef>
              <c:f>'д-ды 1997-2012'!$B$45</c:f>
              <c:strCache>
                <c:ptCount val="1"/>
                <c:pt idx="0">
                  <c:v>БЕЗВОЗМЕЗДНЫЕ  ПЕРЕЧИСЛЕНИЯ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ln>
                <a:solidFill>
                  <a:srgbClr val="FF0000"/>
                </a:solidFill>
              </a:ln>
            </c:spPr>
          </c:marker>
          <c:cat>
            <c:numRef>
              <c:f>'д-ды 1997-2012'!$C$3:$AA$3</c:f>
              <c:numCache>
                <c:formatCode>0</c:formatCode>
                <c:ptCount val="18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</c:numCache>
            </c:numRef>
          </c:cat>
          <c:val>
            <c:numRef>
              <c:f>'д-ды 1997-2012'!$C$45:$AA$45</c:f>
              <c:numCache>
                <c:formatCode>#,##0</c:formatCode>
                <c:ptCount val="18"/>
                <c:pt idx="0">
                  <c:v>153170</c:v>
                </c:pt>
                <c:pt idx="1">
                  <c:v>137515</c:v>
                </c:pt>
                <c:pt idx="2">
                  <c:v>118981</c:v>
                </c:pt>
                <c:pt idx="3">
                  <c:v>96003</c:v>
                </c:pt>
                <c:pt idx="4">
                  <c:v>334255</c:v>
                </c:pt>
                <c:pt idx="5">
                  <c:v>420713</c:v>
                </c:pt>
                <c:pt idx="6">
                  <c:v>469406</c:v>
                </c:pt>
                <c:pt idx="7">
                  <c:v>498103</c:v>
                </c:pt>
                <c:pt idx="8">
                  <c:v>378895</c:v>
                </c:pt>
                <c:pt idx="9">
                  <c:v>328881</c:v>
                </c:pt>
                <c:pt idx="10">
                  <c:v>432882.8</c:v>
                </c:pt>
                <c:pt idx="11">
                  <c:v>403182.10000000003</c:v>
                </c:pt>
                <c:pt idx="12">
                  <c:v>412908.60000000003</c:v>
                </c:pt>
                <c:pt idx="13">
                  <c:v>501591.4</c:v>
                </c:pt>
                <c:pt idx="14">
                  <c:v>268003.3</c:v>
                </c:pt>
                <c:pt idx="15">
                  <c:v>444597.02999999997</c:v>
                </c:pt>
                <c:pt idx="16">
                  <c:v>417517.89</c:v>
                </c:pt>
                <c:pt idx="17">
                  <c:v>307297.63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595008"/>
        <c:axId val="99596928"/>
      </c:lineChart>
      <c:catAx>
        <c:axId val="99595008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99596928"/>
        <c:crosses val="autoZero"/>
        <c:auto val="1"/>
        <c:lblAlgn val="ctr"/>
        <c:lblOffset val="100"/>
        <c:noMultiLvlLbl val="0"/>
      </c:catAx>
      <c:valAx>
        <c:axId val="9959692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99595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133198745378109"/>
          <c:y val="0.81339798174083144"/>
          <c:w val="0.79856441585162141"/>
          <c:h val="0.185201929138488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BBA8FA-5B9C-4CE8-B621-166D8AECD22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FACB2F-F5D4-4122-B790-96C6C4DDC259}">
      <dgm:prSet phldrT="[Текст]" custT="1"/>
      <dgm:spPr/>
      <dgm:t>
        <a:bodyPr/>
        <a:lstStyle/>
        <a:p>
          <a:r>
            <a:rPr lang="ru-RU" sz="2000" dirty="0" smtClean="0"/>
            <a:t>Бюджеты семей</a:t>
          </a:r>
          <a:endParaRPr lang="ru-RU" sz="2000" dirty="0"/>
        </a:p>
      </dgm:t>
    </dgm:pt>
    <dgm:pt modelId="{81AA12B5-95AC-45E1-984C-9515D2A940FF}" type="parTrans" cxnId="{E21C42DE-F3BD-4930-8A9C-177CCEE7B738}">
      <dgm:prSet/>
      <dgm:spPr/>
      <dgm:t>
        <a:bodyPr/>
        <a:lstStyle/>
        <a:p>
          <a:endParaRPr lang="ru-RU"/>
        </a:p>
      </dgm:t>
    </dgm:pt>
    <dgm:pt modelId="{E4C1E511-9FFA-46FB-8010-A55224BBB19D}" type="sibTrans" cxnId="{E21C42DE-F3BD-4930-8A9C-177CCEE7B738}">
      <dgm:prSet/>
      <dgm:spPr/>
      <dgm:t>
        <a:bodyPr/>
        <a:lstStyle/>
        <a:p>
          <a:endParaRPr lang="ru-RU"/>
        </a:p>
      </dgm:t>
    </dgm:pt>
    <dgm:pt modelId="{32B68D06-73B3-4158-88D5-4580609C364A}">
      <dgm:prSet phldrT="[Текст]" custT="1"/>
      <dgm:spPr/>
      <dgm:t>
        <a:bodyPr/>
        <a:lstStyle/>
        <a:p>
          <a:r>
            <a:rPr lang="ru-RU" sz="2000" dirty="0" smtClean="0"/>
            <a:t>Бюджеты публично-правовых образований:</a:t>
          </a:r>
          <a:endParaRPr lang="ru-RU" sz="2000" dirty="0"/>
        </a:p>
      </dgm:t>
    </dgm:pt>
    <dgm:pt modelId="{33802B56-1943-4CDA-9F8C-385A1205A474}" type="parTrans" cxnId="{95320163-AA8C-4673-AABD-B5BA0D6F9B91}">
      <dgm:prSet/>
      <dgm:spPr/>
      <dgm:t>
        <a:bodyPr/>
        <a:lstStyle/>
        <a:p>
          <a:endParaRPr lang="ru-RU"/>
        </a:p>
      </dgm:t>
    </dgm:pt>
    <dgm:pt modelId="{DED8A879-C278-49F0-8F7F-9B496B82466A}" type="sibTrans" cxnId="{95320163-AA8C-4673-AABD-B5BA0D6F9B91}">
      <dgm:prSet/>
      <dgm:spPr/>
      <dgm:t>
        <a:bodyPr/>
        <a:lstStyle/>
        <a:p>
          <a:endParaRPr lang="ru-RU"/>
        </a:p>
      </dgm:t>
    </dgm:pt>
    <dgm:pt modelId="{3A84E78E-A6A6-43B0-AD21-1C9BE565354E}">
      <dgm:prSet phldrT="[Текст]" custT="1"/>
      <dgm:spPr/>
      <dgm:t>
        <a:bodyPr/>
        <a:lstStyle/>
        <a:p>
          <a:r>
            <a:rPr lang="ru-RU" sz="2000" dirty="0" smtClean="0"/>
            <a:t>Бюджеты организаций</a:t>
          </a:r>
          <a:endParaRPr lang="ru-RU" sz="2000" dirty="0"/>
        </a:p>
      </dgm:t>
    </dgm:pt>
    <dgm:pt modelId="{97A287B1-7624-4DFD-AC2C-130126F8DDC9}" type="parTrans" cxnId="{D5B9580D-5843-4FF2-B18C-9B40C67D0A0E}">
      <dgm:prSet/>
      <dgm:spPr/>
      <dgm:t>
        <a:bodyPr/>
        <a:lstStyle/>
        <a:p>
          <a:endParaRPr lang="ru-RU"/>
        </a:p>
      </dgm:t>
    </dgm:pt>
    <dgm:pt modelId="{4B9B0FFE-1FEB-4611-A517-4969468B09F6}" type="sibTrans" cxnId="{D5B9580D-5843-4FF2-B18C-9B40C67D0A0E}">
      <dgm:prSet/>
      <dgm:spPr/>
      <dgm:t>
        <a:bodyPr/>
        <a:lstStyle/>
        <a:p>
          <a:endParaRPr lang="ru-RU"/>
        </a:p>
      </dgm:t>
    </dgm:pt>
    <dgm:pt modelId="{43A738A1-12C9-4217-A622-2C31305B0EAB}">
      <dgm:prSet phldrT="[Текст]" custT="1"/>
      <dgm:spPr/>
      <dgm:t>
        <a:bodyPr/>
        <a:lstStyle/>
        <a:p>
          <a:r>
            <a:rPr lang="ru-RU" sz="2800" dirty="0" smtClean="0"/>
            <a:t>Какие бывают бюджеты?</a:t>
          </a:r>
          <a:endParaRPr lang="ru-RU" sz="2800" dirty="0"/>
        </a:p>
      </dgm:t>
    </dgm:pt>
    <dgm:pt modelId="{99821FE7-5049-412D-9281-7B4E132660C2}" type="sibTrans" cxnId="{B50409DA-DD9E-4B5E-B7D6-395055B2492E}">
      <dgm:prSet/>
      <dgm:spPr/>
      <dgm:t>
        <a:bodyPr/>
        <a:lstStyle/>
        <a:p>
          <a:endParaRPr lang="ru-RU"/>
        </a:p>
      </dgm:t>
    </dgm:pt>
    <dgm:pt modelId="{6ABDBB82-2C2F-4C47-A5FD-F7DF1BC8AB59}" type="parTrans" cxnId="{B50409DA-DD9E-4B5E-B7D6-395055B2492E}">
      <dgm:prSet/>
      <dgm:spPr/>
      <dgm:t>
        <a:bodyPr/>
        <a:lstStyle/>
        <a:p>
          <a:endParaRPr lang="ru-RU"/>
        </a:p>
      </dgm:t>
    </dgm:pt>
    <dgm:pt modelId="{A727C669-EC05-4992-B9A9-7A89EF1D2CE8}">
      <dgm:prSet custT="1"/>
      <dgm:spPr/>
      <dgm:t>
        <a:bodyPr/>
        <a:lstStyle/>
        <a:p>
          <a:r>
            <a:rPr lang="ru-RU" sz="2000" dirty="0" smtClean="0"/>
            <a:t>Российской Федерации  </a:t>
          </a:r>
          <a:r>
            <a:rPr lang="ru-RU" sz="1100" dirty="0" smtClean="0"/>
            <a:t>(федеральный бюджет, бюджеты государственных внебюджетных фондов Российской Федерации)</a:t>
          </a:r>
          <a:endParaRPr lang="ru-RU" sz="1100" dirty="0"/>
        </a:p>
      </dgm:t>
    </dgm:pt>
    <dgm:pt modelId="{1B6C300F-4341-4C73-BDFF-B0E74DAA2659}" type="parTrans" cxnId="{D77C7F82-BE95-4CA9-8B3D-D709A46D3A14}">
      <dgm:prSet/>
      <dgm:spPr/>
      <dgm:t>
        <a:bodyPr/>
        <a:lstStyle/>
        <a:p>
          <a:endParaRPr lang="ru-RU"/>
        </a:p>
      </dgm:t>
    </dgm:pt>
    <dgm:pt modelId="{2856B92C-7318-4018-9783-80DB14BBFCCD}" type="sibTrans" cxnId="{D77C7F82-BE95-4CA9-8B3D-D709A46D3A14}">
      <dgm:prSet/>
      <dgm:spPr/>
      <dgm:t>
        <a:bodyPr/>
        <a:lstStyle/>
        <a:p>
          <a:endParaRPr lang="ru-RU"/>
        </a:p>
      </dgm:t>
    </dgm:pt>
    <dgm:pt modelId="{31A183ED-8B64-4F91-B1C8-F03A60AAC2D6}">
      <dgm:prSet custT="1"/>
      <dgm:spPr/>
      <dgm:t>
        <a:bodyPr/>
        <a:lstStyle/>
        <a:p>
          <a:r>
            <a:rPr lang="ru-RU" sz="2000" dirty="0" smtClean="0"/>
            <a:t>субъектов Российской Федерации</a:t>
          </a:r>
        </a:p>
        <a:p>
          <a:r>
            <a:rPr lang="ru-RU" sz="1100" dirty="0" smtClean="0"/>
            <a:t>(региональные бюджеты, бюджеты территориальных фондов обязательного медицинского страхования)</a:t>
          </a:r>
          <a:endParaRPr lang="ru-RU" sz="1100" dirty="0"/>
        </a:p>
      </dgm:t>
    </dgm:pt>
    <dgm:pt modelId="{96ABCF4F-E07A-439D-8ADB-4E473605F494}" type="parTrans" cxnId="{D5A7B62A-7097-4E5C-8679-C24E1A1C643A}">
      <dgm:prSet/>
      <dgm:spPr/>
      <dgm:t>
        <a:bodyPr/>
        <a:lstStyle/>
        <a:p>
          <a:endParaRPr lang="ru-RU"/>
        </a:p>
      </dgm:t>
    </dgm:pt>
    <dgm:pt modelId="{4960E770-114A-46BC-9E0F-7B86A47833BD}" type="sibTrans" cxnId="{D5A7B62A-7097-4E5C-8679-C24E1A1C643A}">
      <dgm:prSet/>
      <dgm:spPr/>
      <dgm:t>
        <a:bodyPr/>
        <a:lstStyle/>
        <a:p>
          <a:endParaRPr lang="ru-RU"/>
        </a:p>
      </dgm:t>
    </dgm:pt>
    <dgm:pt modelId="{04A4BE36-43E8-4347-93C3-052463DF70FD}">
      <dgm:prSet/>
      <dgm:spPr/>
      <dgm:t>
        <a:bodyPr/>
        <a:lstStyle/>
        <a:p>
          <a:r>
            <a:rPr lang="ru-RU" dirty="0" smtClean="0"/>
            <a:t>муниципальных образований</a:t>
          </a:r>
        </a:p>
        <a:p>
          <a:r>
            <a:rPr lang="ru-RU" dirty="0" smtClean="0"/>
            <a:t>(местные бюджеты)</a:t>
          </a:r>
          <a:endParaRPr lang="ru-RU" dirty="0"/>
        </a:p>
      </dgm:t>
    </dgm:pt>
    <dgm:pt modelId="{7E446E60-3925-4FB8-8AF5-8BAB981A9DE5}" type="parTrans" cxnId="{908CBDCA-4CB7-4C92-89F1-682F8C2D3F0D}">
      <dgm:prSet/>
      <dgm:spPr/>
      <dgm:t>
        <a:bodyPr/>
        <a:lstStyle/>
        <a:p>
          <a:endParaRPr lang="ru-RU"/>
        </a:p>
      </dgm:t>
    </dgm:pt>
    <dgm:pt modelId="{912C5F2F-1CB5-452D-A20E-1DD29AFAAF2F}" type="sibTrans" cxnId="{908CBDCA-4CB7-4C92-89F1-682F8C2D3F0D}">
      <dgm:prSet/>
      <dgm:spPr/>
      <dgm:t>
        <a:bodyPr/>
        <a:lstStyle/>
        <a:p>
          <a:endParaRPr lang="ru-RU"/>
        </a:p>
      </dgm:t>
    </dgm:pt>
    <dgm:pt modelId="{E23128E1-BB04-440D-B46A-9FFE4E183752}" type="pres">
      <dgm:prSet presAssocID="{AEBBA8FA-5B9C-4CE8-B621-166D8AECD22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0043191-A16B-4EDD-A503-2694E41ED8CE}" type="pres">
      <dgm:prSet presAssocID="{43A738A1-12C9-4217-A622-2C31305B0EAB}" presName="hierRoot1" presStyleCnt="0">
        <dgm:presLayoutVars>
          <dgm:hierBranch val="init"/>
        </dgm:presLayoutVars>
      </dgm:prSet>
      <dgm:spPr/>
    </dgm:pt>
    <dgm:pt modelId="{A2A251CF-AFE6-445E-AC31-36ABBE256AE0}" type="pres">
      <dgm:prSet presAssocID="{43A738A1-12C9-4217-A622-2C31305B0EAB}" presName="rootComposite1" presStyleCnt="0"/>
      <dgm:spPr/>
    </dgm:pt>
    <dgm:pt modelId="{7925901E-CEB6-4A8E-9677-727EEB2C54CD}" type="pres">
      <dgm:prSet presAssocID="{43A738A1-12C9-4217-A622-2C31305B0EAB}" presName="rootText1" presStyleLbl="node0" presStyleIdx="0" presStyleCnt="1" custScaleX="254160" custScaleY="691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D66539-BC42-4133-99F1-E76003083DDD}" type="pres">
      <dgm:prSet presAssocID="{43A738A1-12C9-4217-A622-2C31305B0EA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A2294F7-6282-4C12-888A-202FFE5093A8}" type="pres">
      <dgm:prSet presAssocID="{43A738A1-12C9-4217-A622-2C31305B0EAB}" presName="hierChild2" presStyleCnt="0"/>
      <dgm:spPr/>
    </dgm:pt>
    <dgm:pt modelId="{3960E85C-CEF8-4A04-B509-AB017960640E}" type="pres">
      <dgm:prSet presAssocID="{81AA12B5-95AC-45E1-984C-9515D2A940FF}" presName="Name37" presStyleLbl="parChTrans1D2" presStyleIdx="0" presStyleCnt="3"/>
      <dgm:spPr/>
      <dgm:t>
        <a:bodyPr/>
        <a:lstStyle/>
        <a:p>
          <a:endParaRPr lang="ru-RU"/>
        </a:p>
      </dgm:t>
    </dgm:pt>
    <dgm:pt modelId="{33B6097E-EA6B-4779-BDF8-947275B73189}" type="pres">
      <dgm:prSet presAssocID="{49FACB2F-F5D4-4122-B790-96C6C4DDC259}" presName="hierRoot2" presStyleCnt="0">
        <dgm:presLayoutVars>
          <dgm:hierBranch val="init"/>
        </dgm:presLayoutVars>
      </dgm:prSet>
      <dgm:spPr/>
    </dgm:pt>
    <dgm:pt modelId="{C9D81E07-8FFF-4183-98E0-5D12F228F843}" type="pres">
      <dgm:prSet presAssocID="{49FACB2F-F5D4-4122-B790-96C6C4DDC259}" presName="rootComposite" presStyleCnt="0"/>
      <dgm:spPr/>
    </dgm:pt>
    <dgm:pt modelId="{63DE956A-EF77-41D8-91D8-66B06F0C322D}" type="pres">
      <dgm:prSet presAssocID="{49FACB2F-F5D4-4122-B790-96C6C4DDC25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6A8384-56B3-487E-9F00-2E26CBC35D78}" type="pres">
      <dgm:prSet presAssocID="{49FACB2F-F5D4-4122-B790-96C6C4DDC259}" presName="rootConnector" presStyleLbl="node2" presStyleIdx="0" presStyleCnt="3"/>
      <dgm:spPr/>
      <dgm:t>
        <a:bodyPr/>
        <a:lstStyle/>
        <a:p>
          <a:endParaRPr lang="ru-RU"/>
        </a:p>
      </dgm:t>
    </dgm:pt>
    <dgm:pt modelId="{84A8DFA5-2D31-48D4-98EC-28212C749E13}" type="pres">
      <dgm:prSet presAssocID="{49FACB2F-F5D4-4122-B790-96C6C4DDC259}" presName="hierChild4" presStyleCnt="0"/>
      <dgm:spPr/>
    </dgm:pt>
    <dgm:pt modelId="{8AD9618D-A020-442E-8C58-A25CF42CD1D5}" type="pres">
      <dgm:prSet presAssocID="{49FACB2F-F5D4-4122-B790-96C6C4DDC259}" presName="hierChild5" presStyleCnt="0"/>
      <dgm:spPr/>
    </dgm:pt>
    <dgm:pt modelId="{3380FFE0-7BF3-4314-B89E-A194EE4BE2B1}" type="pres">
      <dgm:prSet presAssocID="{33802B56-1943-4CDA-9F8C-385A1205A474}" presName="Name37" presStyleLbl="parChTrans1D2" presStyleIdx="1" presStyleCnt="3"/>
      <dgm:spPr/>
      <dgm:t>
        <a:bodyPr/>
        <a:lstStyle/>
        <a:p>
          <a:endParaRPr lang="ru-RU"/>
        </a:p>
      </dgm:t>
    </dgm:pt>
    <dgm:pt modelId="{974474D4-EC59-43E2-A4B5-F035CC8CB47A}" type="pres">
      <dgm:prSet presAssocID="{32B68D06-73B3-4158-88D5-4580609C364A}" presName="hierRoot2" presStyleCnt="0">
        <dgm:presLayoutVars>
          <dgm:hierBranch/>
        </dgm:presLayoutVars>
      </dgm:prSet>
      <dgm:spPr/>
    </dgm:pt>
    <dgm:pt modelId="{081C0F50-8A2B-4B21-A425-6FBB47FED39E}" type="pres">
      <dgm:prSet presAssocID="{32B68D06-73B3-4158-88D5-4580609C364A}" presName="rootComposite" presStyleCnt="0"/>
      <dgm:spPr/>
    </dgm:pt>
    <dgm:pt modelId="{B9377F71-34F1-4766-B88D-676665D7D31F}" type="pres">
      <dgm:prSet presAssocID="{32B68D06-73B3-4158-88D5-4580609C364A}" presName="rootText" presStyleLbl="node2" presStyleIdx="1" presStyleCnt="3" custScaleX="1345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291178-E8E5-4D0B-AC24-71F9B82446B4}" type="pres">
      <dgm:prSet presAssocID="{32B68D06-73B3-4158-88D5-4580609C364A}" presName="rootConnector" presStyleLbl="node2" presStyleIdx="1" presStyleCnt="3"/>
      <dgm:spPr/>
      <dgm:t>
        <a:bodyPr/>
        <a:lstStyle/>
        <a:p>
          <a:endParaRPr lang="ru-RU"/>
        </a:p>
      </dgm:t>
    </dgm:pt>
    <dgm:pt modelId="{8F7949CB-4B0E-4410-B9F0-B0C7143A6C4C}" type="pres">
      <dgm:prSet presAssocID="{32B68D06-73B3-4158-88D5-4580609C364A}" presName="hierChild4" presStyleCnt="0"/>
      <dgm:spPr/>
    </dgm:pt>
    <dgm:pt modelId="{94AF6EF1-2881-456F-A9EE-5E7609AEE727}" type="pres">
      <dgm:prSet presAssocID="{1B6C300F-4341-4C73-BDFF-B0E74DAA2659}" presName="Name35" presStyleLbl="parChTrans1D3" presStyleIdx="0" presStyleCnt="3"/>
      <dgm:spPr/>
      <dgm:t>
        <a:bodyPr/>
        <a:lstStyle/>
        <a:p>
          <a:endParaRPr lang="ru-RU"/>
        </a:p>
      </dgm:t>
    </dgm:pt>
    <dgm:pt modelId="{F8803073-60E4-457F-8CD2-C57CECD263D7}" type="pres">
      <dgm:prSet presAssocID="{A727C669-EC05-4992-B9A9-7A89EF1D2CE8}" presName="hierRoot2" presStyleCnt="0">
        <dgm:presLayoutVars>
          <dgm:hierBranch val="init"/>
        </dgm:presLayoutVars>
      </dgm:prSet>
      <dgm:spPr/>
    </dgm:pt>
    <dgm:pt modelId="{E0C2C7E4-0259-4CC9-9F3B-699FC22966CB}" type="pres">
      <dgm:prSet presAssocID="{A727C669-EC05-4992-B9A9-7A89EF1D2CE8}" presName="rootComposite" presStyleCnt="0"/>
      <dgm:spPr/>
    </dgm:pt>
    <dgm:pt modelId="{10A399CF-15E6-48E2-A41C-938058B29935}" type="pres">
      <dgm:prSet presAssocID="{A727C669-EC05-4992-B9A9-7A89EF1D2CE8}" presName="rootText" presStyleLbl="node3" presStyleIdx="0" presStyleCnt="3" custScaleX="122102" custScaleY="153921" custLinFactNeighborX="-2736" custLinFactNeighborY="49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AEC17D-B687-48CA-86C6-4F04A07F32C8}" type="pres">
      <dgm:prSet presAssocID="{A727C669-EC05-4992-B9A9-7A89EF1D2CE8}" presName="rootConnector" presStyleLbl="node3" presStyleIdx="0" presStyleCnt="3"/>
      <dgm:spPr/>
      <dgm:t>
        <a:bodyPr/>
        <a:lstStyle/>
        <a:p>
          <a:endParaRPr lang="ru-RU"/>
        </a:p>
      </dgm:t>
    </dgm:pt>
    <dgm:pt modelId="{AB316B69-D8F4-472D-BA49-9550CDC39522}" type="pres">
      <dgm:prSet presAssocID="{A727C669-EC05-4992-B9A9-7A89EF1D2CE8}" presName="hierChild4" presStyleCnt="0"/>
      <dgm:spPr/>
    </dgm:pt>
    <dgm:pt modelId="{8FE6F070-0BA9-4C8F-969F-B7E860DFAFE8}" type="pres">
      <dgm:prSet presAssocID="{A727C669-EC05-4992-B9A9-7A89EF1D2CE8}" presName="hierChild5" presStyleCnt="0"/>
      <dgm:spPr/>
    </dgm:pt>
    <dgm:pt modelId="{B7667E14-BEEF-4552-B34C-2AE3E255A24C}" type="pres">
      <dgm:prSet presAssocID="{96ABCF4F-E07A-439D-8ADB-4E473605F494}" presName="Name35" presStyleLbl="parChTrans1D3" presStyleIdx="1" presStyleCnt="3"/>
      <dgm:spPr/>
      <dgm:t>
        <a:bodyPr/>
        <a:lstStyle/>
        <a:p>
          <a:endParaRPr lang="ru-RU"/>
        </a:p>
      </dgm:t>
    </dgm:pt>
    <dgm:pt modelId="{0FA71885-294D-4BB5-9906-CBB2635EA5B8}" type="pres">
      <dgm:prSet presAssocID="{31A183ED-8B64-4F91-B1C8-F03A60AAC2D6}" presName="hierRoot2" presStyleCnt="0">
        <dgm:presLayoutVars>
          <dgm:hierBranch val="init"/>
        </dgm:presLayoutVars>
      </dgm:prSet>
      <dgm:spPr/>
    </dgm:pt>
    <dgm:pt modelId="{EC6FF13A-65AD-40DB-AB6C-CA9015796174}" type="pres">
      <dgm:prSet presAssocID="{31A183ED-8B64-4F91-B1C8-F03A60AAC2D6}" presName="rootComposite" presStyleCnt="0"/>
      <dgm:spPr/>
    </dgm:pt>
    <dgm:pt modelId="{271C9D22-43D0-47F6-BB8B-92150A521F1E}" type="pres">
      <dgm:prSet presAssocID="{31A183ED-8B64-4F91-B1C8-F03A60AAC2D6}" presName="rootText" presStyleLbl="node3" presStyleIdx="1" presStyleCnt="3" custScaleX="152434" custScaleY="148874" custLinFactNeighborX="-12515" custLinFactNeighborY="56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57C4AB-0BA1-4E7D-A824-66F216F2D77B}" type="pres">
      <dgm:prSet presAssocID="{31A183ED-8B64-4F91-B1C8-F03A60AAC2D6}" presName="rootConnector" presStyleLbl="node3" presStyleIdx="1" presStyleCnt="3"/>
      <dgm:spPr/>
      <dgm:t>
        <a:bodyPr/>
        <a:lstStyle/>
        <a:p>
          <a:endParaRPr lang="ru-RU"/>
        </a:p>
      </dgm:t>
    </dgm:pt>
    <dgm:pt modelId="{3AAC744C-8190-48CF-B09D-69729B1DF614}" type="pres">
      <dgm:prSet presAssocID="{31A183ED-8B64-4F91-B1C8-F03A60AAC2D6}" presName="hierChild4" presStyleCnt="0"/>
      <dgm:spPr/>
    </dgm:pt>
    <dgm:pt modelId="{B94325AB-FA9D-4D95-84D9-64A2C4AC1A29}" type="pres">
      <dgm:prSet presAssocID="{31A183ED-8B64-4F91-B1C8-F03A60AAC2D6}" presName="hierChild5" presStyleCnt="0"/>
      <dgm:spPr/>
    </dgm:pt>
    <dgm:pt modelId="{FF071BC5-9D2A-4A5C-B1AE-88B2C98F8324}" type="pres">
      <dgm:prSet presAssocID="{7E446E60-3925-4FB8-8AF5-8BAB981A9DE5}" presName="Name35" presStyleLbl="parChTrans1D3" presStyleIdx="2" presStyleCnt="3"/>
      <dgm:spPr/>
      <dgm:t>
        <a:bodyPr/>
        <a:lstStyle/>
        <a:p>
          <a:endParaRPr lang="ru-RU"/>
        </a:p>
      </dgm:t>
    </dgm:pt>
    <dgm:pt modelId="{98410C9F-5670-4B5B-BB45-919612AE4545}" type="pres">
      <dgm:prSet presAssocID="{04A4BE36-43E8-4347-93C3-052463DF70FD}" presName="hierRoot2" presStyleCnt="0">
        <dgm:presLayoutVars>
          <dgm:hierBranch val="init"/>
        </dgm:presLayoutVars>
      </dgm:prSet>
      <dgm:spPr/>
    </dgm:pt>
    <dgm:pt modelId="{47DBADF5-9D82-4314-BAD3-023C198B3FD7}" type="pres">
      <dgm:prSet presAssocID="{04A4BE36-43E8-4347-93C3-052463DF70FD}" presName="rootComposite" presStyleCnt="0"/>
      <dgm:spPr/>
    </dgm:pt>
    <dgm:pt modelId="{00349A82-0E55-4A76-A781-10216942049B}" type="pres">
      <dgm:prSet presAssocID="{04A4BE36-43E8-4347-93C3-052463DF70FD}" presName="rootText" presStyleLbl="node3" presStyleIdx="2" presStyleCnt="3" custScaleY="150139" custLinFactNeighborX="-686" custLinFactNeighborY="56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568381-EB4F-40C8-B23F-B2336C814A1F}" type="pres">
      <dgm:prSet presAssocID="{04A4BE36-43E8-4347-93C3-052463DF70FD}" presName="rootConnector" presStyleLbl="node3" presStyleIdx="2" presStyleCnt="3"/>
      <dgm:spPr/>
      <dgm:t>
        <a:bodyPr/>
        <a:lstStyle/>
        <a:p>
          <a:endParaRPr lang="ru-RU"/>
        </a:p>
      </dgm:t>
    </dgm:pt>
    <dgm:pt modelId="{DFFB3EF3-8AD5-4809-8ACC-FCD54EC90DFA}" type="pres">
      <dgm:prSet presAssocID="{04A4BE36-43E8-4347-93C3-052463DF70FD}" presName="hierChild4" presStyleCnt="0"/>
      <dgm:spPr/>
    </dgm:pt>
    <dgm:pt modelId="{974CFC9F-5DF5-4CEB-86CE-193EAC13207A}" type="pres">
      <dgm:prSet presAssocID="{04A4BE36-43E8-4347-93C3-052463DF70FD}" presName="hierChild5" presStyleCnt="0"/>
      <dgm:spPr/>
    </dgm:pt>
    <dgm:pt modelId="{F3FF10BF-7FB1-4703-B97D-B55B034DA6BD}" type="pres">
      <dgm:prSet presAssocID="{32B68D06-73B3-4158-88D5-4580609C364A}" presName="hierChild5" presStyleCnt="0"/>
      <dgm:spPr/>
    </dgm:pt>
    <dgm:pt modelId="{24245181-72E7-4AE8-B99C-64EEEAE96108}" type="pres">
      <dgm:prSet presAssocID="{97A287B1-7624-4DFD-AC2C-130126F8DDC9}" presName="Name37" presStyleLbl="parChTrans1D2" presStyleIdx="2" presStyleCnt="3"/>
      <dgm:spPr/>
      <dgm:t>
        <a:bodyPr/>
        <a:lstStyle/>
        <a:p>
          <a:endParaRPr lang="ru-RU"/>
        </a:p>
      </dgm:t>
    </dgm:pt>
    <dgm:pt modelId="{34F7890C-08DB-4DD9-B966-9DFF6971DEA3}" type="pres">
      <dgm:prSet presAssocID="{3A84E78E-A6A6-43B0-AD21-1C9BE565354E}" presName="hierRoot2" presStyleCnt="0">
        <dgm:presLayoutVars>
          <dgm:hierBranch val="init"/>
        </dgm:presLayoutVars>
      </dgm:prSet>
      <dgm:spPr/>
    </dgm:pt>
    <dgm:pt modelId="{EC2EB86C-7281-48C3-A398-75A0CB55A3C8}" type="pres">
      <dgm:prSet presAssocID="{3A84E78E-A6A6-43B0-AD21-1C9BE565354E}" presName="rootComposite" presStyleCnt="0"/>
      <dgm:spPr/>
    </dgm:pt>
    <dgm:pt modelId="{43EDF871-855D-4823-9982-DAD7321CA541}" type="pres">
      <dgm:prSet presAssocID="{3A84E78E-A6A6-43B0-AD21-1C9BE565354E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00EA1E-9B3E-4257-95C8-DF9775D3E8B9}" type="pres">
      <dgm:prSet presAssocID="{3A84E78E-A6A6-43B0-AD21-1C9BE565354E}" presName="rootConnector" presStyleLbl="node2" presStyleIdx="2" presStyleCnt="3"/>
      <dgm:spPr/>
      <dgm:t>
        <a:bodyPr/>
        <a:lstStyle/>
        <a:p>
          <a:endParaRPr lang="ru-RU"/>
        </a:p>
      </dgm:t>
    </dgm:pt>
    <dgm:pt modelId="{0D852059-3BF6-4828-8730-96FAC7B743C0}" type="pres">
      <dgm:prSet presAssocID="{3A84E78E-A6A6-43B0-AD21-1C9BE565354E}" presName="hierChild4" presStyleCnt="0"/>
      <dgm:spPr/>
    </dgm:pt>
    <dgm:pt modelId="{78B5A93F-9092-4E4B-9762-ED1D4C53DA73}" type="pres">
      <dgm:prSet presAssocID="{3A84E78E-A6A6-43B0-AD21-1C9BE565354E}" presName="hierChild5" presStyleCnt="0"/>
      <dgm:spPr/>
    </dgm:pt>
    <dgm:pt modelId="{BB05DA64-1546-46C1-A75F-DDD10AD02185}" type="pres">
      <dgm:prSet presAssocID="{43A738A1-12C9-4217-A622-2C31305B0EAB}" presName="hierChild3" presStyleCnt="0"/>
      <dgm:spPr/>
    </dgm:pt>
  </dgm:ptLst>
  <dgm:cxnLst>
    <dgm:cxn modelId="{69678958-B644-41A1-B032-3AC7ECB9DE91}" type="presOf" srcId="{43A738A1-12C9-4217-A622-2C31305B0EAB}" destId="{0FD66539-BC42-4133-99F1-E76003083DDD}" srcOrd="1" destOrd="0" presId="urn:microsoft.com/office/officeart/2005/8/layout/orgChart1"/>
    <dgm:cxn modelId="{EECDCF77-5CA9-45FE-B662-33E5B74DD063}" type="presOf" srcId="{33802B56-1943-4CDA-9F8C-385A1205A474}" destId="{3380FFE0-7BF3-4314-B89E-A194EE4BE2B1}" srcOrd="0" destOrd="0" presId="urn:microsoft.com/office/officeart/2005/8/layout/orgChart1"/>
    <dgm:cxn modelId="{B002A03E-21C7-46FA-9108-C0FCE1B1E79D}" type="presOf" srcId="{7E446E60-3925-4FB8-8AF5-8BAB981A9DE5}" destId="{FF071BC5-9D2A-4A5C-B1AE-88B2C98F8324}" srcOrd="0" destOrd="0" presId="urn:microsoft.com/office/officeart/2005/8/layout/orgChart1"/>
    <dgm:cxn modelId="{7BC793C0-0D70-40E8-BD43-658AC1BE5333}" type="presOf" srcId="{32B68D06-73B3-4158-88D5-4580609C364A}" destId="{4F291178-E8E5-4D0B-AC24-71F9B82446B4}" srcOrd="1" destOrd="0" presId="urn:microsoft.com/office/officeart/2005/8/layout/orgChart1"/>
    <dgm:cxn modelId="{A687F1F2-4817-41CA-895B-9BAE4D5BDD03}" type="presOf" srcId="{AEBBA8FA-5B9C-4CE8-B621-166D8AECD223}" destId="{E23128E1-BB04-440D-B46A-9FFE4E183752}" srcOrd="0" destOrd="0" presId="urn:microsoft.com/office/officeart/2005/8/layout/orgChart1"/>
    <dgm:cxn modelId="{6A718FBE-C411-4925-87C2-78DC0164F0FB}" type="presOf" srcId="{1B6C300F-4341-4C73-BDFF-B0E74DAA2659}" destId="{94AF6EF1-2881-456F-A9EE-5E7609AEE727}" srcOrd="0" destOrd="0" presId="urn:microsoft.com/office/officeart/2005/8/layout/orgChart1"/>
    <dgm:cxn modelId="{908CBDCA-4CB7-4C92-89F1-682F8C2D3F0D}" srcId="{32B68D06-73B3-4158-88D5-4580609C364A}" destId="{04A4BE36-43E8-4347-93C3-052463DF70FD}" srcOrd="2" destOrd="0" parTransId="{7E446E60-3925-4FB8-8AF5-8BAB981A9DE5}" sibTransId="{912C5F2F-1CB5-452D-A20E-1DD29AFAAF2F}"/>
    <dgm:cxn modelId="{95320163-AA8C-4673-AABD-B5BA0D6F9B91}" srcId="{43A738A1-12C9-4217-A622-2C31305B0EAB}" destId="{32B68D06-73B3-4158-88D5-4580609C364A}" srcOrd="1" destOrd="0" parTransId="{33802B56-1943-4CDA-9F8C-385A1205A474}" sibTransId="{DED8A879-C278-49F0-8F7F-9B496B82466A}"/>
    <dgm:cxn modelId="{D77C7F82-BE95-4CA9-8B3D-D709A46D3A14}" srcId="{32B68D06-73B3-4158-88D5-4580609C364A}" destId="{A727C669-EC05-4992-B9A9-7A89EF1D2CE8}" srcOrd="0" destOrd="0" parTransId="{1B6C300F-4341-4C73-BDFF-B0E74DAA2659}" sibTransId="{2856B92C-7318-4018-9783-80DB14BBFCCD}"/>
    <dgm:cxn modelId="{449FAECD-D854-436A-8350-7EA2F38CA80C}" type="presOf" srcId="{31A183ED-8B64-4F91-B1C8-F03A60AAC2D6}" destId="{271C9D22-43D0-47F6-BB8B-92150A521F1E}" srcOrd="0" destOrd="0" presId="urn:microsoft.com/office/officeart/2005/8/layout/orgChart1"/>
    <dgm:cxn modelId="{6BB935A0-82B1-4ADF-BC17-E32D70D0F3E9}" type="presOf" srcId="{97A287B1-7624-4DFD-AC2C-130126F8DDC9}" destId="{24245181-72E7-4AE8-B99C-64EEEAE96108}" srcOrd="0" destOrd="0" presId="urn:microsoft.com/office/officeart/2005/8/layout/orgChart1"/>
    <dgm:cxn modelId="{0FA42A6E-0932-4D50-8B18-E3F6092D6B18}" type="presOf" srcId="{49FACB2F-F5D4-4122-B790-96C6C4DDC259}" destId="{1D6A8384-56B3-487E-9F00-2E26CBC35D78}" srcOrd="1" destOrd="0" presId="urn:microsoft.com/office/officeart/2005/8/layout/orgChart1"/>
    <dgm:cxn modelId="{E0EC812C-D50A-45EB-ADDC-62865B6EF1AA}" type="presOf" srcId="{43A738A1-12C9-4217-A622-2C31305B0EAB}" destId="{7925901E-CEB6-4A8E-9677-727EEB2C54CD}" srcOrd="0" destOrd="0" presId="urn:microsoft.com/office/officeart/2005/8/layout/orgChart1"/>
    <dgm:cxn modelId="{E21C42DE-F3BD-4930-8A9C-177CCEE7B738}" srcId="{43A738A1-12C9-4217-A622-2C31305B0EAB}" destId="{49FACB2F-F5D4-4122-B790-96C6C4DDC259}" srcOrd="0" destOrd="0" parTransId="{81AA12B5-95AC-45E1-984C-9515D2A940FF}" sibTransId="{E4C1E511-9FFA-46FB-8010-A55224BBB19D}"/>
    <dgm:cxn modelId="{A20D3023-3444-46EB-8A4B-15C4BB9B0554}" type="presOf" srcId="{49FACB2F-F5D4-4122-B790-96C6C4DDC259}" destId="{63DE956A-EF77-41D8-91D8-66B06F0C322D}" srcOrd="0" destOrd="0" presId="urn:microsoft.com/office/officeart/2005/8/layout/orgChart1"/>
    <dgm:cxn modelId="{D5A7B62A-7097-4E5C-8679-C24E1A1C643A}" srcId="{32B68D06-73B3-4158-88D5-4580609C364A}" destId="{31A183ED-8B64-4F91-B1C8-F03A60AAC2D6}" srcOrd="1" destOrd="0" parTransId="{96ABCF4F-E07A-439D-8ADB-4E473605F494}" sibTransId="{4960E770-114A-46BC-9E0F-7B86A47833BD}"/>
    <dgm:cxn modelId="{B0F4F9E7-1F38-450F-951A-DFEABA9F8167}" type="presOf" srcId="{04A4BE36-43E8-4347-93C3-052463DF70FD}" destId="{14568381-EB4F-40C8-B23F-B2336C814A1F}" srcOrd="1" destOrd="0" presId="urn:microsoft.com/office/officeart/2005/8/layout/orgChart1"/>
    <dgm:cxn modelId="{F58A3152-2BCF-492E-9DAE-D4AC8FAE50EF}" type="presOf" srcId="{81AA12B5-95AC-45E1-984C-9515D2A940FF}" destId="{3960E85C-CEF8-4A04-B509-AB017960640E}" srcOrd="0" destOrd="0" presId="urn:microsoft.com/office/officeart/2005/8/layout/orgChart1"/>
    <dgm:cxn modelId="{3B4808C9-CC46-4F90-AFCB-D790288FE7E3}" type="presOf" srcId="{31A183ED-8B64-4F91-B1C8-F03A60AAC2D6}" destId="{DB57C4AB-0BA1-4E7D-A824-66F216F2D77B}" srcOrd="1" destOrd="0" presId="urn:microsoft.com/office/officeart/2005/8/layout/orgChart1"/>
    <dgm:cxn modelId="{D5B9580D-5843-4FF2-B18C-9B40C67D0A0E}" srcId="{43A738A1-12C9-4217-A622-2C31305B0EAB}" destId="{3A84E78E-A6A6-43B0-AD21-1C9BE565354E}" srcOrd="2" destOrd="0" parTransId="{97A287B1-7624-4DFD-AC2C-130126F8DDC9}" sibTransId="{4B9B0FFE-1FEB-4611-A517-4969468B09F6}"/>
    <dgm:cxn modelId="{6CC9EC65-1140-49F3-ABA9-2A9710EE9ACD}" type="presOf" srcId="{3A84E78E-A6A6-43B0-AD21-1C9BE565354E}" destId="{43EDF871-855D-4823-9982-DAD7321CA541}" srcOrd="0" destOrd="0" presId="urn:microsoft.com/office/officeart/2005/8/layout/orgChart1"/>
    <dgm:cxn modelId="{FB1BAD26-8A2D-4356-A2FA-A665569E8174}" type="presOf" srcId="{32B68D06-73B3-4158-88D5-4580609C364A}" destId="{B9377F71-34F1-4766-B88D-676665D7D31F}" srcOrd="0" destOrd="0" presId="urn:microsoft.com/office/officeart/2005/8/layout/orgChart1"/>
    <dgm:cxn modelId="{883E3923-FE37-4411-AC44-A0D6766E37B6}" type="presOf" srcId="{A727C669-EC05-4992-B9A9-7A89EF1D2CE8}" destId="{10A399CF-15E6-48E2-A41C-938058B29935}" srcOrd="0" destOrd="0" presId="urn:microsoft.com/office/officeart/2005/8/layout/orgChart1"/>
    <dgm:cxn modelId="{D0E12FFD-8E63-49F1-914C-6F8F11282727}" type="presOf" srcId="{96ABCF4F-E07A-439D-8ADB-4E473605F494}" destId="{B7667E14-BEEF-4552-B34C-2AE3E255A24C}" srcOrd="0" destOrd="0" presId="urn:microsoft.com/office/officeart/2005/8/layout/orgChart1"/>
    <dgm:cxn modelId="{6D8F30DC-F302-41B2-85D8-FD53655CC4F4}" type="presOf" srcId="{3A84E78E-A6A6-43B0-AD21-1C9BE565354E}" destId="{4800EA1E-9B3E-4257-95C8-DF9775D3E8B9}" srcOrd="1" destOrd="0" presId="urn:microsoft.com/office/officeart/2005/8/layout/orgChart1"/>
    <dgm:cxn modelId="{8A08A87E-8C06-4F93-B93F-A485418B0B06}" type="presOf" srcId="{A727C669-EC05-4992-B9A9-7A89EF1D2CE8}" destId="{F5AEC17D-B687-48CA-86C6-4F04A07F32C8}" srcOrd="1" destOrd="0" presId="urn:microsoft.com/office/officeart/2005/8/layout/orgChart1"/>
    <dgm:cxn modelId="{B50409DA-DD9E-4B5E-B7D6-395055B2492E}" srcId="{AEBBA8FA-5B9C-4CE8-B621-166D8AECD223}" destId="{43A738A1-12C9-4217-A622-2C31305B0EAB}" srcOrd="0" destOrd="0" parTransId="{6ABDBB82-2C2F-4C47-A5FD-F7DF1BC8AB59}" sibTransId="{99821FE7-5049-412D-9281-7B4E132660C2}"/>
    <dgm:cxn modelId="{EBAEF152-8986-46AC-9F98-6F52BA008124}" type="presOf" srcId="{04A4BE36-43E8-4347-93C3-052463DF70FD}" destId="{00349A82-0E55-4A76-A781-10216942049B}" srcOrd="0" destOrd="0" presId="urn:microsoft.com/office/officeart/2005/8/layout/orgChart1"/>
    <dgm:cxn modelId="{47D8D719-D9FE-4BF8-A5AB-446DE317DAE5}" type="presParOf" srcId="{E23128E1-BB04-440D-B46A-9FFE4E183752}" destId="{50043191-A16B-4EDD-A503-2694E41ED8CE}" srcOrd="0" destOrd="0" presId="urn:microsoft.com/office/officeart/2005/8/layout/orgChart1"/>
    <dgm:cxn modelId="{48CCD3C2-24D9-43ED-9495-4C10EB7FC110}" type="presParOf" srcId="{50043191-A16B-4EDD-A503-2694E41ED8CE}" destId="{A2A251CF-AFE6-445E-AC31-36ABBE256AE0}" srcOrd="0" destOrd="0" presId="urn:microsoft.com/office/officeart/2005/8/layout/orgChart1"/>
    <dgm:cxn modelId="{E8E97AE2-35D2-4E94-928E-16EF7EFEA361}" type="presParOf" srcId="{A2A251CF-AFE6-445E-AC31-36ABBE256AE0}" destId="{7925901E-CEB6-4A8E-9677-727EEB2C54CD}" srcOrd="0" destOrd="0" presId="urn:microsoft.com/office/officeart/2005/8/layout/orgChart1"/>
    <dgm:cxn modelId="{308AFEFE-D9A8-4851-86A5-DD6DBF2BE96C}" type="presParOf" srcId="{A2A251CF-AFE6-445E-AC31-36ABBE256AE0}" destId="{0FD66539-BC42-4133-99F1-E76003083DDD}" srcOrd="1" destOrd="0" presId="urn:microsoft.com/office/officeart/2005/8/layout/orgChart1"/>
    <dgm:cxn modelId="{CDDB6AC4-C677-4F32-AE03-9D1C14C42B97}" type="presParOf" srcId="{50043191-A16B-4EDD-A503-2694E41ED8CE}" destId="{6A2294F7-6282-4C12-888A-202FFE5093A8}" srcOrd="1" destOrd="0" presId="urn:microsoft.com/office/officeart/2005/8/layout/orgChart1"/>
    <dgm:cxn modelId="{C349AF53-3391-48A0-902C-4DD8C3533C7D}" type="presParOf" srcId="{6A2294F7-6282-4C12-888A-202FFE5093A8}" destId="{3960E85C-CEF8-4A04-B509-AB017960640E}" srcOrd="0" destOrd="0" presId="urn:microsoft.com/office/officeart/2005/8/layout/orgChart1"/>
    <dgm:cxn modelId="{85ACD07A-926F-4481-8112-8D0E5C915A29}" type="presParOf" srcId="{6A2294F7-6282-4C12-888A-202FFE5093A8}" destId="{33B6097E-EA6B-4779-BDF8-947275B73189}" srcOrd="1" destOrd="0" presId="urn:microsoft.com/office/officeart/2005/8/layout/orgChart1"/>
    <dgm:cxn modelId="{B8926B08-0847-4271-890D-4A5B461AB7A0}" type="presParOf" srcId="{33B6097E-EA6B-4779-BDF8-947275B73189}" destId="{C9D81E07-8FFF-4183-98E0-5D12F228F843}" srcOrd="0" destOrd="0" presId="urn:microsoft.com/office/officeart/2005/8/layout/orgChart1"/>
    <dgm:cxn modelId="{DD50F28F-976D-47EC-A641-43A88200E487}" type="presParOf" srcId="{C9D81E07-8FFF-4183-98E0-5D12F228F843}" destId="{63DE956A-EF77-41D8-91D8-66B06F0C322D}" srcOrd="0" destOrd="0" presId="urn:microsoft.com/office/officeart/2005/8/layout/orgChart1"/>
    <dgm:cxn modelId="{66C0B5F7-8A0B-4EF1-A29D-5F031155466B}" type="presParOf" srcId="{C9D81E07-8FFF-4183-98E0-5D12F228F843}" destId="{1D6A8384-56B3-487E-9F00-2E26CBC35D78}" srcOrd="1" destOrd="0" presId="urn:microsoft.com/office/officeart/2005/8/layout/orgChart1"/>
    <dgm:cxn modelId="{43985A29-2C3F-4CAE-806C-B23D24509424}" type="presParOf" srcId="{33B6097E-EA6B-4779-BDF8-947275B73189}" destId="{84A8DFA5-2D31-48D4-98EC-28212C749E13}" srcOrd="1" destOrd="0" presId="urn:microsoft.com/office/officeart/2005/8/layout/orgChart1"/>
    <dgm:cxn modelId="{8D8D45B2-2652-49C3-BE27-6B9B6CB8DB31}" type="presParOf" srcId="{33B6097E-EA6B-4779-BDF8-947275B73189}" destId="{8AD9618D-A020-442E-8C58-A25CF42CD1D5}" srcOrd="2" destOrd="0" presId="urn:microsoft.com/office/officeart/2005/8/layout/orgChart1"/>
    <dgm:cxn modelId="{EBA14B81-407F-4B1A-B9FB-8018BE3D45CB}" type="presParOf" srcId="{6A2294F7-6282-4C12-888A-202FFE5093A8}" destId="{3380FFE0-7BF3-4314-B89E-A194EE4BE2B1}" srcOrd="2" destOrd="0" presId="urn:microsoft.com/office/officeart/2005/8/layout/orgChart1"/>
    <dgm:cxn modelId="{73AE4192-FCB1-4A65-B1F3-87CF519777F8}" type="presParOf" srcId="{6A2294F7-6282-4C12-888A-202FFE5093A8}" destId="{974474D4-EC59-43E2-A4B5-F035CC8CB47A}" srcOrd="3" destOrd="0" presId="urn:microsoft.com/office/officeart/2005/8/layout/orgChart1"/>
    <dgm:cxn modelId="{561D79E3-01B3-41A5-8A74-9FC25688EA01}" type="presParOf" srcId="{974474D4-EC59-43E2-A4B5-F035CC8CB47A}" destId="{081C0F50-8A2B-4B21-A425-6FBB47FED39E}" srcOrd="0" destOrd="0" presId="urn:microsoft.com/office/officeart/2005/8/layout/orgChart1"/>
    <dgm:cxn modelId="{918C2F8E-EC0A-43C5-AA72-20F1C91C8968}" type="presParOf" srcId="{081C0F50-8A2B-4B21-A425-6FBB47FED39E}" destId="{B9377F71-34F1-4766-B88D-676665D7D31F}" srcOrd="0" destOrd="0" presId="urn:microsoft.com/office/officeart/2005/8/layout/orgChart1"/>
    <dgm:cxn modelId="{A1B10306-6B7C-4B70-A0DA-54E636FDD8EE}" type="presParOf" srcId="{081C0F50-8A2B-4B21-A425-6FBB47FED39E}" destId="{4F291178-E8E5-4D0B-AC24-71F9B82446B4}" srcOrd="1" destOrd="0" presId="urn:microsoft.com/office/officeart/2005/8/layout/orgChart1"/>
    <dgm:cxn modelId="{99820B43-CE77-4480-A75A-6EF2255F68C3}" type="presParOf" srcId="{974474D4-EC59-43E2-A4B5-F035CC8CB47A}" destId="{8F7949CB-4B0E-4410-B9F0-B0C7143A6C4C}" srcOrd="1" destOrd="0" presId="urn:microsoft.com/office/officeart/2005/8/layout/orgChart1"/>
    <dgm:cxn modelId="{4EC762CD-20AA-4531-A936-AA78F003BF8E}" type="presParOf" srcId="{8F7949CB-4B0E-4410-B9F0-B0C7143A6C4C}" destId="{94AF6EF1-2881-456F-A9EE-5E7609AEE727}" srcOrd="0" destOrd="0" presId="urn:microsoft.com/office/officeart/2005/8/layout/orgChart1"/>
    <dgm:cxn modelId="{0D05EE12-CC81-4756-A3F5-42218D1C28DB}" type="presParOf" srcId="{8F7949CB-4B0E-4410-B9F0-B0C7143A6C4C}" destId="{F8803073-60E4-457F-8CD2-C57CECD263D7}" srcOrd="1" destOrd="0" presId="urn:microsoft.com/office/officeart/2005/8/layout/orgChart1"/>
    <dgm:cxn modelId="{89EA1A88-E20F-4D0F-BCE7-FF855D76C5B7}" type="presParOf" srcId="{F8803073-60E4-457F-8CD2-C57CECD263D7}" destId="{E0C2C7E4-0259-4CC9-9F3B-699FC22966CB}" srcOrd="0" destOrd="0" presId="urn:microsoft.com/office/officeart/2005/8/layout/orgChart1"/>
    <dgm:cxn modelId="{E60B601C-7301-47FC-A109-CA0E33770E58}" type="presParOf" srcId="{E0C2C7E4-0259-4CC9-9F3B-699FC22966CB}" destId="{10A399CF-15E6-48E2-A41C-938058B29935}" srcOrd="0" destOrd="0" presId="urn:microsoft.com/office/officeart/2005/8/layout/orgChart1"/>
    <dgm:cxn modelId="{135CEB5B-C7CF-49FE-AEE8-862A4CB77987}" type="presParOf" srcId="{E0C2C7E4-0259-4CC9-9F3B-699FC22966CB}" destId="{F5AEC17D-B687-48CA-86C6-4F04A07F32C8}" srcOrd="1" destOrd="0" presId="urn:microsoft.com/office/officeart/2005/8/layout/orgChart1"/>
    <dgm:cxn modelId="{20AC41FD-EA64-49B3-ADCA-F806AACACA53}" type="presParOf" srcId="{F8803073-60E4-457F-8CD2-C57CECD263D7}" destId="{AB316B69-D8F4-472D-BA49-9550CDC39522}" srcOrd="1" destOrd="0" presId="urn:microsoft.com/office/officeart/2005/8/layout/orgChart1"/>
    <dgm:cxn modelId="{04559380-3889-41B5-9C32-4C56561EC3E2}" type="presParOf" srcId="{F8803073-60E4-457F-8CD2-C57CECD263D7}" destId="{8FE6F070-0BA9-4C8F-969F-B7E860DFAFE8}" srcOrd="2" destOrd="0" presId="urn:microsoft.com/office/officeart/2005/8/layout/orgChart1"/>
    <dgm:cxn modelId="{308CB894-7FAE-40AE-8BB2-0693767C90D1}" type="presParOf" srcId="{8F7949CB-4B0E-4410-B9F0-B0C7143A6C4C}" destId="{B7667E14-BEEF-4552-B34C-2AE3E255A24C}" srcOrd="2" destOrd="0" presId="urn:microsoft.com/office/officeart/2005/8/layout/orgChart1"/>
    <dgm:cxn modelId="{8704D09A-4079-4B3D-8A66-E34CC05FAF4D}" type="presParOf" srcId="{8F7949CB-4B0E-4410-B9F0-B0C7143A6C4C}" destId="{0FA71885-294D-4BB5-9906-CBB2635EA5B8}" srcOrd="3" destOrd="0" presId="urn:microsoft.com/office/officeart/2005/8/layout/orgChart1"/>
    <dgm:cxn modelId="{122C9AA8-CA53-47CD-9FFB-007F326B7A4D}" type="presParOf" srcId="{0FA71885-294D-4BB5-9906-CBB2635EA5B8}" destId="{EC6FF13A-65AD-40DB-AB6C-CA9015796174}" srcOrd="0" destOrd="0" presId="urn:microsoft.com/office/officeart/2005/8/layout/orgChart1"/>
    <dgm:cxn modelId="{B073DB61-75C2-4465-A353-E09C810022AC}" type="presParOf" srcId="{EC6FF13A-65AD-40DB-AB6C-CA9015796174}" destId="{271C9D22-43D0-47F6-BB8B-92150A521F1E}" srcOrd="0" destOrd="0" presId="urn:microsoft.com/office/officeart/2005/8/layout/orgChart1"/>
    <dgm:cxn modelId="{1FA8D283-C368-45DF-92CC-09C2502E6EF6}" type="presParOf" srcId="{EC6FF13A-65AD-40DB-AB6C-CA9015796174}" destId="{DB57C4AB-0BA1-4E7D-A824-66F216F2D77B}" srcOrd="1" destOrd="0" presId="urn:microsoft.com/office/officeart/2005/8/layout/orgChart1"/>
    <dgm:cxn modelId="{1BFEFCBA-C0D8-412A-BE3A-C4671CE23D79}" type="presParOf" srcId="{0FA71885-294D-4BB5-9906-CBB2635EA5B8}" destId="{3AAC744C-8190-48CF-B09D-69729B1DF614}" srcOrd="1" destOrd="0" presId="urn:microsoft.com/office/officeart/2005/8/layout/orgChart1"/>
    <dgm:cxn modelId="{14485C7E-8271-4A3E-95FB-C71695FD96EE}" type="presParOf" srcId="{0FA71885-294D-4BB5-9906-CBB2635EA5B8}" destId="{B94325AB-FA9D-4D95-84D9-64A2C4AC1A29}" srcOrd="2" destOrd="0" presId="urn:microsoft.com/office/officeart/2005/8/layout/orgChart1"/>
    <dgm:cxn modelId="{8B875B81-5B43-48DB-BF81-0BEE54EB0B03}" type="presParOf" srcId="{8F7949CB-4B0E-4410-B9F0-B0C7143A6C4C}" destId="{FF071BC5-9D2A-4A5C-B1AE-88B2C98F8324}" srcOrd="4" destOrd="0" presId="urn:microsoft.com/office/officeart/2005/8/layout/orgChart1"/>
    <dgm:cxn modelId="{0048E187-9902-4FB2-B960-225E601E0C39}" type="presParOf" srcId="{8F7949CB-4B0E-4410-B9F0-B0C7143A6C4C}" destId="{98410C9F-5670-4B5B-BB45-919612AE4545}" srcOrd="5" destOrd="0" presId="urn:microsoft.com/office/officeart/2005/8/layout/orgChart1"/>
    <dgm:cxn modelId="{2BCA09AC-BC21-44ED-B861-3E91D0D7BE3A}" type="presParOf" srcId="{98410C9F-5670-4B5B-BB45-919612AE4545}" destId="{47DBADF5-9D82-4314-BAD3-023C198B3FD7}" srcOrd="0" destOrd="0" presId="urn:microsoft.com/office/officeart/2005/8/layout/orgChart1"/>
    <dgm:cxn modelId="{E3E16EA2-E13C-491C-A573-BEC94BBCF529}" type="presParOf" srcId="{47DBADF5-9D82-4314-BAD3-023C198B3FD7}" destId="{00349A82-0E55-4A76-A781-10216942049B}" srcOrd="0" destOrd="0" presId="urn:microsoft.com/office/officeart/2005/8/layout/orgChart1"/>
    <dgm:cxn modelId="{E6563A74-1F9A-49CB-BDA7-7A42E095EE38}" type="presParOf" srcId="{47DBADF5-9D82-4314-BAD3-023C198B3FD7}" destId="{14568381-EB4F-40C8-B23F-B2336C814A1F}" srcOrd="1" destOrd="0" presId="urn:microsoft.com/office/officeart/2005/8/layout/orgChart1"/>
    <dgm:cxn modelId="{686CFC73-FFFE-41DE-87CB-4912322F50A7}" type="presParOf" srcId="{98410C9F-5670-4B5B-BB45-919612AE4545}" destId="{DFFB3EF3-8AD5-4809-8ACC-FCD54EC90DFA}" srcOrd="1" destOrd="0" presId="urn:microsoft.com/office/officeart/2005/8/layout/orgChart1"/>
    <dgm:cxn modelId="{501D3A28-0569-49F4-A6F2-9F20ABE2E7C4}" type="presParOf" srcId="{98410C9F-5670-4B5B-BB45-919612AE4545}" destId="{974CFC9F-5DF5-4CEB-86CE-193EAC13207A}" srcOrd="2" destOrd="0" presId="urn:microsoft.com/office/officeart/2005/8/layout/orgChart1"/>
    <dgm:cxn modelId="{BC0DB188-E930-4100-A99D-E99F882EF0A7}" type="presParOf" srcId="{974474D4-EC59-43E2-A4B5-F035CC8CB47A}" destId="{F3FF10BF-7FB1-4703-B97D-B55B034DA6BD}" srcOrd="2" destOrd="0" presId="urn:microsoft.com/office/officeart/2005/8/layout/orgChart1"/>
    <dgm:cxn modelId="{1D495CB6-4680-4879-9234-3D8520248273}" type="presParOf" srcId="{6A2294F7-6282-4C12-888A-202FFE5093A8}" destId="{24245181-72E7-4AE8-B99C-64EEEAE96108}" srcOrd="4" destOrd="0" presId="urn:microsoft.com/office/officeart/2005/8/layout/orgChart1"/>
    <dgm:cxn modelId="{916267C1-50A8-499D-9F9D-12465E07475B}" type="presParOf" srcId="{6A2294F7-6282-4C12-888A-202FFE5093A8}" destId="{34F7890C-08DB-4DD9-B966-9DFF6971DEA3}" srcOrd="5" destOrd="0" presId="urn:microsoft.com/office/officeart/2005/8/layout/orgChart1"/>
    <dgm:cxn modelId="{833D958B-8D6D-4AA1-AA16-5ED735138EF6}" type="presParOf" srcId="{34F7890C-08DB-4DD9-B966-9DFF6971DEA3}" destId="{EC2EB86C-7281-48C3-A398-75A0CB55A3C8}" srcOrd="0" destOrd="0" presId="urn:microsoft.com/office/officeart/2005/8/layout/orgChart1"/>
    <dgm:cxn modelId="{5B656860-A17E-49D0-92D0-0FB71B2F2460}" type="presParOf" srcId="{EC2EB86C-7281-48C3-A398-75A0CB55A3C8}" destId="{43EDF871-855D-4823-9982-DAD7321CA541}" srcOrd="0" destOrd="0" presId="urn:microsoft.com/office/officeart/2005/8/layout/orgChart1"/>
    <dgm:cxn modelId="{E2AFCF9B-1479-443B-8862-833EFFC606F0}" type="presParOf" srcId="{EC2EB86C-7281-48C3-A398-75A0CB55A3C8}" destId="{4800EA1E-9B3E-4257-95C8-DF9775D3E8B9}" srcOrd="1" destOrd="0" presId="urn:microsoft.com/office/officeart/2005/8/layout/orgChart1"/>
    <dgm:cxn modelId="{D2C737B9-13BC-4F93-8FAD-67699880253A}" type="presParOf" srcId="{34F7890C-08DB-4DD9-B966-9DFF6971DEA3}" destId="{0D852059-3BF6-4828-8730-96FAC7B743C0}" srcOrd="1" destOrd="0" presId="urn:microsoft.com/office/officeart/2005/8/layout/orgChart1"/>
    <dgm:cxn modelId="{A3D7D44D-DB98-4109-9995-E8DA22F19E9C}" type="presParOf" srcId="{34F7890C-08DB-4DD9-B966-9DFF6971DEA3}" destId="{78B5A93F-9092-4E4B-9762-ED1D4C53DA73}" srcOrd="2" destOrd="0" presId="urn:microsoft.com/office/officeart/2005/8/layout/orgChart1"/>
    <dgm:cxn modelId="{8E53B926-B258-4B03-86B4-CC0570712ED6}" type="presParOf" srcId="{50043191-A16B-4EDD-A503-2694E41ED8CE}" destId="{BB05DA64-1546-46C1-A75F-DDD10AD0218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62D7CA-1719-43AD-AAA4-C327DF135837}" type="doc">
      <dgm:prSet loTypeId="urn:microsoft.com/office/officeart/2005/8/layout/hierarchy4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3D2937-C1AF-4F01-A21B-E6BD02DE1D61}">
      <dgm:prSet phldrT="[Текст]"/>
      <dgm:spPr/>
      <dgm:t>
        <a:bodyPr/>
        <a:lstStyle/>
        <a:p>
          <a:r>
            <a:rPr lang="ru-RU" b="1" cap="none" spc="0" dirty="0" smtClean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00FF"/>
              </a:solidFill>
              <a:effectLst/>
            </a:rPr>
            <a:t>Бюджетная система Российской Федерации</a:t>
          </a:r>
          <a:endParaRPr lang="ru-RU" b="1" cap="none" spc="0" dirty="0">
            <a:ln w="10541" cmpd="sng">
              <a:solidFill>
                <a:schemeClr val="tx2">
                  <a:lumMod val="75000"/>
                </a:schemeClr>
              </a:solidFill>
              <a:prstDash val="solid"/>
            </a:ln>
            <a:solidFill>
              <a:srgbClr val="0000FF"/>
            </a:solidFill>
            <a:effectLst/>
          </a:endParaRPr>
        </a:p>
      </dgm:t>
    </dgm:pt>
    <dgm:pt modelId="{FC3CCEDC-0340-4939-A514-F72A28EE2879}" type="parTrans" cxnId="{6A011F91-A0A2-4A92-B08E-F4209421565A}">
      <dgm:prSet/>
      <dgm:spPr/>
      <dgm:t>
        <a:bodyPr/>
        <a:lstStyle/>
        <a:p>
          <a:endParaRPr lang="ru-RU" b="1" cap="none" spc="0">
            <a:ln w="10541" cmpd="sng">
              <a:solidFill>
                <a:schemeClr val="tx2">
                  <a:lumMod val="75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FD3DBFA6-E5F1-41F2-9787-8A1BBE1614C7}" type="sibTrans" cxnId="{6A011F91-A0A2-4A92-B08E-F4209421565A}">
      <dgm:prSet/>
      <dgm:spPr/>
      <dgm:t>
        <a:bodyPr/>
        <a:lstStyle/>
        <a:p>
          <a:endParaRPr lang="ru-RU" b="1" cap="none" spc="0">
            <a:ln w="10541" cmpd="sng">
              <a:solidFill>
                <a:schemeClr val="tx2">
                  <a:lumMod val="75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C7A2AE06-B867-4500-B766-7A9EF909AB1C}">
      <dgm:prSet phldrT="[Текст]" custT="1"/>
      <dgm:spPr/>
      <dgm:t>
        <a:bodyPr/>
        <a:lstStyle/>
        <a:p>
          <a:r>
            <a:rPr lang="ru-RU" sz="2800" b="1" cap="none" spc="0" dirty="0" smtClean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Федеральный бюджет РФ</a:t>
          </a:r>
          <a:endParaRPr lang="ru-RU" sz="2800" b="1" cap="none" spc="0" dirty="0">
            <a:ln w="10541" cmpd="sng">
              <a:solidFill>
                <a:schemeClr val="tx2">
                  <a:lumMod val="75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409CE9D2-C38F-4FDF-AD46-077ED6F4CA6C}" type="parTrans" cxnId="{B8CF61CC-305F-4155-8BBA-7A93550BF66E}">
      <dgm:prSet/>
      <dgm:spPr/>
      <dgm:t>
        <a:bodyPr/>
        <a:lstStyle/>
        <a:p>
          <a:endParaRPr lang="ru-RU" b="1" cap="none" spc="0">
            <a:ln w="10541" cmpd="sng">
              <a:solidFill>
                <a:schemeClr val="tx2">
                  <a:lumMod val="75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66064525-83EB-4B03-9712-C4EDAC7429DF}" type="sibTrans" cxnId="{B8CF61CC-305F-4155-8BBA-7A93550BF66E}">
      <dgm:prSet/>
      <dgm:spPr/>
      <dgm:t>
        <a:bodyPr/>
        <a:lstStyle/>
        <a:p>
          <a:endParaRPr lang="ru-RU" b="1" cap="none" spc="0">
            <a:ln w="10541" cmpd="sng">
              <a:solidFill>
                <a:schemeClr val="tx2">
                  <a:lumMod val="75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931174A0-ACB2-4483-A885-31AC6885D330}">
      <dgm:prSet phldrT="[Текст]" custT="1"/>
      <dgm:spPr/>
      <dgm:t>
        <a:bodyPr/>
        <a:lstStyle/>
        <a:p>
          <a:r>
            <a:rPr lang="ru-RU" sz="2800" b="1" cap="none" spc="0" dirty="0" smtClean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Бюджет субъекта РФ</a:t>
          </a:r>
          <a:endParaRPr lang="ru-RU" sz="2800" b="1" cap="none" spc="0" dirty="0">
            <a:ln w="10541" cmpd="sng">
              <a:solidFill>
                <a:schemeClr val="tx2">
                  <a:lumMod val="75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D809CDF3-9678-46A8-AA89-9A18171CD6C4}" type="parTrans" cxnId="{A63AF576-A764-4186-80EF-39B33AD3ECAA}">
      <dgm:prSet/>
      <dgm:spPr/>
      <dgm:t>
        <a:bodyPr/>
        <a:lstStyle/>
        <a:p>
          <a:endParaRPr lang="ru-RU" b="1" cap="none" spc="0">
            <a:ln w="10541" cmpd="sng">
              <a:solidFill>
                <a:schemeClr val="tx2">
                  <a:lumMod val="75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ECEAF8C5-1535-443A-B1A1-61FD9A34D88E}" type="sibTrans" cxnId="{A63AF576-A764-4186-80EF-39B33AD3ECAA}">
      <dgm:prSet/>
      <dgm:spPr/>
      <dgm:t>
        <a:bodyPr/>
        <a:lstStyle/>
        <a:p>
          <a:endParaRPr lang="ru-RU" b="1" cap="none" spc="0">
            <a:ln w="10541" cmpd="sng">
              <a:solidFill>
                <a:schemeClr val="tx2">
                  <a:lumMod val="75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C0D922A4-F76C-4071-9E74-D978B02BD37E}">
      <dgm:prSet phldrT="[Текст]"/>
      <dgm:spPr/>
      <dgm:t>
        <a:bodyPr/>
        <a:lstStyle/>
        <a:p>
          <a:r>
            <a:rPr lang="ru-RU" b="1" cap="none" spc="0" dirty="0" smtClean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Бюджеты государственных внебюджетных фондов РФ</a:t>
          </a:r>
          <a:endParaRPr lang="ru-RU" b="1" cap="none" spc="0" dirty="0">
            <a:ln w="10541" cmpd="sng">
              <a:solidFill>
                <a:schemeClr val="tx2">
                  <a:lumMod val="75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5386450D-DE1E-4093-9BDF-F22610FE861D}" type="parTrans" cxnId="{4E3DC161-4E0A-4564-BB7F-F478D64C0662}">
      <dgm:prSet/>
      <dgm:spPr/>
      <dgm:t>
        <a:bodyPr/>
        <a:lstStyle/>
        <a:p>
          <a:endParaRPr lang="ru-RU" b="1" cap="none" spc="0">
            <a:ln w="10541" cmpd="sng">
              <a:solidFill>
                <a:schemeClr val="tx2">
                  <a:lumMod val="75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64E202AC-1E00-4FCA-929F-EF0248019D1A}" type="sibTrans" cxnId="{4E3DC161-4E0A-4564-BB7F-F478D64C0662}">
      <dgm:prSet/>
      <dgm:spPr/>
      <dgm:t>
        <a:bodyPr/>
        <a:lstStyle/>
        <a:p>
          <a:endParaRPr lang="ru-RU" b="1" cap="none" spc="0">
            <a:ln w="10541" cmpd="sng">
              <a:solidFill>
                <a:schemeClr val="tx2">
                  <a:lumMod val="75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97F0DA1C-0792-4A2F-AA87-CE91743A0F49}">
      <dgm:prSet phldrT="[Текст]"/>
      <dgm:spPr/>
      <dgm:t>
        <a:bodyPr/>
        <a:lstStyle/>
        <a:p>
          <a:r>
            <a:rPr lang="ru-RU" b="1" cap="none" spc="0" dirty="0" smtClean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Бюджеты территориальных внебюджетных фондов</a:t>
          </a:r>
          <a:endParaRPr lang="ru-RU" b="1" cap="none" spc="0" dirty="0">
            <a:ln w="10541" cmpd="sng">
              <a:solidFill>
                <a:schemeClr val="tx2">
                  <a:lumMod val="75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540F74DB-F223-4387-A9F7-A371A0FCB644}" type="parTrans" cxnId="{73270730-D726-49AC-BA71-13E5DE92B32C}">
      <dgm:prSet/>
      <dgm:spPr/>
      <dgm:t>
        <a:bodyPr/>
        <a:lstStyle/>
        <a:p>
          <a:endParaRPr lang="ru-RU" b="1" cap="none" spc="0">
            <a:ln w="10541" cmpd="sng">
              <a:solidFill>
                <a:schemeClr val="tx2">
                  <a:lumMod val="75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C6329A47-4F1A-488C-80A8-6680840843F5}" type="sibTrans" cxnId="{73270730-D726-49AC-BA71-13E5DE92B32C}">
      <dgm:prSet/>
      <dgm:spPr/>
      <dgm:t>
        <a:bodyPr/>
        <a:lstStyle/>
        <a:p>
          <a:endParaRPr lang="ru-RU" b="1" cap="none" spc="0">
            <a:ln w="10541" cmpd="sng">
              <a:solidFill>
                <a:schemeClr val="tx2">
                  <a:lumMod val="75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77010111-752F-43E2-BB3B-F28042E3D49E}">
      <dgm:prSet custT="1"/>
      <dgm:spPr/>
      <dgm:t>
        <a:bodyPr/>
        <a:lstStyle/>
        <a:p>
          <a:r>
            <a:rPr lang="ru-RU" sz="2800" b="1" cap="none" spc="0" dirty="0" smtClean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/>
            </a:rPr>
            <a:t>Местные бюджеты</a:t>
          </a:r>
          <a:endParaRPr lang="ru-RU" sz="2800" b="1" cap="none" spc="0" dirty="0">
            <a:ln w="10541" cmpd="sng">
              <a:solidFill>
                <a:schemeClr val="tx2">
                  <a:lumMod val="75000"/>
                </a:schemeClr>
              </a:solidFill>
              <a:prstDash val="solid"/>
            </a:ln>
            <a:solidFill>
              <a:srgbClr val="FF0000"/>
            </a:solidFill>
            <a:effectLst/>
          </a:endParaRPr>
        </a:p>
      </dgm:t>
    </dgm:pt>
    <dgm:pt modelId="{1B43391D-465A-4F22-A869-A811293324DF}" type="parTrans" cxnId="{6FE36E6F-8E89-4A3F-A579-EBE845E49316}">
      <dgm:prSet/>
      <dgm:spPr/>
      <dgm:t>
        <a:bodyPr/>
        <a:lstStyle/>
        <a:p>
          <a:endParaRPr lang="ru-RU" b="1" cap="none" spc="0">
            <a:ln w="10541" cmpd="sng">
              <a:solidFill>
                <a:schemeClr val="tx2">
                  <a:lumMod val="75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53155558-7B6F-4E52-AF08-95C01B88056A}" type="sibTrans" cxnId="{6FE36E6F-8E89-4A3F-A579-EBE845E49316}">
      <dgm:prSet/>
      <dgm:spPr/>
      <dgm:t>
        <a:bodyPr/>
        <a:lstStyle/>
        <a:p>
          <a:endParaRPr lang="ru-RU" b="1" cap="none" spc="0">
            <a:ln w="10541" cmpd="sng">
              <a:solidFill>
                <a:schemeClr val="tx2">
                  <a:lumMod val="75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77A3F9FB-DCEB-4F5D-93C7-7CB8F66BCF03}">
      <dgm:prSet custT="1"/>
      <dgm:spPr/>
      <dgm:t>
        <a:bodyPr/>
        <a:lstStyle/>
        <a:p>
          <a:r>
            <a:rPr lang="ru-RU" sz="2000" b="1" cap="none" spc="0" dirty="0" smtClean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Бюджеты муниципальных районов</a:t>
          </a:r>
          <a:endParaRPr lang="ru-RU" sz="2000" b="1" cap="none" spc="0" dirty="0">
            <a:ln w="10541" cmpd="sng">
              <a:solidFill>
                <a:schemeClr val="tx2">
                  <a:lumMod val="75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BF0958B5-CAC5-45E0-9EBB-4BB971032108}" type="parTrans" cxnId="{844FA7C4-DED6-41FD-86AA-E2F729CA052C}">
      <dgm:prSet/>
      <dgm:spPr/>
      <dgm:t>
        <a:bodyPr/>
        <a:lstStyle/>
        <a:p>
          <a:endParaRPr lang="ru-RU" b="1" cap="none" spc="0">
            <a:ln w="10541" cmpd="sng">
              <a:solidFill>
                <a:schemeClr val="tx2">
                  <a:lumMod val="75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E8B59EE3-F9AC-458A-857C-1451E7C528BF}" type="sibTrans" cxnId="{844FA7C4-DED6-41FD-86AA-E2F729CA052C}">
      <dgm:prSet/>
      <dgm:spPr/>
      <dgm:t>
        <a:bodyPr/>
        <a:lstStyle/>
        <a:p>
          <a:endParaRPr lang="ru-RU" b="1" cap="none" spc="0">
            <a:ln w="10541" cmpd="sng">
              <a:solidFill>
                <a:schemeClr val="tx2">
                  <a:lumMod val="75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EF5D7606-6873-4ED4-8320-108F1B03E4C0}">
      <dgm:prSet custT="1"/>
      <dgm:spPr/>
      <dgm:t>
        <a:bodyPr/>
        <a:lstStyle/>
        <a:p>
          <a:r>
            <a:rPr lang="ru-RU" sz="2000" b="1" cap="none" spc="0" dirty="0" smtClean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/>
            </a:rPr>
            <a:t>Бюджеты городских округов</a:t>
          </a:r>
          <a:endParaRPr lang="ru-RU" sz="2000" b="1" cap="none" spc="0" dirty="0">
            <a:ln w="10541" cmpd="sng">
              <a:solidFill>
                <a:schemeClr val="tx2">
                  <a:lumMod val="75000"/>
                </a:schemeClr>
              </a:solidFill>
              <a:prstDash val="solid"/>
            </a:ln>
            <a:solidFill>
              <a:srgbClr val="FF0000"/>
            </a:solidFill>
            <a:effectLst/>
          </a:endParaRPr>
        </a:p>
      </dgm:t>
    </dgm:pt>
    <dgm:pt modelId="{08A570F2-7C6C-4C63-964B-48F9D00559B0}" type="parTrans" cxnId="{8A2EA103-360A-47E5-B246-AD207B051282}">
      <dgm:prSet/>
      <dgm:spPr/>
      <dgm:t>
        <a:bodyPr/>
        <a:lstStyle/>
        <a:p>
          <a:endParaRPr lang="ru-RU" b="1" cap="none" spc="0">
            <a:ln w="10541" cmpd="sng">
              <a:solidFill>
                <a:schemeClr val="tx2">
                  <a:lumMod val="75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A07F4B31-A8A9-4B7D-85A7-334E4F46BDAD}" type="sibTrans" cxnId="{8A2EA103-360A-47E5-B246-AD207B051282}">
      <dgm:prSet/>
      <dgm:spPr/>
      <dgm:t>
        <a:bodyPr/>
        <a:lstStyle/>
        <a:p>
          <a:endParaRPr lang="ru-RU" b="1" cap="none" spc="0">
            <a:ln w="10541" cmpd="sng">
              <a:solidFill>
                <a:schemeClr val="tx2">
                  <a:lumMod val="75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F6A1A7B8-2B80-412A-9C8A-28850CAD661E}">
      <dgm:prSet custT="1"/>
      <dgm:spPr/>
      <dgm:t>
        <a:bodyPr/>
        <a:lstStyle/>
        <a:p>
          <a:r>
            <a:rPr lang="ru-RU" sz="1400" b="1" cap="none" spc="0" dirty="0" smtClean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Бюджеты внутригородских муниципальных образований федерального значения</a:t>
          </a:r>
          <a:endParaRPr lang="ru-RU" sz="1400" b="1" cap="none" spc="0" dirty="0">
            <a:ln w="10541" cmpd="sng">
              <a:solidFill>
                <a:schemeClr val="tx2">
                  <a:lumMod val="75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5EF4276F-9942-4D51-9C71-C385CD67F556}" type="parTrans" cxnId="{EA4E32B5-B7C8-4C39-9FCD-016D1AA4F927}">
      <dgm:prSet/>
      <dgm:spPr/>
      <dgm:t>
        <a:bodyPr/>
        <a:lstStyle/>
        <a:p>
          <a:endParaRPr lang="ru-RU" b="1" cap="none" spc="0">
            <a:ln w="10541" cmpd="sng">
              <a:solidFill>
                <a:schemeClr val="tx2">
                  <a:lumMod val="75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62078D96-BA55-448F-8CF2-BA2A0DFD5001}" type="sibTrans" cxnId="{EA4E32B5-B7C8-4C39-9FCD-016D1AA4F927}">
      <dgm:prSet/>
      <dgm:spPr/>
      <dgm:t>
        <a:bodyPr/>
        <a:lstStyle/>
        <a:p>
          <a:endParaRPr lang="ru-RU" b="1" cap="none" spc="0">
            <a:ln w="10541" cmpd="sng">
              <a:solidFill>
                <a:schemeClr val="tx2">
                  <a:lumMod val="75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27C02AD0-B5F3-446F-ADE8-FAF53E348205}">
      <dgm:prSet/>
      <dgm:spPr/>
      <dgm:t>
        <a:bodyPr/>
        <a:lstStyle/>
        <a:p>
          <a:r>
            <a:rPr lang="ru-RU" b="1" cap="none" spc="0" smtClean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Бюджеты городских и сельских поселений</a:t>
          </a:r>
          <a:endParaRPr lang="ru-RU" b="1" cap="none" spc="0">
            <a:ln w="10541" cmpd="sng">
              <a:solidFill>
                <a:schemeClr val="tx2">
                  <a:lumMod val="75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BDB1B1C6-371C-40DD-B14C-07D9C9D96FC7}" type="parTrans" cxnId="{291B0E2F-F30D-45BF-A9F5-31418F8022E0}">
      <dgm:prSet/>
      <dgm:spPr/>
      <dgm:t>
        <a:bodyPr/>
        <a:lstStyle/>
        <a:p>
          <a:endParaRPr lang="ru-RU" b="1" cap="none" spc="0">
            <a:ln w="10541" cmpd="sng">
              <a:solidFill>
                <a:schemeClr val="tx2">
                  <a:lumMod val="75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22B353A2-098E-4088-98E0-E62FDC8DD7A4}" type="sibTrans" cxnId="{291B0E2F-F30D-45BF-A9F5-31418F8022E0}">
      <dgm:prSet/>
      <dgm:spPr/>
      <dgm:t>
        <a:bodyPr/>
        <a:lstStyle/>
        <a:p>
          <a:endParaRPr lang="ru-RU" b="1" cap="none" spc="0">
            <a:ln w="10541" cmpd="sng">
              <a:solidFill>
                <a:schemeClr val="tx2">
                  <a:lumMod val="75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8651C560-E226-4272-A482-56EA7043AC08}" type="pres">
      <dgm:prSet presAssocID="{CF62D7CA-1719-43AD-AAA4-C327DF13583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49C73AA-D08F-40B4-89E8-AB35F98904D4}" type="pres">
      <dgm:prSet presAssocID="{FC3D2937-C1AF-4F01-A21B-E6BD02DE1D61}" presName="vertOne" presStyleCnt="0"/>
      <dgm:spPr/>
    </dgm:pt>
    <dgm:pt modelId="{E92A235E-1FF8-40BA-A83D-3F817FD27526}" type="pres">
      <dgm:prSet presAssocID="{FC3D2937-C1AF-4F01-A21B-E6BD02DE1D6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092E52-579B-491C-8FC7-DA98C12A319D}" type="pres">
      <dgm:prSet presAssocID="{FC3D2937-C1AF-4F01-A21B-E6BD02DE1D61}" presName="parTransOne" presStyleCnt="0"/>
      <dgm:spPr/>
    </dgm:pt>
    <dgm:pt modelId="{9EF2ED14-BE74-456B-BDD6-5204C9BBC738}" type="pres">
      <dgm:prSet presAssocID="{FC3D2937-C1AF-4F01-A21B-E6BD02DE1D61}" presName="horzOne" presStyleCnt="0"/>
      <dgm:spPr/>
    </dgm:pt>
    <dgm:pt modelId="{5C1B3A12-4FC3-4E5E-BF1F-26912DDD2AEE}" type="pres">
      <dgm:prSet presAssocID="{C7A2AE06-B867-4500-B766-7A9EF909AB1C}" presName="vertTwo" presStyleCnt="0"/>
      <dgm:spPr/>
    </dgm:pt>
    <dgm:pt modelId="{CE91E2A4-E3CB-4E7A-A812-10905F4C9CC2}" type="pres">
      <dgm:prSet presAssocID="{C7A2AE06-B867-4500-B766-7A9EF909AB1C}" presName="txTwo" presStyleLbl="node2" presStyleIdx="0" presStyleCnt="2" custScaleY="533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68A270-ED51-422A-8B1A-C3FD98E2C565}" type="pres">
      <dgm:prSet presAssocID="{C7A2AE06-B867-4500-B766-7A9EF909AB1C}" presName="parTransTwo" presStyleCnt="0"/>
      <dgm:spPr/>
    </dgm:pt>
    <dgm:pt modelId="{CC0A1421-25E0-4183-9A33-23CD8519BE4D}" type="pres">
      <dgm:prSet presAssocID="{C7A2AE06-B867-4500-B766-7A9EF909AB1C}" presName="horzTwo" presStyleCnt="0"/>
      <dgm:spPr/>
    </dgm:pt>
    <dgm:pt modelId="{9C3ABE5B-BE87-46F0-8E75-EB12746CF757}" type="pres">
      <dgm:prSet presAssocID="{931174A0-ACB2-4483-A885-31AC6885D330}" presName="vertThree" presStyleCnt="0"/>
      <dgm:spPr/>
    </dgm:pt>
    <dgm:pt modelId="{6C748D7C-7349-45F7-94D4-14C0494C6541}" type="pres">
      <dgm:prSet presAssocID="{931174A0-ACB2-4483-A885-31AC6885D330}" presName="txThree" presStyleLbl="node3" presStyleIdx="0" presStyleCnt="2" custScaleY="556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53C071-4E41-4B66-98BA-DE319BCDB59E}" type="pres">
      <dgm:prSet presAssocID="{931174A0-ACB2-4483-A885-31AC6885D330}" presName="parTransThree" presStyleCnt="0"/>
      <dgm:spPr/>
    </dgm:pt>
    <dgm:pt modelId="{B02FE7A5-755E-4A08-871C-99340B576CFE}" type="pres">
      <dgm:prSet presAssocID="{931174A0-ACB2-4483-A885-31AC6885D330}" presName="horzThree" presStyleCnt="0"/>
      <dgm:spPr/>
    </dgm:pt>
    <dgm:pt modelId="{AFEBCCD6-6DD4-418C-A2B3-517385BECB09}" type="pres">
      <dgm:prSet presAssocID="{77010111-752F-43E2-BB3B-F28042E3D49E}" presName="vertFour" presStyleCnt="0">
        <dgm:presLayoutVars>
          <dgm:chPref val="3"/>
        </dgm:presLayoutVars>
      </dgm:prSet>
      <dgm:spPr/>
    </dgm:pt>
    <dgm:pt modelId="{13FC366C-382C-4FE8-827E-B70046CC312E}" type="pres">
      <dgm:prSet presAssocID="{77010111-752F-43E2-BB3B-F28042E3D49E}" presName="txFour" presStyleLbl="node4" presStyleIdx="0" presStyleCnt="5" custScaleY="419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90D2BB-8BBF-4D2F-BA73-B290459DC75C}" type="pres">
      <dgm:prSet presAssocID="{77010111-752F-43E2-BB3B-F28042E3D49E}" presName="parTransFour" presStyleCnt="0"/>
      <dgm:spPr/>
    </dgm:pt>
    <dgm:pt modelId="{492848D3-BBAC-4467-A363-3392F82B2706}" type="pres">
      <dgm:prSet presAssocID="{77010111-752F-43E2-BB3B-F28042E3D49E}" presName="horzFour" presStyleCnt="0"/>
      <dgm:spPr/>
    </dgm:pt>
    <dgm:pt modelId="{432210EF-1072-403A-9F00-86D869E8BA07}" type="pres">
      <dgm:prSet presAssocID="{77A3F9FB-DCEB-4F5D-93C7-7CB8F66BCF03}" presName="vertFour" presStyleCnt="0">
        <dgm:presLayoutVars>
          <dgm:chPref val="3"/>
        </dgm:presLayoutVars>
      </dgm:prSet>
      <dgm:spPr/>
    </dgm:pt>
    <dgm:pt modelId="{C7E74270-B29D-4932-8A6D-36269CE22E23}" type="pres">
      <dgm:prSet presAssocID="{77A3F9FB-DCEB-4F5D-93C7-7CB8F66BCF03}" presName="txFour" presStyleLbl="node4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0E48A2-988B-449C-8701-F416571668D5}" type="pres">
      <dgm:prSet presAssocID="{77A3F9FB-DCEB-4F5D-93C7-7CB8F66BCF03}" presName="parTransFour" presStyleCnt="0"/>
      <dgm:spPr/>
    </dgm:pt>
    <dgm:pt modelId="{EE98BF4A-4899-48AC-94C9-3AD031018F5F}" type="pres">
      <dgm:prSet presAssocID="{77A3F9FB-DCEB-4F5D-93C7-7CB8F66BCF03}" presName="horzFour" presStyleCnt="0"/>
      <dgm:spPr/>
    </dgm:pt>
    <dgm:pt modelId="{0C230739-B41A-40AC-981D-A764FFEF817A}" type="pres">
      <dgm:prSet presAssocID="{27C02AD0-B5F3-446F-ADE8-FAF53E348205}" presName="vertFour" presStyleCnt="0">
        <dgm:presLayoutVars>
          <dgm:chPref val="3"/>
        </dgm:presLayoutVars>
      </dgm:prSet>
      <dgm:spPr/>
    </dgm:pt>
    <dgm:pt modelId="{B2E5F795-3928-43EB-8EFB-157FFB6236EE}" type="pres">
      <dgm:prSet presAssocID="{27C02AD0-B5F3-446F-ADE8-FAF53E348205}" presName="txFour" presStyleLbl="node4" presStyleIdx="2" presStyleCnt="5" custScaleY="522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CEC47E-E282-4635-B7EC-B4FEDF01474B}" type="pres">
      <dgm:prSet presAssocID="{27C02AD0-B5F3-446F-ADE8-FAF53E348205}" presName="horzFour" presStyleCnt="0"/>
      <dgm:spPr/>
    </dgm:pt>
    <dgm:pt modelId="{39DFBCE8-1DB1-4B9A-B060-A815E69E6E5E}" type="pres">
      <dgm:prSet presAssocID="{E8B59EE3-F9AC-458A-857C-1451E7C528BF}" presName="sibSpaceFour" presStyleCnt="0"/>
      <dgm:spPr/>
    </dgm:pt>
    <dgm:pt modelId="{0F4CFFC8-FE64-4E39-B66A-43B71B13AF10}" type="pres">
      <dgm:prSet presAssocID="{EF5D7606-6873-4ED4-8320-108F1B03E4C0}" presName="vertFour" presStyleCnt="0">
        <dgm:presLayoutVars>
          <dgm:chPref val="3"/>
        </dgm:presLayoutVars>
      </dgm:prSet>
      <dgm:spPr/>
    </dgm:pt>
    <dgm:pt modelId="{AB9A88D3-47E9-4A1A-9118-0FB0DBB58051}" type="pres">
      <dgm:prSet presAssocID="{EF5D7606-6873-4ED4-8320-108F1B03E4C0}" presName="txFour" presStyleLbl="node4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DE812F-4F98-47D9-A740-326D195B6D35}" type="pres">
      <dgm:prSet presAssocID="{EF5D7606-6873-4ED4-8320-108F1B03E4C0}" presName="horzFour" presStyleCnt="0"/>
      <dgm:spPr/>
    </dgm:pt>
    <dgm:pt modelId="{F718A99F-9C96-42AD-89BB-A02EEE3E0FD8}" type="pres">
      <dgm:prSet presAssocID="{A07F4B31-A8A9-4B7D-85A7-334E4F46BDAD}" presName="sibSpaceFour" presStyleCnt="0"/>
      <dgm:spPr/>
    </dgm:pt>
    <dgm:pt modelId="{3D8B9561-73BC-49F4-B80A-2AF297273835}" type="pres">
      <dgm:prSet presAssocID="{F6A1A7B8-2B80-412A-9C8A-28850CAD661E}" presName="vertFour" presStyleCnt="0">
        <dgm:presLayoutVars>
          <dgm:chPref val="3"/>
        </dgm:presLayoutVars>
      </dgm:prSet>
      <dgm:spPr/>
    </dgm:pt>
    <dgm:pt modelId="{96B9AD92-E61C-4D1E-B963-BC3DAAE37788}" type="pres">
      <dgm:prSet presAssocID="{F6A1A7B8-2B80-412A-9C8A-28850CAD661E}" presName="txFour" presStyleLbl="node4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997872-7D10-403D-A080-AC8AFB42D4BC}" type="pres">
      <dgm:prSet presAssocID="{F6A1A7B8-2B80-412A-9C8A-28850CAD661E}" presName="horzFour" presStyleCnt="0"/>
      <dgm:spPr/>
    </dgm:pt>
    <dgm:pt modelId="{587B5840-80F4-42A7-8341-F7B4D555120A}" type="pres">
      <dgm:prSet presAssocID="{66064525-83EB-4B03-9712-C4EDAC7429DF}" presName="sibSpaceTwo" presStyleCnt="0"/>
      <dgm:spPr/>
    </dgm:pt>
    <dgm:pt modelId="{2D9D8D06-2C4D-4D40-AD29-E26F8B4EDC09}" type="pres">
      <dgm:prSet presAssocID="{C0D922A4-F76C-4071-9E74-D978B02BD37E}" presName="vertTwo" presStyleCnt="0"/>
      <dgm:spPr/>
    </dgm:pt>
    <dgm:pt modelId="{A9F276FD-2D05-454E-933C-D368FDB7CF5B}" type="pres">
      <dgm:prSet presAssocID="{C0D922A4-F76C-4071-9E74-D978B02BD37E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001928-18DE-4082-B84B-F50289B6DE46}" type="pres">
      <dgm:prSet presAssocID="{C0D922A4-F76C-4071-9E74-D978B02BD37E}" presName="parTransTwo" presStyleCnt="0"/>
      <dgm:spPr/>
    </dgm:pt>
    <dgm:pt modelId="{C41BB519-919D-4436-8430-A0E850A89AAC}" type="pres">
      <dgm:prSet presAssocID="{C0D922A4-F76C-4071-9E74-D978B02BD37E}" presName="horzTwo" presStyleCnt="0"/>
      <dgm:spPr/>
    </dgm:pt>
    <dgm:pt modelId="{CBD3A9A0-CE0F-4FCD-B503-64E543DB4CD7}" type="pres">
      <dgm:prSet presAssocID="{97F0DA1C-0792-4A2F-AA87-CE91743A0F49}" presName="vertThree" presStyleCnt="0"/>
      <dgm:spPr/>
    </dgm:pt>
    <dgm:pt modelId="{FE7F4D1A-0402-4BEC-A561-CF36D6101966}" type="pres">
      <dgm:prSet presAssocID="{97F0DA1C-0792-4A2F-AA87-CE91743A0F49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069BD7-FCA4-4CA1-A3B2-399B76DADEFD}" type="pres">
      <dgm:prSet presAssocID="{97F0DA1C-0792-4A2F-AA87-CE91743A0F49}" presName="horzThree" presStyleCnt="0"/>
      <dgm:spPr/>
    </dgm:pt>
  </dgm:ptLst>
  <dgm:cxnLst>
    <dgm:cxn modelId="{4C703D00-A3E2-4327-862D-09FC8911B0EB}" type="presOf" srcId="{931174A0-ACB2-4483-A885-31AC6885D330}" destId="{6C748D7C-7349-45F7-94D4-14C0494C6541}" srcOrd="0" destOrd="0" presId="urn:microsoft.com/office/officeart/2005/8/layout/hierarchy4"/>
    <dgm:cxn modelId="{A63AF576-A764-4186-80EF-39B33AD3ECAA}" srcId="{C7A2AE06-B867-4500-B766-7A9EF909AB1C}" destId="{931174A0-ACB2-4483-A885-31AC6885D330}" srcOrd="0" destOrd="0" parTransId="{D809CDF3-9678-46A8-AA89-9A18171CD6C4}" sibTransId="{ECEAF8C5-1535-443A-B1A1-61FD9A34D88E}"/>
    <dgm:cxn modelId="{6A011F91-A0A2-4A92-B08E-F4209421565A}" srcId="{CF62D7CA-1719-43AD-AAA4-C327DF135837}" destId="{FC3D2937-C1AF-4F01-A21B-E6BD02DE1D61}" srcOrd="0" destOrd="0" parTransId="{FC3CCEDC-0340-4939-A514-F72A28EE2879}" sibTransId="{FD3DBFA6-E5F1-41F2-9787-8A1BBE1614C7}"/>
    <dgm:cxn modelId="{291B0E2F-F30D-45BF-A9F5-31418F8022E0}" srcId="{77A3F9FB-DCEB-4F5D-93C7-7CB8F66BCF03}" destId="{27C02AD0-B5F3-446F-ADE8-FAF53E348205}" srcOrd="0" destOrd="0" parTransId="{BDB1B1C6-371C-40DD-B14C-07D9C9D96FC7}" sibTransId="{22B353A2-098E-4088-98E0-E62FDC8DD7A4}"/>
    <dgm:cxn modelId="{84FB5642-4933-4DAD-9F18-D75BDBF49D73}" type="presOf" srcId="{77010111-752F-43E2-BB3B-F28042E3D49E}" destId="{13FC366C-382C-4FE8-827E-B70046CC312E}" srcOrd="0" destOrd="0" presId="urn:microsoft.com/office/officeart/2005/8/layout/hierarchy4"/>
    <dgm:cxn modelId="{73270730-D726-49AC-BA71-13E5DE92B32C}" srcId="{C0D922A4-F76C-4071-9E74-D978B02BD37E}" destId="{97F0DA1C-0792-4A2F-AA87-CE91743A0F49}" srcOrd="0" destOrd="0" parTransId="{540F74DB-F223-4387-A9F7-A371A0FCB644}" sibTransId="{C6329A47-4F1A-488C-80A8-6680840843F5}"/>
    <dgm:cxn modelId="{AFB2D3F4-41FA-4FEA-AB1E-3BC5ECC26E18}" type="presOf" srcId="{CF62D7CA-1719-43AD-AAA4-C327DF135837}" destId="{8651C560-E226-4272-A482-56EA7043AC08}" srcOrd="0" destOrd="0" presId="urn:microsoft.com/office/officeart/2005/8/layout/hierarchy4"/>
    <dgm:cxn modelId="{B8CF61CC-305F-4155-8BBA-7A93550BF66E}" srcId="{FC3D2937-C1AF-4F01-A21B-E6BD02DE1D61}" destId="{C7A2AE06-B867-4500-B766-7A9EF909AB1C}" srcOrd="0" destOrd="0" parTransId="{409CE9D2-C38F-4FDF-AD46-077ED6F4CA6C}" sibTransId="{66064525-83EB-4B03-9712-C4EDAC7429DF}"/>
    <dgm:cxn modelId="{844FA7C4-DED6-41FD-86AA-E2F729CA052C}" srcId="{77010111-752F-43E2-BB3B-F28042E3D49E}" destId="{77A3F9FB-DCEB-4F5D-93C7-7CB8F66BCF03}" srcOrd="0" destOrd="0" parTransId="{BF0958B5-CAC5-45E0-9EBB-4BB971032108}" sibTransId="{E8B59EE3-F9AC-458A-857C-1451E7C528BF}"/>
    <dgm:cxn modelId="{EA4E32B5-B7C8-4C39-9FCD-016D1AA4F927}" srcId="{77010111-752F-43E2-BB3B-F28042E3D49E}" destId="{F6A1A7B8-2B80-412A-9C8A-28850CAD661E}" srcOrd="2" destOrd="0" parTransId="{5EF4276F-9942-4D51-9C71-C385CD67F556}" sibTransId="{62078D96-BA55-448F-8CF2-BA2A0DFD5001}"/>
    <dgm:cxn modelId="{A683CF66-CB7E-4482-A440-40B03C3C4BD2}" type="presOf" srcId="{77A3F9FB-DCEB-4F5D-93C7-7CB8F66BCF03}" destId="{C7E74270-B29D-4932-8A6D-36269CE22E23}" srcOrd="0" destOrd="0" presId="urn:microsoft.com/office/officeart/2005/8/layout/hierarchy4"/>
    <dgm:cxn modelId="{CE73038C-50D3-491D-A114-41221AEDF276}" type="presOf" srcId="{27C02AD0-B5F3-446F-ADE8-FAF53E348205}" destId="{B2E5F795-3928-43EB-8EFB-157FFB6236EE}" srcOrd="0" destOrd="0" presId="urn:microsoft.com/office/officeart/2005/8/layout/hierarchy4"/>
    <dgm:cxn modelId="{6FE36E6F-8E89-4A3F-A579-EBE845E49316}" srcId="{931174A0-ACB2-4483-A885-31AC6885D330}" destId="{77010111-752F-43E2-BB3B-F28042E3D49E}" srcOrd="0" destOrd="0" parTransId="{1B43391D-465A-4F22-A869-A811293324DF}" sibTransId="{53155558-7B6F-4E52-AF08-95C01B88056A}"/>
    <dgm:cxn modelId="{8A2EA103-360A-47E5-B246-AD207B051282}" srcId="{77010111-752F-43E2-BB3B-F28042E3D49E}" destId="{EF5D7606-6873-4ED4-8320-108F1B03E4C0}" srcOrd="1" destOrd="0" parTransId="{08A570F2-7C6C-4C63-964B-48F9D00559B0}" sibTransId="{A07F4B31-A8A9-4B7D-85A7-334E4F46BDAD}"/>
    <dgm:cxn modelId="{4E3DC161-4E0A-4564-BB7F-F478D64C0662}" srcId="{FC3D2937-C1AF-4F01-A21B-E6BD02DE1D61}" destId="{C0D922A4-F76C-4071-9E74-D978B02BD37E}" srcOrd="1" destOrd="0" parTransId="{5386450D-DE1E-4093-9BDF-F22610FE861D}" sibTransId="{64E202AC-1E00-4FCA-929F-EF0248019D1A}"/>
    <dgm:cxn modelId="{C731DFBF-BA55-460B-A326-53A2D4B0B951}" type="presOf" srcId="{97F0DA1C-0792-4A2F-AA87-CE91743A0F49}" destId="{FE7F4D1A-0402-4BEC-A561-CF36D6101966}" srcOrd="0" destOrd="0" presId="urn:microsoft.com/office/officeart/2005/8/layout/hierarchy4"/>
    <dgm:cxn modelId="{57C8BBB3-7BAD-4222-AEF3-6907C37D1D18}" type="presOf" srcId="{FC3D2937-C1AF-4F01-A21B-E6BD02DE1D61}" destId="{E92A235E-1FF8-40BA-A83D-3F817FD27526}" srcOrd="0" destOrd="0" presId="urn:microsoft.com/office/officeart/2005/8/layout/hierarchy4"/>
    <dgm:cxn modelId="{E7BBE5A8-DD7F-4A84-9D08-D94A7FE5696F}" type="presOf" srcId="{C0D922A4-F76C-4071-9E74-D978B02BD37E}" destId="{A9F276FD-2D05-454E-933C-D368FDB7CF5B}" srcOrd="0" destOrd="0" presId="urn:microsoft.com/office/officeart/2005/8/layout/hierarchy4"/>
    <dgm:cxn modelId="{25F47C7F-ABA6-40C7-952E-B7B25DEDD388}" type="presOf" srcId="{C7A2AE06-B867-4500-B766-7A9EF909AB1C}" destId="{CE91E2A4-E3CB-4E7A-A812-10905F4C9CC2}" srcOrd="0" destOrd="0" presId="urn:microsoft.com/office/officeart/2005/8/layout/hierarchy4"/>
    <dgm:cxn modelId="{B6C202F7-98DE-4863-B643-E07B1ED6AA8D}" type="presOf" srcId="{EF5D7606-6873-4ED4-8320-108F1B03E4C0}" destId="{AB9A88D3-47E9-4A1A-9118-0FB0DBB58051}" srcOrd="0" destOrd="0" presId="urn:microsoft.com/office/officeart/2005/8/layout/hierarchy4"/>
    <dgm:cxn modelId="{36F2CE5A-EF8C-4FD0-BD3A-1B8ED0A8899F}" type="presOf" srcId="{F6A1A7B8-2B80-412A-9C8A-28850CAD661E}" destId="{96B9AD92-E61C-4D1E-B963-BC3DAAE37788}" srcOrd="0" destOrd="0" presId="urn:microsoft.com/office/officeart/2005/8/layout/hierarchy4"/>
    <dgm:cxn modelId="{50AA8351-92BE-49F4-AD42-569699F75A74}" type="presParOf" srcId="{8651C560-E226-4272-A482-56EA7043AC08}" destId="{049C73AA-D08F-40B4-89E8-AB35F98904D4}" srcOrd="0" destOrd="0" presId="urn:microsoft.com/office/officeart/2005/8/layout/hierarchy4"/>
    <dgm:cxn modelId="{9B4D6796-BEAA-417B-ADD4-C47222DCEB8A}" type="presParOf" srcId="{049C73AA-D08F-40B4-89E8-AB35F98904D4}" destId="{E92A235E-1FF8-40BA-A83D-3F817FD27526}" srcOrd="0" destOrd="0" presId="urn:microsoft.com/office/officeart/2005/8/layout/hierarchy4"/>
    <dgm:cxn modelId="{5D4151D7-BD0E-406C-8EC5-4F2BEAF8DFDF}" type="presParOf" srcId="{049C73AA-D08F-40B4-89E8-AB35F98904D4}" destId="{C3092E52-579B-491C-8FC7-DA98C12A319D}" srcOrd="1" destOrd="0" presId="urn:microsoft.com/office/officeart/2005/8/layout/hierarchy4"/>
    <dgm:cxn modelId="{21CE0B25-748F-4942-97BE-2C998C3D461B}" type="presParOf" srcId="{049C73AA-D08F-40B4-89E8-AB35F98904D4}" destId="{9EF2ED14-BE74-456B-BDD6-5204C9BBC738}" srcOrd="2" destOrd="0" presId="urn:microsoft.com/office/officeart/2005/8/layout/hierarchy4"/>
    <dgm:cxn modelId="{FE85E7B1-C17A-4C89-BB04-10C29459FFFE}" type="presParOf" srcId="{9EF2ED14-BE74-456B-BDD6-5204C9BBC738}" destId="{5C1B3A12-4FC3-4E5E-BF1F-26912DDD2AEE}" srcOrd="0" destOrd="0" presId="urn:microsoft.com/office/officeart/2005/8/layout/hierarchy4"/>
    <dgm:cxn modelId="{6964ECED-577D-4996-9237-C7C126D46318}" type="presParOf" srcId="{5C1B3A12-4FC3-4E5E-BF1F-26912DDD2AEE}" destId="{CE91E2A4-E3CB-4E7A-A812-10905F4C9CC2}" srcOrd="0" destOrd="0" presId="urn:microsoft.com/office/officeart/2005/8/layout/hierarchy4"/>
    <dgm:cxn modelId="{4042FE83-F59A-4D16-8F1E-30E7B95C5747}" type="presParOf" srcId="{5C1B3A12-4FC3-4E5E-BF1F-26912DDD2AEE}" destId="{DF68A270-ED51-422A-8B1A-C3FD98E2C565}" srcOrd="1" destOrd="0" presId="urn:microsoft.com/office/officeart/2005/8/layout/hierarchy4"/>
    <dgm:cxn modelId="{DBB3F7EE-18E5-4C8B-A2DD-A272ECB7E7D5}" type="presParOf" srcId="{5C1B3A12-4FC3-4E5E-BF1F-26912DDD2AEE}" destId="{CC0A1421-25E0-4183-9A33-23CD8519BE4D}" srcOrd="2" destOrd="0" presId="urn:microsoft.com/office/officeart/2005/8/layout/hierarchy4"/>
    <dgm:cxn modelId="{D7629EE5-298F-4620-BBEC-98B74ECAF5B7}" type="presParOf" srcId="{CC0A1421-25E0-4183-9A33-23CD8519BE4D}" destId="{9C3ABE5B-BE87-46F0-8E75-EB12746CF757}" srcOrd="0" destOrd="0" presId="urn:microsoft.com/office/officeart/2005/8/layout/hierarchy4"/>
    <dgm:cxn modelId="{C7781ABB-75BC-43BB-87FB-A4B280796E0D}" type="presParOf" srcId="{9C3ABE5B-BE87-46F0-8E75-EB12746CF757}" destId="{6C748D7C-7349-45F7-94D4-14C0494C6541}" srcOrd="0" destOrd="0" presId="urn:microsoft.com/office/officeart/2005/8/layout/hierarchy4"/>
    <dgm:cxn modelId="{35C0031F-B413-43AE-9388-3CDA6C1D1CA5}" type="presParOf" srcId="{9C3ABE5B-BE87-46F0-8E75-EB12746CF757}" destId="{B153C071-4E41-4B66-98BA-DE319BCDB59E}" srcOrd="1" destOrd="0" presId="urn:microsoft.com/office/officeart/2005/8/layout/hierarchy4"/>
    <dgm:cxn modelId="{D1F4B308-2191-4FA8-8469-38D349A51526}" type="presParOf" srcId="{9C3ABE5B-BE87-46F0-8E75-EB12746CF757}" destId="{B02FE7A5-755E-4A08-871C-99340B576CFE}" srcOrd="2" destOrd="0" presId="urn:microsoft.com/office/officeart/2005/8/layout/hierarchy4"/>
    <dgm:cxn modelId="{1771212C-3B46-4A9F-8AAB-A2F569EBDF0D}" type="presParOf" srcId="{B02FE7A5-755E-4A08-871C-99340B576CFE}" destId="{AFEBCCD6-6DD4-418C-A2B3-517385BECB09}" srcOrd="0" destOrd="0" presId="urn:microsoft.com/office/officeart/2005/8/layout/hierarchy4"/>
    <dgm:cxn modelId="{20E7E113-95D5-41E0-9733-87009980181E}" type="presParOf" srcId="{AFEBCCD6-6DD4-418C-A2B3-517385BECB09}" destId="{13FC366C-382C-4FE8-827E-B70046CC312E}" srcOrd="0" destOrd="0" presId="urn:microsoft.com/office/officeart/2005/8/layout/hierarchy4"/>
    <dgm:cxn modelId="{D1447382-B9B5-4E60-9770-2E60B0B352B7}" type="presParOf" srcId="{AFEBCCD6-6DD4-418C-A2B3-517385BECB09}" destId="{CC90D2BB-8BBF-4D2F-BA73-B290459DC75C}" srcOrd="1" destOrd="0" presId="urn:microsoft.com/office/officeart/2005/8/layout/hierarchy4"/>
    <dgm:cxn modelId="{84C19991-D7D0-4946-B929-F4D508F1C7BC}" type="presParOf" srcId="{AFEBCCD6-6DD4-418C-A2B3-517385BECB09}" destId="{492848D3-BBAC-4467-A363-3392F82B2706}" srcOrd="2" destOrd="0" presId="urn:microsoft.com/office/officeart/2005/8/layout/hierarchy4"/>
    <dgm:cxn modelId="{EC9C5693-010C-4045-AB97-F6462DB5F147}" type="presParOf" srcId="{492848D3-BBAC-4467-A363-3392F82B2706}" destId="{432210EF-1072-403A-9F00-86D869E8BA07}" srcOrd="0" destOrd="0" presId="urn:microsoft.com/office/officeart/2005/8/layout/hierarchy4"/>
    <dgm:cxn modelId="{9465B5BC-4C56-4EEC-A66B-ECE657E5BF5A}" type="presParOf" srcId="{432210EF-1072-403A-9F00-86D869E8BA07}" destId="{C7E74270-B29D-4932-8A6D-36269CE22E23}" srcOrd="0" destOrd="0" presId="urn:microsoft.com/office/officeart/2005/8/layout/hierarchy4"/>
    <dgm:cxn modelId="{491D1E14-CEC6-4CEC-807A-A6CA3B22CAFB}" type="presParOf" srcId="{432210EF-1072-403A-9F00-86D869E8BA07}" destId="{0A0E48A2-988B-449C-8701-F416571668D5}" srcOrd="1" destOrd="0" presId="urn:microsoft.com/office/officeart/2005/8/layout/hierarchy4"/>
    <dgm:cxn modelId="{540D47AC-81A0-4C3C-9757-848598B253FA}" type="presParOf" srcId="{432210EF-1072-403A-9F00-86D869E8BA07}" destId="{EE98BF4A-4899-48AC-94C9-3AD031018F5F}" srcOrd="2" destOrd="0" presId="urn:microsoft.com/office/officeart/2005/8/layout/hierarchy4"/>
    <dgm:cxn modelId="{B7BCAB92-DEB5-4E4A-B623-5B124811FA82}" type="presParOf" srcId="{EE98BF4A-4899-48AC-94C9-3AD031018F5F}" destId="{0C230739-B41A-40AC-981D-A764FFEF817A}" srcOrd="0" destOrd="0" presId="urn:microsoft.com/office/officeart/2005/8/layout/hierarchy4"/>
    <dgm:cxn modelId="{EB23191C-1D84-4222-98B7-5F4D09C7B99B}" type="presParOf" srcId="{0C230739-B41A-40AC-981D-A764FFEF817A}" destId="{B2E5F795-3928-43EB-8EFB-157FFB6236EE}" srcOrd="0" destOrd="0" presId="urn:microsoft.com/office/officeart/2005/8/layout/hierarchy4"/>
    <dgm:cxn modelId="{24FDD1F4-2700-440E-A1D0-100B9836B490}" type="presParOf" srcId="{0C230739-B41A-40AC-981D-A764FFEF817A}" destId="{FACEC47E-E282-4635-B7EC-B4FEDF01474B}" srcOrd="1" destOrd="0" presId="urn:microsoft.com/office/officeart/2005/8/layout/hierarchy4"/>
    <dgm:cxn modelId="{311098C6-3606-4876-AAE4-23127DD54936}" type="presParOf" srcId="{492848D3-BBAC-4467-A363-3392F82B2706}" destId="{39DFBCE8-1DB1-4B9A-B060-A815E69E6E5E}" srcOrd="1" destOrd="0" presId="urn:microsoft.com/office/officeart/2005/8/layout/hierarchy4"/>
    <dgm:cxn modelId="{59C61FD0-8782-44F8-9F5C-32E07E2F0AE5}" type="presParOf" srcId="{492848D3-BBAC-4467-A363-3392F82B2706}" destId="{0F4CFFC8-FE64-4E39-B66A-43B71B13AF10}" srcOrd="2" destOrd="0" presId="urn:microsoft.com/office/officeart/2005/8/layout/hierarchy4"/>
    <dgm:cxn modelId="{C4EF8B19-BCFC-4E10-BA66-3038D4C282BE}" type="presParOf" srcId="{0F4CFFC8-FE64-4E39-B66A-43B71B13AF10}" destId="{AB9A88D3-47E9-4A1A-9118-0FB0DBB58051}" srcOrd="0" destOrd="0" presId="urn:microsoft.com/office/officeart/2005/8/layout/hierarchy4"/>
    <dgm:cxn modelId="{BF265900-AFAD-4FE7-81F5-2992549E319C}" type="presParOf" srcId="{0F4CFFC8-FE64-4E39-B66A-43B71B13AF10}" destId="{11DE812F-4F98-47D9-A740-326D195B6D35}" srcOrd="1" destOrd="0" presId="urn:microsoft.com/office/officeart/2005/8/layout/hierarchy4"/>
    <dgm:cxn modelId="{74E35934-A395-4EE3-86BD-3BD3D3868725}" type="presParOf" srcId="{492848D3-BBAC-4467-A363-3392F82B2706}" destId="{F718A99F-9C96-42AD-89BB-A02EEE3E0FD8}" srcOrd="3" destOrd="0" presId="urn:microsoft.com/office/officeart/2005/8/layout/hierarchy4"/>
    <dgm:cxn modelId="{B10E395F-325B-4B9F-8EBD-C1A14CC8DD41}" type="presParOf" srcId="{492848D3-BBAC-4467-A363-3392F82B2706}" destId="{3D8B9561-73BC-49F4-B80A-2AF297273835}" srcOrd="4" destOrd="0" presId="urn:microsoft.com/office/officeart/2005/8/layout/hierarchy4"/>
    <dgm:cxn modelId="{FBFC51B6-36D7-4213-985A-B842C2464AE3}" type="presParOf" srcId="{3D8B9561-73BC-49F4-B80A-2AF297273835}" destId="{96B9AD92-E61C-4D1E-B963-BC3DAAE37788}" srcOrd="0" destOrd="0" presId="urn:microsoft.com/office/officeart/2005/8/layout/hierarchy4"/>
    <dgm:cxn modelId="{6AD2EA92-E145-452B-A678-AD46603B407B}" type="presParOf" srcId="{3D8B9561-73BC-49F4-B80A-2AF297273835}" destId="{52997872-7D10-403D-A080-AC8AFB42D4BC}" srcOrd="1" destOrd="0" presId="urn:microsoft.com/office/officeart/2005/8/layout/hierarchy4"/>
    <dgm:cxn modelId="{C3C3C108-66ED-4F98-A0AC-535630E58EA1}" type="presParOf" srcId="{9EF2ED14-BE74-456B-BDD6-5204C9BBC738}" destId="{587B5840-80F4-42A7-8341-F7B4D555120A}" srcOrd="1" destOrd="0" presId="urn:microsoft.com/office/officeart/2005/8/layout/hierarchy4"/>
    <dgm:cxn modelId="{D47388AC-5533-4B9B-B51E-0A372BC7AB37}" type="presParOf" srcId="{9EF2ED14-BE74-456B-BDD6-5204C9BBC738}" destId="{2D9D8D06-2C4D-4D40-AD29-E26F8B4EDC09}" srcOrd="2" destOrd="0" presId="urn:microsoft.com/office/officeart/2005/8/layout/hierarchy4"/>
    <dgm:cxn modelId="{E64AC7A7-D48D-4020-9F16-CB7D99D716AE}" type="presParOf" srcId="{2D9D8D06-2C4D-4D40-AD29-E26F8B4EDC09}" destId="{A9F276FD-2D05-454E-933C-D368FDB7CF5B}" srcOrd="0" destOrd="0" presId="urn:microsoft.com/office/officeart/2005/8/layout/hierarchy4"/>
    <dgm:cxn modelId="{B9963D82-018A-410A-8469-49627D4F5C0C}" type="presParOf" srcId="{2D9D8D06-2C4D-4D40-AD29-E26F8B4EDC09}" destId="{A7001928-18DE-4082-B84B-F50289B6DE46}" srcOrd="1" destOrd="0" presId="urn:microsoft.com/office/officeart/2005/8/layout/hierarchy4"/>
    <dgm:cxn modelId="{0D86DE9D-1CB4-45D7-9C73-46A4E753626F}" type="presParOf" srcId="{2D9D8D06-2C4D-4D40-AD29-E26F8B4EDC09}" destId="{C41BB519-919D-4436-8430-A0E850A89AAC}" srcOrd="2" destOrd="0" presId="urn:microsoft.com/office/officeart/2005/8/layout/hierarchy4"/>
    <dgm:cxn modelId="{5DB16120-804A-4A54-A96B-FEDE38EB3D6C}" type="presParOf" srcId="{C41BB519-919D-4436-8430-A0E850A89AAC}" destId="{CBD3A9A0-CE0F-4FCD-B503-64E543DB4CD7}" srcOrd="0" destOrd="0" presId="urn:microsoft.com/office/officeart/2005/8/layout/hierarchy4"/>
    <dgm:cxn modelId="{B8F52268-A625-4BC9-B907-BFA6B7A34342}" type="presParOf" srcId="{CBD3A9A0-CE0F-4FCD-B503-64E543DB4CD7}" destId="{FE7F4D1A-0402-4BEC-A561-CF36D6101966}" srcOrd="0" destOrd="0" presId="urn:microsoft.com/office/officeart/2005/8/layout/hierarchy4"/>
    <dgm:cxn modelId="{086ADDE2-701A-459E-8D2A-2F314078D877}" type="presParOf" srcId="{CBD3A9A0-CE0F-4FCD-B503-64E543DB4CD7}" destId="{67069BD7-FCA4-4CA1-A3B2-399B76DADEFD}" srcOrd="1" destOrd="0" presId="urn:microsoft.com/office/officeart/2005/8/layout/hierarchy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CBFC63-2587-4E78-BFB2-68E3B27F5F3A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E3C1FA-F3FC-434C-9EF0-2A603276D163}">
      <dgm:prSet phldrT="[Текст]"/>
      <dgm:spPr/>
      <dgm:t>
        <a:bodyPr/>
        <a:lstStyle/>
        <a:p>
          <a:r>
            <a:rPr lang="ru-RU" dirty="0" smtClean="0"/>
            <a:t>Расходы</a:t>
          </a:r>
          <a:endParaRPr lang="ru-RU" dirty="0"/>
        </a:p>
      </dgm:t>
    </dgm:pt>
    <dgm:pt modelId="{4A03F96D-8A96-461A-A004-7C9F63E14B2E}" type="parTrans" cxnId="{87891F8E-2032-4B19-9F60-A2C31BC918F3}">
      <dgm:prSet/>
      <dgm:spPr/>
      <dgm:t>
        <a:bodyPr/>
        <a:lstStyle/>
        <a:p>
          <a:endParaRPr lang="ru-RU"/>
        </a:p>
      </dgm:t>
    </dgm:pt>
    <dgm:pt modelId="{C7831D9C-69EE-4A72-B4BB-114596F44469}" type="sibTrans" cxnId="{87891F8E-2032-4B19-9F60-A2C31BC918F3}">
      <dgm:prSet/>
      <dgm:spPr/>
      <dgm:t>
        <a:bodyPr/>
        <a:lstStyle/>
        <a:p>
          <a:endParaRPr lang="ru-RU"/>
        </a:p>
      </dgm:t>
    </dgm:pt>
    <dgm:pt modelId="{58DD4B50-CC7A-4C74-80CC-5881DBC5586A}">
      <dgm:prSet phldrT="[Текст]"/>
      <dgm:spPr/>
      <dgm:t>
        <a:bodyPr/>
        <a:lstStyle/>
        <a:p>
          <a:r>
            <a:rPr lang="ru-RU" dirty="0" smtClean="0"/>
            <a:t>по функциям</a:t>
          </a:r>
        </a:p>
        <a:p>
          <a:r>
            <a:rPr lang="ru-RU" dirty="0" smtClean="0"/>
            <a:t>государства</a:t>
          </a:r>
          <a:endParaRPr lang="ru-RU" dirty="0"/>
        </a:p>
      </dgm:t>
    </dgm:pt>
    <dgm:pt modelId="{BB231B1D-DB49-4F70-9866-6C027B398886}" type="parTrans" cxnId="{0FE4C32B-9EE1-476F-A0EB-AB0CC3ECDE18}">
      <dgm:prSet/>
      <dgm:spPr/>
      <dgm:t>
        <a:bodyPr/>
        <a:lstStyle/>
        <a:p>
          <a:endParaRPr lang="ru-RU"/>
        </a:p>
      </dgm:t>
    </dgm:pt>
    <dgm:pt modelId="{CB140192-67A5-4931-A063-D17FE3B6FECB}" type="sibTrans" cxnId="{0FE4C32B-9EE1-476F-A0EB-AB0CC3ECDE18}">
      <dgm:prSet/>
      <dgm:spPr/>
      <dgm:t>
        <a:bodyPr/>
        <a:lstStyle/>
        <a:p>
          <a:endParaRPr lang="ru-RU"/>
        </a:p>
      </dgm:t>
    </dgm:pt>
    <dgm:pt modelId="{00E9D66F-4FB3-4CCC-AA67-DC7689A8EAFC}">
      <dgm:prSet phldrT="[Текст]"/>
      <dgm:spPr/>
      <dgm:t>
        <a:bodyPr/>
        <a:lstStyle/>
        <a:p>
          <a:r>
            <a:rPr lang="ru-RU" dirty="0" smtClean="0"/>
            <a:t>по ведомствам</a:t>
          </a:r>
          <a:endParaRPr lang="ru-RU" dirty="0"/>
        </a:p>
      </dgm:t>
    </dgm:pt>
    <dgm:pt modelId="{51E38ACB-3F4F-4D2F-B46E-4204724578CE}" type="parTrans" cxnId="{4198AFF1-C0F3-461F-A90F-0C2A2433D4C6}">
      <dgm:prSet/>
      <dgm:spPr/>
      <dgm:t>
        <a:bodyPr/>
        <a:lstStyle/>
        <a:p>
          <a:endParaRPr lang="ru-RU"/>
        </a:p>
      </dgm:t>
    </dgm:pt>
    <dgm:pt modelId="{5B83151A-07BB-49E7-8908-50F5FFBC8B2A}" type="sibTrans" cxnId="{4198AFF1-C0F3-461F-A90F-0C2A2433D4C6}">
      <dgm:prSet/>
      <dgm:spPr/>
      <dgm:t>
        <a:bodyPr/>
        <a:lstStyle/>
        <a:p>
          <a:endParaRPr lang="ru-RU"/>
        </a:p>
      </dgm:t>
    </dgm:pt>
    <dgm:pt modelId="{543DA2E6-0332-47FF-A12A-817A57551DDA}">
      <dgm:prSet phldrT="[Текст]"/>
      <dgm:spPr/>
      <dgm:t>
        <a:bodyPr/>
        <a:lstStyle/>
        <a:p>
          <a:r>
            <a:rPr lang="ru-RU" dirty="0" smtClean="0"/>
            <a:t>по типам расходных обязательств</a:t>
          </a:r>
          <a:endParaRPr lang="ru-RU" dirty="0"/>
        </a:p>
      </dgm:t>
    </dgm:pt>
    <dgm:pt modelId="{A65DA9EB-9EE1-482A-8147-D496174BF140}" type="sibTrans" cxnId="{81859091-9823-4AAE-87B2-657C6869439A}">
      <dgm:prSet/>
      <dgm:spPr/>
      <dgm:t>
        <a:bodyPr/>
        <a:lstStyle/>
        <a:p>
          <a:endParaRPr lang="ru-RU"/>
        </a:p>
      </dgm:t>
    </dgm:pt>
    <dgm:pt modelId="{B4D052BC-9EE2-4498-BEF6-28E11AF9E6C2}" type="parTrans" cxnId="{81859091-9823-4AAE-87B2-657C6869439A}">
      <dgm:prSet/>
      <dgm:spPr/>
      <dgm:t>
        <a:bodyPr/>
        <a:lstStyle/>
        <a:p>
          <a:endParaRPr lang="ru-RU"/>
        </a:p>
      </dgm:t>
    </dgm:pt>
    <dgm:pt modelId="{EF0EB978-9C5A-49CB-B2E3-F65CA8C9F3CC}" type="pres">
      <dgm:prSet presAssocID="{24CBFC63-2587-4E78-BFB2-68E3B27F5F3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2314DB-79E1-4944-9DD2-658C795A8003}" type="pres">
      <dgm:prSet presAssocID="{0AE3C1FA-F3FC-434C-9EF0-2A603276D163}" presName="centerShape" presStyleLbl="node0" presStyleIdx="0" presStyleCnt="1" custLinFactNeighborX="-1325" custLinFactNeighborY="-52696"/>
      <dgm:spPr/>
      <dgm:t>
        <a:bodyPr/>
        <a:lstStyle/>
        <a:p>
          <a:endParaRPr lang="ru-RU"/>
        </a:p>
      </dgm:t>
    </dgm:pt>
    <dgm:pt modelId="{858E5EFF-5C21-4B40-BDC3-91077A9D19D6}" type="pres">
      <dgm:prSet presAssocID="{B4D052BC-9EE2-4498-BEF6-28E11AF9E6C2}" presName="parTrans" presStyleLbl="bgSibTrans2D1" presStyleIdx="0" presStyleCnt="3" custAng="10594897" custScaleX="57531" custLinFactY="-7185" custLinFactNeighborX="4013" custLinFactNeighborY="-100000"/>
      <dgm:spPr/>
      <dgm:t>
        <a:bodyPr/>
        <a:lstStyle/>
        <a:p>
          <a:endParaRPr lang="ru-RU"/>
        </a:p>
      </dgm:t>
    </dgm:pt>
    <dgm:pt modelId="{FFCBE960-9B5C-4C03-A8F6-5571E9DDEEEC}" type="pres">
      <dgm:prSet presAssocID="{543DA2E6-0332-47FF-A12A-817A57551DDA}" presName="node" presStyleLbl="node1" presStyleIdx="0" presStyleCnt="3" custRadScaleRad="83752" custRadScaleInc="-38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0822C1-E6B1-477A-B820-D0FF0DD03DAE}" type="pres">
      <dgm:prSet presAssocID="{BB231B1D-DB49-4F70-9866-6C027B398886}" presName="parTrans" presStyleLbl="bgSibTrans2D1" presStyleIdx="1" presStyleCnt="3" custAng="10996335" custScaleX="61520" custLinFactNeighborX="-549" custLinFactNeighborY="-81249"/>
      <dgm:spPr/>
      <dgm:t>
        <a:bodyPr/>
        <a:lstStyle/>
        <a:p>
          <a:endParaRPr lang="ru-RU"/>
        </a:p>
      </dgm:t>
    </dgm:pt>
    <dgm:pt modelId="{50A204A5-F966-4520-9BFB-02D477299F7A}" type="pres">
      <dgm:prSet presAssocID="{58DD4B50-CC7A-4C74-80CC-5881DBC5586A}" presName="node" presStyleLbl="node1" presStyleIdx="1" presStyleCnt="3" custRadScaleRad="8303" custRadScaleInc="2546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896749-B04E-43DA-9ECA-E87D267ABB97}" type="pres">
      <dgm:prSet presAssocID="{51E38ACB-3F4F-4D2F-B46E-4204724578CE}" presName="parTrans" presStyleLbl="bgSibTrans2D1" presStyleIdx="2" presStyleCnt="3" custAng="10978178" custScaleX="66242" custScaleY="114988" custLinFactNeighborX="-2179" custLinFactNeighborY="-84153"/>
      <dgm:spPr/>
      <dgm:t>
        <a:bodyPr/>
        <a:lstStyle/>
        <a:p>
          <a:endParaRPr lang="ru-RU"/>
        </a:p>
      </dgm:t>
    </dgm:pt>
    <dgm:pt modelId="{347DC1B5-3FD4-428A-BB8F-F9C1739E5171}" type="pres">
      <dgm:prSet presAssocID="{00E9D66F-4FB3-4CCC-AA67-DC7689A8EAFC}" presName="node" presStyleLbl="node1" presStyleIdx="2" presStyleCnt="3" custRadScaleRad="79812" custRadScaleInc="406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98AFF1-C0F3-461F-A90F-0C2A2433D4C6}" srcId="{0AE3C1FA-F3FC-434C-9EF0-2A603276D163}" destId="{00E9D66F-4FB3-4CCC-AA67-DC7689A8EAFC}" srcOrd="2" destOrd="0" parTransId="{51E38ACB-3F4F-4D2F-B46E-4204724578CE}" sibTransId="{5B83151A-07BB-49E7-8908-50F5FFBC8B2A}"/>
    <dgm:cxn modelId="{9C5EB4F9-AB5D-4700-8F5D-B4EDE614A1CD}" type="presOf" srcId="{0AE3C1FA-F3FC-434C-9EF0-2A603276D163}" destId="{AA2314DB-79E1-4944-9DD2-658C795A8003}" srcOrd="0" destOrd="0" presId="urn:microsoft.com/office/officeart/2005/8/layout/radial4"/>
    <dgm:cxn modelId="{B592C81C-ABDE-4DB1-B46E-F463FB4CF63E}" type="presOf" srcId="{B4D052BC-9EE2-4498-BEF6-28E11AF9E6C2}" destId="{858E5EFF-5C21-4B40-BDC3-91077A9D19D6}" srcOrd="0" destOrd="0" presId="urn:microsoft.com/office/officeart/2005/8/layout/radial4"/>
    <dgm:cxn modelId="{72BD8F7C-83A9-44C5-8460-7FA76244DF92}" type="presOf" srcId="{24CBFC63-2587-4E78-BFB2-68E3B27F5F3A}" destId="{EF0EB978-9C5A-49CB-B2E3-F65CA8C9F3CC}" srcOrd="0" destOrd="0" presId="urn:microsoft.com/office/officeart/2005/8/layout/radial4"/>
    <dgm:cxn modelId="{7D71F9FB-E53D-41A2-9A5B-C0538E5A2F2B}" type="presOf" srcId="{543DA2E6-0332-47FF-A12A-817A57551DDA}" destId="{FFCBE960-9B5C-4C03-A8F6-5571E9DDEEEC}" srcOrd="0" destOrd="0" presId="urn:microsoft.com/office/officeart/2005/8/layout/radial4"/>
    <dgm:cxn modelId="{D68867F2-EAE4-4CC4-8418-9D219F58332A}" type="presOf" srcId="{BB231B1D-DB49-4F70-9866-6C027B398886}" destId="{3E0822C1-E6B1-477A-B820-D0FF0DD03DAE}" srcOrd="0" destOrd="0" presId="urn:microsoft.com/office/officeart/2005/8/layout/radial4"/>
    <dgm:cxn modelId="{99A893DA-05F3-4573-AD01-E5EC8CD0B14C}" type="presOf" srcId="{00E9D66F-4FB3-4CCC-AA67-DC7689A8EAFC}" destId="{347DC1B5-3FD4-428A-BB8F-F9C1739E5171}" srcOrd="0" destOrd="0" presId="urn:microsoft.com/office/officeart/2005/8/layout/radial4"/>
    <dgm:cxn modelId="{67B66F50-9F81-4771-9445-17D71B16D703}" type="presOf" srcId="{51E38ACB-3F4F-4D2F-B46E-4204724578CE}" destId="{48896749-B04E-43DA-9ECA-E87D267ABB97}" srcOrd="0" destOrd="0" presId="urn:microsoft.com/office/officeart/2005/8/layout/radial4"/>
    <dgm:cxn modelId="{8955BD29-60EF-415F-AEB5-58D67AD5FE33}" type="presOf" srcId="{58DD4B50-CC7A-4C74-80CC-5881DBC5586A}" destId="{50A204A5-F966-4520-9BFB-02D477299F7A}" srcOrd="0" destOrd="0" presId="urn:microsoft.com/office/officeart/2005/8/layout/radial4"/>
    <dgm:cxn modelId="{87891F8E-2032-4B19-9F60-A2C31BC918F3}" srcId="{24CBFC63-2587-4E78-BFB2-68E3B27F5F3A}" destId="{0AE3C1FA-F3FC-434C-9EF0-2A603276D163}" srcOrd="0" destOrd="0" parTransId="{4A03F96D-8A96-461A-A004-7C9F63E14B2E}" sibTransId="{C7831D9C-69EE-4A72-B4BB-114596F44469}"/>
    <dgm:cxn modelId="{0FE4C32B-9EE1-476F-A0EB-AB0CC3ECDE18}" srcId="{0AE3C1FA-F3FC-434C-9EF0-2A603276D163}" destId="{58DD4B50-CC7A-4C74-80CC-5881DBC5586A}" srcOrd="1" destOrd="0" parTransId="{BB231B1D-DB49-4F70-9866-6C027B398886}" sibTransId="{CB140192-67A5-4931-A063-D17FE3B6FECB}"/>
    <dgm:cxn modelId="{81859091-9823-4AAE-87B2-657C6869439A}" srcId="{0AE3C1FA-F3FC-434C-9EF0-2A603276D163}" destId="{543DA2E6-0332-47FF-A12A-817A57551DDA}" srcOrd="0" destOrd="0" parTransId="{B4D052BC-9EE2-4498-BEF6-28E11AF9E6C2}" sibTransId="{A65DA9EB-9EE1-482A-8147-D496174BF140}"/>
    <dgm:cxn modelId="{0F522BB7-3FE6-4F39-A21F-EACF1E804DFD}" type="presParOf" srcId="{EF0EB978-9C5A-49CB-B2E3-F65CA8C9F3CC}" destId="{AA2314DB-79E1-4944-9DD2-658C795A8003}" srcOrd="0" destOrd="0" presId="urn:microsoft.com/office/officeart/2005/8/layout/radial4"/>
    <dgm:cxn modelId="{2384D8B5-B6D4-4F1B-BBFF-2199336E1518}" type="presParOf" srcId="{EF0EB978-9C5A-49CB-B2E3-F65CA8C9F3CC}" destId="{858E5EFF-5C21-4B40-BDC3-91077A9D19D6}" srcOrd="1" destOrd="0" presId="urn:microsoft.com/office/officeart/2005/8/layout/radial4"/>
    <dgm:cxn modelId="{985416E3-7476-49DA-927F-2218C7A3B75C}" type="presParOf" srcId="{EF0EB978-9C5A-49CB-B2E3-F65CA8C9F3CC}" destId="{FFCBE960-9B5C-4C03-A8F6-5571E9DDEEEC}" srcOrd="2" destOrd="0" presId="urn:microsoft.com/office/officeart/2005/8/layout/radial4"/>
    <dgm:cxn modelId="{7D5B416E-7937-4409-B9E4-02ADA40257CF}" type="presParOf" srcId="{EF0EB978-9C5A-49CB-B2E3-F65CA8C9F3CC}" destId="{3E0822C1-E6B1-477A-B820-D0FF0DD03DAE}" srcOrd="3" destOrd="0" presId="urn:microsoft.com/office/officeart/2005/8/layout/radial4"/>
    <dgm:cxn modelId="{7E1F2331-DFF0-4B0A-A0BD-7E176EE28960}" type="presParOf" srcId="{EF0EB978-9C5A-49CB-B2E3-F65CA8C9F3CC}" destId="{50A204A5-F966-4520-9BFB-02D477299F7A}" srcOrd="4" destOrd="0" presId="urn:microsoft.com/office/officeart/2005/8/layout/radial4"/>
    <dgm:cxn modelId="{92EB6BEF-03CE-4A56-9BD3-446FA42BDEC9}" type="presParOf" srcId="{EF0EB978-9C5A-49CB-B2E3-F65CA8C9F3CC}" destId="{48896749-B04E-43DA-9ECA-E87D267ABB97}" srcOrd="5" destOrd="0" presId="urn:microsoft.com/office/officeart/2005/8/layout/radial4"/>
    <dgm:cxn modelId="{31AF38FA-C3DB-4C6F-88E2-8CA77E2020D2}" type="presParOf" srcId="{EF0EB978-9C5A-49CB-B2E3-F65CA8C9F3CC}" destId="{347DC1B5-3FD4-428A-BB8F-F9C1739E5171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245181-72E7-4AE8-B99C-64EEEAE96108}">
      <dsp:nvSpPr>
        <dsp:cNvPr id="0" name=""/>
        <dsp:cNvSpPr/>
      </dsp:nvSpPr>
      <dsp:spPr>
        <a:xfrm>
          <a:off x="3960439" y="1071531"/>
          <a:ext cx="2627236" cy="3989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496"/>
              </a:lnTo>
              <a:lnTo>
                <a:pt x="2627236" y="199496"/>
              </a:lnTo>
              <a:lnTo>
                <a:pt x="2627236" y="39899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071BC5-9D2A-4A5C-B1AE-88B2C98F8324}">
      <dsp:nvSpPr>
        <dsp:cNvPr id="0" name=""/>
        <dsp:cNvSpPr/>
      </dsp:nvSpPr>
      <dsp:spPr>
        <a:xfrm>
          <a:off x="3960439" y="2420508"/>
          <a:ext cx="2994005" cy="452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971"/>
              </a:lnTo>
              <a:lnTo>
                <a:pt x="2994005" y="252971"/>
              </a:lnTo>
              <a:lnTo>
                <a:pt x="2994005" y="45246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667E14-BEEF-4552-B34C-2AE3E255A24C}">
      <dsp:nvSpPr>
        <dsp:cNvPr id="0" name=""/>
        <dsp:cNvSpPr/>
      </dsp:nvSpPr>
      <dsp:spPr>
        <a:xfrm>
          <a:off x="3886904" y="2420508"/>
          <a:ext cx="91440" cy="452467"/>
        </a:xfrm>
        <a:custGeom>
          <a:avLst/>
          <a:gdLst/>
          <a:ahLst/>
          <a:cxnLst/>
          <a:rect l="0" t="0" r="0" b="0"/>
          <a:pathLst>
            <a:path>
              <a:moveTo>
                <a:pt x="73535" y="0"/>
              </a:moveTo>
              <a:lnTo>
                <a:pt x="73535" y="252971"/>
              </a:lnTo>
              <a:lnTo>
                <a:pt x="45720" y="252971"/>
              </a:lnTo>
              <a:lnTo>
                <a:pt x="45720" y="45246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F6EF1-2881-456F-A9EE-5E7609AEE727}">
      <dsp:nvSpPr>
        <dsp:cNvPr id="0" name=""/>
        <dsp:cNvSpPr/>
      </dsp:nvSpPr>
      <dsp:spPr>
        <a:xfrm>
          <a:off x="1159948" y="2420508"/>
          <a:ext cx="2800491" cy="446197"/>
        </a:xfrm>
        <a:custGeom>
          <a:avLst/>
          <a:gdLst/>
          <a:ahLst/>
          <a:cxnLst/>
          <a:rect l="0" t="0" r="0" b="0"/>
          <a:pathLst>
            <a:path>
              <a:moveTo>
                <a:pt x="2800491" y="0"/>
              </a:moveTo>
              <a:lnTo>
                <a:pt x="2800491" y="246701"/>
              </a:lnTo>
              <a:lnTo>
                <a:pt x="0" y="246701"/>
              </a:lnTo>
              <a:lnTo>
                <a:pt x="0" y="44619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80FFE0-7BF3-4314-B89E-A194EE4BE2B1}">
      <dsp:nvSpPr>
        <dsp:cNvPr id="0" name=""/>
        <dsp:cNvSpPr/>
      </dsp:nvSpPr>
      <dsp:spPr>
        <a:xfrm>
          <a:off x="3914719" y="1071531"/>
          <a:ext cx="91440" cy="3989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899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60E85C-CEF8-4A04-B509-AB017960640E}">
      <dsp:nvSpPr>
        <dsp:cNvPr id="0" name=""/>
        <dsp:cNvSpPr/>
      </dsp:nvSpPr>
      <dsp:spPr>
        <a:xfrm>
          <a:off x="1333203" y="1071531"/>
          <a:ext cx="2627236" cy="398993"/>
        </a:xfrm>
        <a:custGeom>
          <a:avLst/>
          <a:gdLst/>
          <a:ahLst/>
          <a:cxnLst/>
          <a:rect l="0" t="0" r="0" b="0"/>
          <a:pathLst>
            <a:path>
              <a:moveTo>
                <a:pt x="2627236" y="0"/>
              </a:moveTo>
              <a:lnTo>
                <a:pt x="2627236" y="199496"/>
              </a:lnTo>
              <a:lnTo>
                <a:pt x="0" y="199496"/>
              </a:lnTo>
              <a:lnTo>
                <a:pt x="0" y="39899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25901E-CEB6-4A8E-9677-727EEB2C54CD}">
      <dsp:nvSpPr>
        <dsp:cNvPr id="0" name=""/>
        <dsp:cNvSpPr/>
      </dsp:nvSpPr>
      <dsp:spPr>
        <a:xfrm>
          <a:off x="1545962" y="414570"/>
          <a:ext cx="4828955" cy="6569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Какие бывают бюджеты?</a:t>
          </a:r>
          <a:endParaRPr lang="ru-RU" sz="2800" kern="1200" dirty="0"/>
        </a:p>
      </dsp:txBody>
      <dsp:txXfrm>
        <a:off x="1545962" y="414570"/>
        <a:ext cx="4828955" cy="656961"/>
      </dsp:txXfrm>
    </dsp:sp>
    <dsp:sp modelId="{63DE956A-EF77-41D8-91D8-66B06F0C322D}">
      <dsp:nvSpPr>
        <dsp:cNvPr id="0" name=""/>
        <dsp:cNvSpPr/>
      </dsp:nvSpPr>
      <dsp:spPr>
        <a:xfrm>
          <a:off x="383220" y="1470524"/>
          <a:ext cx="1899966" cy="9499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Бюджеты семей</a:t>
          </a:r>
          <a:endParaRPr lang="ru-RU" sz="2000" kern="1200" dirty="0"/>
        </a:p>
      </dsp:txBody>
      <dsp:txXfrm>
        <a:off x="383220" y="1470524"/>
        <a:ext cx="1899966" cy="949983"/>
      </dsp:txXfrm>
    </dsp:sp>
    <dsp:sp modelId="{B9377F71-34F1-4766-B88D-676665D7D31F}">
      <dsp:nvSpPr>
        <dsp:cNvPr id="0" name=""/>
        <dsp:cNvSpPr/>
      </dsp:nvSpPr>
      <dsp:spPr>
        <a:xfrm>
          <a:off x="2682180" y="1470524"/>
          <a:ext cx="2556519" cy="9499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Бюджеты публично-правовых образований:</a:t>
          </a:r>
          <a:endParaRPr lang="ru-RU" sz="2000" kern="1200" dirty="0"/>
        </a:p>
      </dsp:txBody>
      <dsp:txXfrm>
        <a:off x="2682180" y="1470524"/>
        <a:ext cx="2556519" cy="949983"/>
      </dsp:txXfrm>
    </dsp:sp>
    <dsp:sp modelId="{10A399CF-15E6-48E2-A41C-938058B29935}">
      <dsp:nvSpPr>
        <dsp:cNvPr id="0" name=""/>
        <dsp:cNvSpPr/>
      </dsp:nvSpPr>
      <dsp:spPr>
        <a:xfrm>
          <a:off x="0" y="2866705"/>
          <a:ext cx="2319897" cy="1462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Российской Федерации  </a:t>
          </a:r>
          <a:r>
            <a:rPr lang="ru-RU" sz="1100" kern="1200" dirty="0" smtClean="0"/>
            <a:t>(федеральный бюджет, бюджеты государственных внебюджетных фондов Российской Федерации)</a:t>
          </a:r>
          <a:endParaRPr lang="ru-RU" sz="1100" kern="1200" dirty="0"/>
        </a:p>
      </dsp:txBody>
      <dsp:txXfrm>
        <a:off x="0" y="2866705"/>
        <a:ext cx="2319897" cy="1462224"/>
      </dsp:txXfrm>
    </dsp:sp>
    <dsp:sp modelId="{271C9D22-43D0-47F6-BB8B-92150A521F1E}">
      <dsp:nvSpPr>
        <dsp:cNvPr id="0" name=""/>
        <dsp:cNvSpPr/>
      </dsp:nvSpPr>
      <dsp:spPr>
        <a:xfrm>
          <a:off x="2484526" y="2872975"/>
          <a:ext cx="2896195" cy="14142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субъектов Российской Федерации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(региональные бюджеты, бюджеты территориальных фондов обязательного медицинского страхования)</a:t>
          </a:r>
          <a:endParaRPr lang="ru-RU" sz="1100" kern="1200" dirty="0"/>
        </a:p>
      </dsp:txBody>
      <dsp:txXfrm>
        <a:off x="2484526" y="2872975"/>
        <a:ext cx="2896195" cy="1414278"/>
      </dsp:txXfrm>
    </dsp:sp>
    <dsp:sp modelId="{00349A82-0E55-4A76-A781-10216942049B}">
      <dsp:nvSpPr>
        <dsp:cNvPr id="0" name=""/>
        <dsp:cNvSpPr/>
      </dsp:nvSpPr>
      <dsp:spPr>
        <a:xfrm>
          <a:off x="6004462" y="2872975"/>
          <a:ext cx="1899966" cy="1426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муниципальных образований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(местные бюджеты)</a:t>
          </a:r>
          <a:endParaRPr lang="ru-RU" sz="1900" kern="1200" dirty="0"/>
        </a:p>
      </dsp:txBody>
      <dsp:txXfrm>
        <a:off x="6004462" y="2872975"/>
        <a:ext cx="1899966" cy="1426295"/>
      </dsp:txXfrm>
    </dsp:sp>
    <dsp:sp modelId="{43EDF871-855D-4823-9982-DAD7321CA541}">
      <dsp:nvSpPr>
        <dsp:cNvPr id="0" name=""/>
        <dsp:cNvSpPr/>
      </dsp:nvSpPr>
      <dsp:spPr>
        <a:xfrm>
          <a:off x="5637692" y="1470524"/>
          <a:ext cx="1899966" cy="9499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Бюджеты организаций</a:t>
          </a:r>
          <a:endParaRPr lang="ru-RU" sz="2000" kern="1200" dirty="0"/>
        </a:p>
      </dsp:txBody>
      <dsp:txXfrm>
        <a:off x="5637692" y="1470524"/>
        <a:ext cx="1899966" cy="9499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A235E-1FF8-40BA-A83D-3F817FD27526}">
      <dsp:nvSpPr>
        <dsp:cNvPr id="0" name=""/>
        <dsp:cNvSpPr/>
      </dsp:nvSpPr>
      <dsp:spPr>
        <a:xfrm>
          <a:off x="3771" y="769"/>
          <a:ext cx="8633218" cy="13482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  <a:gs pos="48000">
              <a:schemeClr val="accent1">
                <a:hueOff val="0"/>
                <a:satOff val="0"/>
                <a:lumOff val="0"/>
                <a:alphaOff val="0"/>
                <a:tint val="54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4000"/>
                <a:satMod val="260000"/>
              </a:schemeClr>
            </a:gs>
          </a:gsLst>
          <a:lin ang="16200000" scaled="1"/>
        </a:gradFill>
        <a:ln>
          <a:noFill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cap="none" spc="0" dirty="0" smtClean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00FF"/>
              </a:solidFill>
              <a:effectLst/>
            </a:rPr>
            <a:t>Бюджетная система Российской Федерации</a:t>
          </a:r>
          <a:endParaRPr lang="ru-RU" sz="3300" b="1" kern="1200" cap="none" spc="0" dirty="0">
            <a:ln w="10541" cmpd="sng">
              <a:solidFill>
                <a:schemeClr val="tx2">
                  <a:lumMod val="75000"/>
                </a:schemeClr>
              </a:solidFill>
              <a:prstDash val="solid"/>
            </a:ln>
            <a:solidFill>
              <a:srgbClr val="0000FF"/>
            </a:solidFill>
            <a:effectLst/>
          </a:endParaRPr>
        </a:p>
      </dsp:txBody>
      <dsp:txXfrm>
        <a:off x="43261" y="40259"/>
        <a:ext cx="8554238" cy="1269304"/>
      </dsp:txXfrm>
    </dsp:sp>
    <dsp:sp modelId="{CE91E2A4-E3CB-4E7A-A812-10905F4C9CC2}">
      <dsp:nvSpPr>
        <dsp:cNvPr id="0" name=""/>
        <dsp:cNvSpPr/>
      </dsp:nvSpPr>
      <dsp:spPr>
        <a:xfrm>
          <a:off x="12198" y="1458093"/>
          <a:ext cx="6353518" cy="7198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  <a:gs pos="48000">
              <a:schemeClr val="accent1">
                <a:hueOff val="0"/>
                <a:satOff val="0"/>
                <a:lumOff val="0"/>
                <a:alphaOff val="0"/>
                <a:tint val="54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4000"/>
                <a:satMod val="260000"/>
              </a:schemeClr>
            </a:gs>
          </a:gsLst>
          <a:lin ang="16200000" scaled="1"/>
        </a:gradFill>
        <a:ln>
          <a:noFill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cap="none" spc="0" dirty="0" smtClean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Федеральный бюджет РФ</a:t>
          </a:r>
          <a:endParaRPr lang="ru-RU" sz="2800" b="1" kern="1200" cap="none" spc="0" dirty="0">
            <a:ln w="10541" cmpd="sng">
              <a:solidFill>
                <a:schemeClr val="tx2">
                  <a:lumMod val="75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sp:txBody>
      <dsp:txXfrm>
        <a:off x="33281" y="1479176"/>
        <a:ext cx="6311352" cy="677669"/>
      </dsp:txXfrm>
    </dsp:sp>
    <dsp:sp modelId="{6C748D7C-7349-45F7-94D4-14C0494C6541}">
      <dsp:nvSpPr>
        <dsp:cNvPr id="0" name=""/>
        <dsp:cNvSpPr/>
      </dsp:nvSpPr>
      <dsp:spPr>
        <a:xfrm>
          <a:off x="27679" y="2286968"/>
          <a:ext cx="6322556" cy="7496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  <a:gs pos="48000">
              <a:schemeClr val="accent1">
                <a:hueOff val="0"/>
                <a:satOff val="0"/>
                <a:lumOff val="0"/>
                <a:alphaOff val="0"/>
                <a:tint val="54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4000"/>
                <a:satMod val="260000"/>
              </a:schemeClr>
            </a:gs>
          </a:gsLst>
          <a:lin ang="16200000" scaled="1"/>
        </a:gradFill>
        <a:ln>
          <a:noFill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cap="none" spc="0" dirty="0" smtClean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Бюджет субъекта РФ</a:t>
          </a:r>
          <a:endParaRPr lang="ru-RU" sz="2800" b="1" kern="1200" cap="none" spc="0" dirty="0">
            <a:ln w="10541" cmpd="sng">
              <a:solidFill>
                <a:schemeClr val="tx2">
                  <a:lumMod val="75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sp:txBody>
      <dsp:txXfrm>
        <a:off x="49636" y="2308925"/>
        <a:ext cx="6278642" cy="705759"/>
      </dsp:txXfrm>
    </dsp:sp>
    <dsp:sp modelId="{13FC366C-382C-4FE8-827E-B70046CC312E}">
      <dsp:nvSpPr>
        <dsp:cNvPr id="0" name=""/>
        <dsp:cNvSpPr/>
      </dsp:nvSpPr>
      <dsp:spPr>
        <a:xfrm>
          <a:off x="58416" y="3145680"/>
          <a:ext cx="6261083" cy="5659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  <a:gs pos="48000">
              <a:schemeClr val="accent1">
                <a:hueOff val="0"/>
                <a:satOff val="0"/>
                <a:lumOff val="0"/>
                <a:alphaOff val="0"/>
                <a:tint val="54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4000"/>
                <a:satMod val="260000"/>
              </a:schemeClr>
            </a:gs>
          </a:gsLst>
          <a:lin ang="16200000" scaled="1"/>
        </a:gradFill>
        <a:ln>
          <a:noFill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cap="none" spc="0" dirty="0" smtClean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/>
            </a:rPr>
            <a:t>Местные бюджеты</a:t>
          </a:r>
          <a:endParaRPr lang="ru-RU" sz="2800" b="1" kern="1200" cap="none" spc="0" dirty="0">
            <a:ln w="10541" cmpd="sng">
              <a:solidFill>
                <a:schemeClr val="tx2">
                  <a:lumMod val="75000"/>
                </a:schemeClr>
              </a:solidFill>
              <a:prstDash val="solid"/>
            </a:ln>
            <a:solidFill>
              <a:srgbClr val="FF0000"/>
            </a:solidFill>
            <a:effectLst/>
          </a:endParaRPr>
        </a:p>
      </dsp:txBody>
      <dsp:txXfrm>
        <a:off x="74993" y="3162257"/>
        <a:ext cx="6227929" cy="532829"/>
      </dsp:txXfrm>
    </dsp:sp>
    <dsp:sp modelId="{C7E74270-B29D-4932-8A6D-36269CE22E23}">
      <dsp:nvSpPr>
        <dsp:cNvPr id="0" name=""/>
        <dsp:cNvSpPr/>
      </dsp:nvSpPr>
      <dsp:spPr>
        <a:xfrm>
          <a:off x="118995" y="3820702"/>
          <a:ext cx="2018384" cy="13482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  <a:gs pos="48000">
              <a:schemeClr val="accent1">
                <a:hueOff val="0"/>
                <a:satOff val="0"/>
                <a:lumOff val="0"/>
                <a:alphaOff val="0"/>
                <a:tint val="54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4000"/>
                <a:satMod val="260000"/>
              </a:schemeClr>
            </a:gs>
          </a:gsLst>
          <a:lin ang="16200000" scaled="1"/>
        </a:gradFill>
        <a:ln>
          <a:noFill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 dirty="0" smtClean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Бюджеты муниципальных районов</a:t>
          </a:r>
          <a:endParaRPr lang="ru-RU" sz="2000" b="1" kern="1200" cap="none" spc="0" dirty="0">
            <a:ln w="10541" cmpd="sng">
              <a:solidFill>
                <a:schemeClr val="tx2">
                  <a:lumMod val="75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sp:txBody>
      <dsp:txXfrm>
        <a:off x="158485" y="3860192"/>
        <a:ext cx="1939404" cy="1269304"/>
      </dsp:txXfrm>
    </dsp:sp>
    <dsp:sp modelId="{B2E5F795-3928-43EB-8EFB-157FFB6236EE}">
      <dsp:nvSpPr>
        <dsp:cNvPr id="0" name=""/>
        <dsp:cNvSpPr/>
      </dsp:nvSpPr>
      <dsp:spPr>
        <a:xfrm>
          <a:off x="118995" y="5278026"/>
          <a:ext cx="2018384" cy="7044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  <a:gs pos="48000">
              <a:schemeClr val="accent1">
                <a:hueOff val="0"/>
                <a:satOff val="0"/>
                <a:lumOff val="0"/>
                <a:alphaOff val="0"/>
                <a:tint val="54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4000"/>
                <a:satMod val="260000"/>
              </a:schemeClr>
            </a:gs>
          </a:gsLst>
          <a:lin ang="16200000" scaled="1"/>
        </a:gradFill>
        <a:ln>
          <a:noFill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cap="none" spc="0" smtClean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Бюджеты городских и сельских поселений</a:t>
          </a:r>
          <a:endParaRPr lang="ru-RU" sz="1300" b="1" kern="1200" cap="none" spc="0">
            <a:ln w="10541" cmpd="sng">
              <a:solidFill>
                <a:schemeClr val="tx2">
                  <a:lumMod val="75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sp:txBody>
      <dsp:txXfrm>
        <a:off x="139629" y="5298660"/>
        <a:ext cx="1977116" cy="663224"/>
      </dsp:txXfrm>
    </dsp:sp>
    <dsp:sp modelId="{AB9A88D3-47E9-4A1A-9118-0FB0DBB58051}">
      <dsp:nvSpPr>
        <dsp:cNvPr id="0" name=""/>
        <dsp:cNvSpPr/>
      </dsp:nvSpPr>
      <dsp:spPr>
        <a:xfrm>
          <a:off x="2179766" y="3820702"/>
          <a:ext cx="2018384" cy="13482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  <a:gs pos="48000">
              <a:schemeClr val="accent1">
                <a:hueOff val="0"/>
                <a:satOff val="0"/>
                <a:lumOff val="0"/>
                <a:alphaOff val="0"/>
                <a:tint val="54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4000"/>
                <a:satMod val="260000"/>
              </a:schemeClr>
            </a:gs>
          </a:gsLst>
          <a:lin ang="16200000" scaled="1"/>
        </a:gradFill>
        <a:ln>
          <a:noFill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 dirty="0" smtClean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/>
            </a:rPr>
            <a:t>Бюджеты городских округов</a:t>
          </a:r>
          <a:endParaRPr lang="ru-RU" sz="2000" b="1" kern="1200" cap="none" spc="0" dirty="0">
            <a:ln w="10541" cmpd="sng">
              <a:solidFill>
                <a:schemeClr val="tx2">
                  <a:lumMod val="75000"/>
                </a:schemeClr>
              </a:solidFill>
              <a:prstDash val="solid"/>
            </a:ln>
            <a:solidFill>
              <a:srgbClr val="FF0000"/>
            </a:solidFill>
            <a:effectLst/>
          </a:endParaRPr>
        </a:p>
      </dsp:txBody>
      <dsp:txXfrm>
        <a:off x="2219256" y="3860192"/>
        <a:ext cx="1939404" cy="1269304"/>
      </dsp:txXfrm>
    </dsp:sp>
    <dsp:sp modelId="{96B9AD92-E61C-4D1E-B963-BC3DAAE37788}">
      <dsp:nvSpPr>
        <dsp:cNvPr id="0" name=""/>
        <dsp:cNvSpPr/>
      </dsp:nvSpPr>
      <dsp:spPr>
        <a:xfrm>
          <a:off x="4240536" y="3820702"/>
          <a:ext cx="2018384" cy="13482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  <a:gs pos="48000">
              <a:schemeClr val="accent1">
                <a:hueOff val="0"/>
                <a:satOff val="0"/>
                <a:lumOff val="0"/>
                <a:alphaOff val="0"/>
                <a:tint val="54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4000"/>
                <a:satMod val="260000"/>
              </a:schemeClr>
            </a:gs>
          </a:gsLst>
          <a:lin ang="16200000" scaled="1"/>
        </a:gradFill>
        <a:ln>
          <a:noFill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none" spc="0" dirty="0" smtClean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Бюджеты внутригородских муниципальных образований федерального значения</a:t>
          </a:r>
          <a:endParaRPr lang="ru-RU" sz="1400" b="1" kern="1200" cap="none" spc="0" dirty="0">
            <a:ln w="10541" cmpd="sng">
              <a:solidFill>
                <a:schemeClr val="tx2">
                  <a:lumMod val="75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sp:txBody>
      <dsp:txXfrm>
        <a:off x="4280026" y="3860192"/>
        <a:ext cx="1939404" cy="1269304"/>
      </dsp:txXfrm>
    </dsp:sp>
    <dsp:sp modelId="{A9F276FD-2D05-454E-933C-D368FDB7CF5B}">
      <dsp:nvSpPr>
        <dsp:cNvPr id="0" name=""/>
        <dsp:cNvSpPr/>
      </dsp:nvSpPr>
      <dsp:spPr>
        <a:xfrm>
          <a:off x="6539964" y="1458093"/>
          <a:ext cx="2088599" cy="13482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  <a:gs pos="48000">
              <a:schemeClr val="accent1">
                <a:hueOff val="0"/>
                <a:satOff val="0"/>
                <a:lumOff val="0"/>
                <a:alphaOff val="0"/>
                <a:tint val="54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4000"/>
                <a:satMod val="260000"/>
              </a:schemeClr>
            </a:gs>
          </a:gsLst>
          <a:lin ang="16200000" scaled="1"/>
        </a:gradFill>
        <a:ln>
          <a:noFill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dirty="0" smtClean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Бюджеты государственных внебюджетных фондов РФ</a:t>
          </a:r>
          <a:endParaRPr lang="ru-RU" sz="1600" b="1" kern="1200" cap="none" spc="0" dirty="0">
            <a:ln w="10541" cmpd="sng">
              <a:solidFill>
                <a:schemeClr val="tx2">
                  <a:lumMod val="75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sp:txBody>
      <dsp:txXfrm>
        <a:off x="6579454" y="1497583"/>
        <a:ext cx="2009619" cy="1269304"/>
      </dsp:txXfrm>
    </dsp:sp>
    <dsp:sp modelId="{FE7F4D1A-0402-4BEC-A561-CF36D6101966}">
      <dsp:nvSpPr>
        <dsp:cNvPr id="0" name=""/>
        <dsp:cNvSpPr/>
      </dsp:nvSpPr>
      <dsp:spPr>
        <a:xfrm>
          <a:off x="6539964" y="2915417"/>
          <a:ext cx="2088599" cy="13482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  <a:gs pos="48000">
              <a:schemeClr val="accent1">
                <a:hueOff val="0"/>
                <a:satOff val="0"/>
                <a:lumOff val="0"/>
                <a:alphaOff val="0"/>
                <a:tint val="54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4000"/>
                <a:satMod val="260000"/>
              </a:schemeClr>
            </a:gs>
          </a:gsLst>
          <a:lin ang="16200000" scaled="1"/>
        </a:gradFill>
        <a:ln>
          <a:noFill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cap="none" spc="0" dirty="0" smtClean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Бюджеты территориальных внебюджетных фондов</a:t>
          </a:r>
          <a:endParaRPr lang="ru-RU" sz="1500" b="1" kern="1200" cap="none" spc="0" dirty="0">
            <a:ln w="10541" cmpd="sng">
              <a:solidFill>
                <a:schemeClr val="tx2">
                  <a:lumMod val="75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sp:txBody>
      <dsp:txXfrm>
        <a:off x="6579454" y="2954907"/>
        <a:ext cx="2009619" cy="12693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2314DB-79E1-4944-9DD2-658C795A8003}">
      <dsp:nvSpPr>
        <dsp:cNvPr id="0" name=""/>
        <dsp:cNvSpPr/>
      </dsp:nvSpPr>
      <dsp:spPr>
        <a:xfrm>
          <a:off x="2016950" y="20"/>
          <a:ext cx="1924050" cy="19240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Расходы</a:t>
          </a:r>
          <a:endParaRPr lang="ru-RU" sz="2600" kern="1200" dirty="0"/>
        </a:p>
      </dsp:txBody>
      <dsp:txXfrm>
        <a:off x="2298721" y="281791"/>
        <a:ext cx="1360508" cy="1360508"/>
      </dsp:txXfrm>
    </dsp:sp>
    <dsp:sp modelId="{858E5EFF-5C21-4B40-BDC3-91077A9D19D6}">
      <dsp:nvSpPr>
        <dsp:cNvPr id="0" name=""/>
        <dsp:cNvSpPr/>
      </dsp:nvSpPr>
      <dsp:spPr>
        <a:xfrm rot="18517353">
          <a:off x="1089618" y="1645337"/>
          <a:ext cx="1152902" cy="54835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CBE960-9B5C-4C03-A8F6-5571E9DDEEEC}">
      <dsp:nvSpPr>
        <dsp:cNvPr id="0" name=""/>
        <dsp:cNvSpPr/>
      </dsp:nvSpPr>
      <dsp:spPr>
        <a:xfrm>
          <a:off x="736" y="2520269"/>
          <a:ext cx="1827847" cy="14622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по типам расходных обязательств</a:t>
          </a:r>
          <a:endParaRPr lang="ru-RU" sz="2100" kern="1200" dirty="0"/>
        </a:p>
      </dsp:txBody>
      <dsp:txXfrm>
        <a:off x="43565" y="2563098"/>
        <a:ext cx="1742189" cy="1376620"/>
      </dsp:txXfrm>
    </dsp:sp>
    <dsp:sp modelId="{3E0822C1-E6B1-477A-B820-D0FF0DD03DAE}">
      <dsp:nvSpPr>
        <dsp:cNvPr id="0" name=""/>
        <dsp:cNvSpPr/>
      </dsp:nvSpPr>
      <dsp:spPr>
        <a:xfrm rot="16200000">
          <a:off x="2507622" y="2245659"/>
          <a:ext cx="1151233" cy="54835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A204A5-F966-4520-9BFB-02D477299F7A}">
      <dsp:nvSpPr>
        <dsp:cNvPr id="0" name=""/>
        <dsp:cNvSpPr/>
      </dsp:nvSpPr>
      <dsp:spPr>
        <a:xfrm>
          <a:off x="2232997" y="3168362"/>
          <a:ext cx="1827847" cy="14622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по функциям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государства</a:t>
          </a:r>
          <a:endParaRPr lang="ru-RU" sz="2100" kern="1200" dirty="0"/>
        </a:p>
      </dsp:txBody>
      <dsp:txXfrm>
        <a:off x="2275826" y="3211191"/>
        <a:ext cx="1742189" cy="1376620"/>
      </dsp:txXfrm>
    </dsp:sp>
    <dsp:sp modelId="{48896749-B04E-43DA-9ECA-E87D267ABB97}">
      <dsp:nvSpPr>
        <dsp:cNvPr id="0" name=""/>
        <dsp:cNvSpPr/>
      </dsp:nvSpPr>
      <dsp:spPr>
        <a:xfrm rot="13869506">
          <a:off x="3660240" y="1769752"/>
          <a:ext cx="1381023" cy="63054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7DC1B5-3FD4-428A-BB8F-F9C1739E5171}">
      <dsp:nvSpPr>
        <dsp:cNvPr id="0" name=""/>
        <dsp:cNvSpPr/>
      </dsp:nvSpPr>
      <dsp:spPr>
        <a:xfrm>
          <a:off x="4177207" y="2592295"/>
          <a:ext cx="1827847" cy="14622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по ведомствам</a:t>
          </a:r>
          <a:endParaRPr lang="ru-RU" sz="2100" kern="1200" dirty="0"/>
        </a:p>
      </dsp:txBody>
      <dsp:txXfrm>
        <a:off x="4220036" y="2635124"/>
        <a:ext cx="1742189" cy="1376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chart" Target="../charts/chart7.xml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chart" Target="../charts/chart9.xml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0.62609</cdr:x>
      <cdr:y>0.05405</cdr:y>
    </cdr:from>
    <cdr:to>
      <cdr:x>0.68475</cdr:x>
      <cdr:y>0.13492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184576" y="288032"/>
          <a:ext cx="485775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100" dirty="0" smtClean="0"/>
            <a:t>2015</a:t>
          </a:r>
        </a:p>
        <a:p xmlns:a="http://schemas.openxmlformats.org/drawingml/2006/main">
          <a:pPr algn="ctr"/>
          <a:r>
            <a:rPr lang="ru-RU" dirty="0" smtClean="0"/>
            <a:t>год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0.43478</cdr:x>
      <cdr:y>0.05405</cdr:y>
    </cdr:from>
    <cdr:to>
      <cdr:x>0.51304</cdr:x>
      <cdr:y>0.13492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600400" y="288032"/>
          <a:ext cx="648072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100" dirty="0" smtClean="0"/>
            <a:t>2014 год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0.02525</cdr:x>
      <cdr:y>0.1015</cdr:y>
    </cdr:from>
    <cdr:to>
      <cdr:x>0.97325</cdr:x>
      <cdr:y>0.887</cdr:y>
    </cdr:to>
    <cdr:graphicFrame macro="">
      <cdr:nvGraphicFramePr>
        <cdr:cNvPr id="79881" name="Chart 9"/>
        <cdr:cNvGraphicFramePr>
          <a:graphicFrameLocks xmlns:a="http://schemas.openxmlformats.org/drawingml/2006/main"/>
        </cdr:cNvGraphicFramePr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cdr:graphicFrame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0.22159</cdr:y>
    </cdr:from>
    <cdr:to>
      <cdr:x>0.98268</cdr:x>
      <cdr:y>1</cdr:y>
    </cdr:to>
    <cdr:graphicFrame macro="">
      <cdr:nvGraphicFramePr>
        <cdr:cNvPr id="3" name="Chart 8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cdr:graphicFrame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DA0C-BB7A-45CD-9FC8-871D2CFA8435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B1E251-4CB7-47EE-B28C-1B717A199D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DA0C-BB7A-45CD-9FC8-871D2CFA8435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1E251-4CB7-47EE-B28C-1B717A199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DA0C-BB7A-45CD-9FC8-871D2CFA8435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1E251-4CB7-47EE-B28C-1B717A199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DA0C-BB7A-45CD-9FC8-871D2CFA8435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B1E251-4CB7-47EE-B28C-1B717A199D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DA0C-BB7A-45CD-9FC8-871D2CFA8435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B1E251-4CB7-47EE-B28C-1B717A199D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DA0C-BB7A-45CD-9FC8-871D2CFA8435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B1E251-4CB7-47EE-B28C-1B717A199D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DA0C-BB7A-45CD-9FC8-871D2CFA8435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B1E251-4CB7-47EE-B28C-1B717A199D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DA0C-BB7A-45CD-9FC8-871D2CFA8435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B1E251-4CB7-47EE-B28C-1B717A199D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DA0C-BB7A-45CD-9FC8-871D2CFA8435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B1E251-4CB7-47EE-B28C-1B717A199D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DA0C-BB7A-45CD-9FC8-871D2CFA8435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B1E251-4CB7-47EE-B28C-1B717A199D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DA0C-BB7A-45CD-9FC8-871D2CFA8435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B1E251-4CB7-47EE-B28C-1B717A199D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04CDA0C-BB7A-45CD-9FC8-871D2CFA8435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DB1E251-4CB7-47EE-B28C-1B717A199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О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4310608" cy="685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1" descr="Герб Дальнегорска цв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688" y="0"/>
            <a:ext cx="5160740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191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836712"/>
            <a:ext cx="8640960" cy="5479503"/>
          </a:xfrm>
        </p:spPr>
        <p:txBody>
          <a:bodyPr anchor="t">
            <a:normAutofit/>
          </a:bodyPr>
          <a:lstStyle/>
          <a:p>
            <a:pPr marL="18288" indent="0" algn="ctr">
              <a:buNone/>
            </a:pPr>
            <a:r>
              <a:rPr lang="ru-RU" dirty="0" smtClean="0"/>
              <a:t>Статистические данные по состоянию на 01.01.2013</a:t>
            </a:r>
          </a:p>
          <a:p>
            <a:pPr>
              <a:buFontTx/>
              <a:buChar char="-"/>
            </a:pPr>
            <a:r>
              <a:rPr lang="ru-RU" dirty="0" smtClean="0"/>
              <a:t>Площадь территории муниципального </a:t>
            </a:r>
          </a:p>
          <a:p>
            <a:pPr marL="18288" indent="0">
              <a:buNone/>
            </a:pPr>
            <a:r>
              <a:rPr lang="ru-RU" dirty="0" smtClean="0"/>
              <a:t>образования…………………………………………..….      5 342,3 кв. км</a:t>
            </a:r>
            <a:endParaRPr lang="ru-RU" dirty="0"/>
          </a:p>
          <a:p>
            <a:pPr>
              <a:buFontTx/>
              <a:buChar char="-"/>
            </a:pPr>
            <a:r>
              <a:rPr lang="ru-RU" dirty="0" smtClean="0"/>
              <a:t>Численность </a:t>
            </a:r>
            <a:r>
              <a:rPr lang="ru-RU" dirty="0"/>
              <a:t>постоянного </a:t>
            </a:r>
            <a:r>
              <a:rPr lang="ru-RU" dirty="0" smtClean="0"/>
              <a:t>населения, в т.ч.…………     44 924 чел.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FFFF00"/>
                </a:solidFill>
              </a:rPr>
              <a:t>Численность населения в 1990 году ………………...   63 587 чел</a:t>
            </a:r>
            <a:r>
              <a:rPr lang="ru-RU" dirty="0" smtClean="0"/>
              <a:t>.</a:t>
            </a:r>
          </a:p>
          <a:p>
            <a:pPr marL="18288" indent="0">
              <a:buNone/>
            </a:pPr>
            <a:r>
              <a:rPr lang="ru-RU" dirty="0" smtClean="0"/>
              <a:t>    Городское население …………………….                            36 351 чел.</a:t>
            </a:r>
          </a:p>
          <a:p>
            <a:pPr>
              <a:buFontTx/>
              <a:buChar char="-"/>
            </a:pPr>
            <a:r>
              <a:rPr lang="ru-RU" dirty="0" smtClean="0"/>
              <a:t>Сельское, в т.ч.………………………………                           8 573 чел. </a:t>
            </a:r>
          </a:p>
          <a:p>
            <a:pPr>
              <a:buNone/>
            </a:pPr>
            <a:r>
              <a:rPr lang="ru-RU" dirty="0" smtClean="0"/>
              <a:t>               численность населения</a:t>
            </a:r>
            <a:r>
              <a:rPr lang="ru-RU" dirty="0"/>
              <a:t>, </a:t>
            </a:r>
            <a:r>
              <a:rPr lang="ru-RU" dirty="0" smtClean="0"/>
              <a:t>проживающего в мелких </a:t>
            </a:r>
          </a:p>
          <a:p>
            <a:pPr marL="18288" indent="0">
              <a:buNone/>
            </a:pPr>
            <a:r>
              <a:rPr lang="ru-RU" dirty="0" smtClean="0"/>
              <a:t>населенных пунктах муниципального образования …….    557 чел.</a:t>
            </a:r>
          </a:p>
          <a:p>
            <a:pPr marL="18288" indent="0">
              <a:buNone/>
            </a:pPr>
            <a:r>
              <a:rPr lang="ru-RU" dirty="0" smtClean="0"/>
              <a:t>- Доля </a:t>
            </a:r>
            <a:r>
              <a:rPr lang="ru-RU" dirty="0"/>
              <a:t>населения от 0 до 17 лет и старше трудоспособного </a:t>
            </a:r>
            <a:endParaRPr lang="ru-RU" dirty="0" smtClean="0"/>
          </a:p>
          <a:p>
            <a:pPr marL="18288" indent="0">
              <a:buNone/>
            </a:pPr>
            <a:r>
              <a:rPr lang="ru-RU" dirty="0" smtClean="0"/>
              <a:t>возраста </a:t>
            </a:r>
            <a:r>
              <a:rPr lang="ru-RU" dirty="0"/>
              <a:t>в общей численности </a:t>
            </a:r>
            <a:r>
              <a:rPr lang="ru-RU" dirty="0" smtClean="0"/>
              <a:t>населения….....    46,48% (20 881 чел.)</a:t>
            </a:r>
          </a:p>
          <a:p>
            <a:pPr marL="18288" indent="0">
              <a:buNone/>
            </a:pPr>
            <a:r>
              <a:rPr lang="ru-RU" dirty="0" smtClean="0"/>
              <a:t>- </a:t>
            </a:r>
            <a:r>
              <a:rPr lang="ru-RU" dirty="0"/>
              <a:t>Численность детей в возрасте </a:t>
            </a:r>
            <a:r>
              <a:rPr lang="ru-RU" dirty="0" smtClean="0"/>
              <a:t>  до   1 года ………………….498 чел. </a:t>
            </a:r>
          </a:p>
          <a:p>
            <a:pPr marL="18288" indent="0">
              <a:buNone/>
            </a:pPr>
            <a:r>
              <a:rPr lang="ru-RU" dirty="0" smtClean="0"/>
              <a:t>- Численность детей в возрасте от 1 до 6 лет ………….…    2 738 чел.</a:t>
            </a:r>
          </a:p>
          <a:p>
            <a:pPr marL="18288" indent="0">
              <a:buNone/>
            </a:pPr>
            <a:r>
              <a:rPr lang="ru-RU" dirty="0" smtClean="0"/>
              <a:t>- Численность детей в возрасте  от 7 до 17 лет…………..        659 чел.</a:t>
            </a:r>
          </a:p>
          <a:p>
            <a:pPr marL="18288" indent="0">
              <a:buNone/>
            </a:pPr>
            <a:endParaRPr lang="ru-RU" dirty="0" smtClean="0"/>
          </a:p>
          <a:p>
            <a:pPr marL="18288" indent="0">
              <a:buNone/>
            </a:pPr>
            <a:endParaRPr lang="ru-RU" dirty="0" smtClean="0"/>
          </a:p>
          <a:p>
            <a:pPr marL="18288" indent="0">
              <a:buNone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597154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Социально-экономические  показатели 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Дальнегорского городского округа  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29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92888" cy="648072"/>
          </a:xfrm>
        </p:spPr>
        <p:txBody>
          <a:bodyPr/>
          <a:lstStyle/>
          <a:p>
            <a:pPr algn="ctr"/>
            <a:r>
              <a:rPr lang="ru-RU" sz="2800" dirty="0" smtClean="0"/>
              <a:t>Динамика изменения численности населения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8879567"/>
              </p:ext>
            </p:extLst>
          </p:nvPr>
        </p:nvGraphicFramePr>
        <p:xfrm>
          <a:off x="539552" y="836712"/>
          <a:ext cx="8064698" cy="2664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2804548"/>
              </p:ext>
            </p:extLst>
          </p:nvPr>
        </p:nvGraphicFramePr>
        <p:xfrm>
          <a:off x="539552" y="3717032"/>
          <a:ext cx="8136904" cy="2763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96944" cy="648072"/>
          </a:xfrm>
        </p:spPr>
        <p:txBody>
          <a:bodyPr/>
          <a:lstStyle/>
          <a:p>
            <a:pPr algn="ctr"/>
            <a:r>
              <a:rPr lang="ru-RU" sz="1800" b="1" dirty="0">
                <a:solidFill>
                  <a:srgbClr val="FFFF00"/>
                </a:solidFill>
              </a:rPr>
              <a:t>Динамика рождаемости и численности обучающихся </a:t>
            </a:r>
            <a:r>
              <a:rPr lang="ru-RU" sz="1800" b="1" dirty="0" smtClean="0">
                <a:solidFill>
                  <a:srgbClr val="FFFF00"/>
                </a:solidFill>
              </a:rPr>
              <a:t> в школах </a:t>
            </a:r>
            <a:r>
              <a:rPr lang="ru-RU" sz="1800" b="1" dirty="0">
                <a:solidFill>
                  <a:srgbClr val="FFFF00"/>
                </a:solidFill>
              </a:rPr>
              <a:t>Д</a:t>
            </a:r>
            <a:r>
              <a:rPr lang="ru-RU" sz="1800" b="1" dirty="0" smtClean="0">
                <a:solidFill>
                  <a:srgbClr val="FFFF00"/>
                </a:solidFill>
              </a:rPr>
              <a:t>ГО  </a:t>
            </a:r>
            <a:r>
              <a:rPr lang="ru-RU" sz="1800" b="1" dirty="0">
                <a:solidFill>
                  <a:srgbClr val="FFFF00"/>
                </a:solidFill>
              </a:rPr>
              <a:t>за период с 2000 по 2013 годы и прогноз до 2020 года</a:t>
            </a:r>
            <a:br>
              <a:rPr lang="ru-RU" sz="1800" b="1" dirty="0">
                <a:solidFill>
                  <a:srgbClr val="FFFF00"/>
                </a:solidFill>
              </a:rPr>
            </a:br>
            <a:endParaRPr lang="ru-RU" sz="1800" b="1" dirty="0">
              <a:solidFill>
                <a:srgbClr val="FFFF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193008"/>
              </p:ext>
            </p:extLst>
          </p:nvPr>
        </p:nvGraphicFramePr>
        <p:xfrm>
          <a:off x="539552" y="685800"/>
          <a:ext cx="8136904" cy="5911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761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980728"/>
            <a:ext cx="8352928" cy="5472608"/>
          </a:xfrm>
        </p:spPr>
        <p:txBody>
          <a:bodyPr anchor="t">
            <a:normAutofit/>
          </a:bodyPr>
          <a:lstStyle/>
          <a:p>
            <a:pPr marL="18288" indent="0">
              <a:buNone/>
            </a:pPr>
            <a:endParaRPr lang="ru-RU" dirty="0"/>
          </a:p>
          <a:p>
            <a:pPr marL="18288" indent="0">
              <a:buNone/>
            </a:pPr>
            <a:endParaRPr lang="ru-RU" dirty="0" smtClean="0"/>
          </a:p>
          <a:p>
            <a:pPr marL="18288" indent="0">
              <a:buNone/>
            </a:pPr>
            <a:r>
              <a:rPr lang="ru-RU" sz="2200" dirty="0" smtClean="0"/>
              <a:t>Количество </a:t>
            </a:r>
            <a:r>
              <a:rPr lang="ru-RU" sz="2200" dirty="0">
                <a:solidFill>
                  <a:srgbClr val="FF0000"/>
                </a:solidFill>
              </a:rPr>
              <a:t>школ </a:t>
            </a:r>
            <a:r>
              <a:rPr lang="ru-RU" sz="2200" dirty="0" smtClean="0"/>
              <a:t>…………………………………………   </a:t>
            </a:r>
            <a:r>
              <a:rPr lang="ru-RU" sz="2200" dirty="0"/>
              <a:t>14 ед.</a:t>
            </a:r>
          </a:p>
          <a:p>
            <a:pPr>
              <a:buFontTx/>
              <a:buChar char="-"/>
            </a:pPr>
            <a:r>
              <a:rPr lang="ru-RU" sz="2200" dirty="0" smtClean="0"/>
              <a:t>проектная </a:t>
            </a:r>
            <a:r>
              <a:rPr lang="ru-RU" sz="2200" dirty="0"/>
              <a:t>мощность </a:t>
            </a:r>
            <a:r>
              <a:rPr lang="ru-RU" sz="2200" dirty="0" smtClean="0"/>
              <a:t>действующих школ…………………………………………………… 7 068 чел.</a:t>
            </a:r>
          </a:p>
          <a:p>
            <a:pPr>
              <a:buFontTx/>
              <a:buChar char="-"/>
            </a:pPr>
            <a:r>
              <a:rPr lang="ru-RU" sz="2200" dirty="0" smtClean="0"/>
              <a:t>фактическое </a:t>
            </a:r>
            <a:r>
              <a:rPr lang="ru-RU" sz="2200" dirty="0"/>
              <a:t>заполнение </a:t>
            </a:r>
            <a:r>
              <a:rPr lang="ru-RU" sz="2200" dirty="0" smtClean="0"/>
              <a:t>…………………………    4 347 чел.</a:t>
            </a:r>
            <a:endParaRPr lang="ru-RU" sz="2200" dirty="0"/>
          </a:p>
          <a:p>
            <a:pPr>
              <a:buFontTx/>
              <a:buChar char="-"/>
            </a:pPr>
            <a:endParaRPr lang="ru-RU" sz="2000" dirty="0" smtClean="0"/>
          </a:p>
          <a:p>
            <a:pPr>
              <a:buFontTx/>
              <a:buChar char="-"/>
            </a:pPr>
            <a:endParaRPr lang="ru-RU" sz="2200" dirty="0" smtClean="0"/>
          </a:p>
          <a:p>
            <a:pPr>
              <a:buNone/>
            </a:pPr>
            <a:r>
              <a:rPr lang="ru-RU" sz="2200" dirty="0" smtClean="0"/>
              <a:t>Количество </a:t>
            </a:r>
            <a:r>
              <a:rPr lang="ru-RU" sz="2200" dirty="0">
                <a:solidFill>
                  <a:srgbClr val="FF0000"/>
                </a:solidFill>
              </a:rPr>
              <a:t>дошкольных учреждений</a:t>
            </a:r>
            <a:r>
              <a:rPr lang="ru-RU" sz="2200" dirty="0"/>
              <a:t> </a:t>
            </a:r>
            <a:r>
              <a:rPr lang="ru-RU" sz="2200" dirty="0" smtClean="0"/>
              <a:t>……………..       </a:t>
            </a:r>
            <a:r>
              <a:rPr lang="ru-RU" sz="2200" dirty="0"/>
              <a:t>15 ед</a:t>
            </a:r>
            <a:r>
              <a:rPr lang="ru-RU" sz="2200" dirty="0" smtClean="0"/>
              <a:t>.</a:t>
            </a:r>
          </a:p>
          <a:p>
            <a:pPr>
              <a:buFontTx/>
              <a:buChar char="-"/>
            </a:pPr>
            <a:r>
              <a:rPr lang="ru-RU" sz="2200" dirty="0" smtClean="0"/>
              <a:t>проектная мощность </a:t>
            </a:r>
            <a:r>
              <a:rPr lang="ru-RU" sz="2200" dirty="0" err="1" smtClean="0"/>
              <a:t>д</a:t>
            </a:r>
            <a:r>
              <a:rPr lang="ru-RU" sz="2200" dirty="0" smtClean="0"/>
              <a:t>/с …………………………    2 760 чел.</a:t>
            </a:r>
          </a:p>
          <a:p>
            <a:pPr>
              <a:buFontTx/>
              <a:buChar char="-"/>
            </a:pPr>
            <a:r>
              <a:rPr lang="ru-RU" sz="2200" dirty="0" smtClean="0"/>
              <a:t>фактическое заполнение…………………………    2 209 чел.</a:t>
            </a:r>
          </a:p>
          <a:p>
            <a:pPr marL="18288" indent="0">
              <a:buNone/>
            </a:pPr>
            <a:endParaRPr lang="ru-RU" sz="2200" dirty="0" smtClean="0"/>
          </a:p>
          <a:p>
            <a:pPr marL="18288" indent="0">
              <a:buNone/>
            </a:pPr>
            <a:endParaRPr lang="ru-RU" sz="2200" dirty="0"/>
          </a:p>
          <a:p>
            <a:pPr marL="1828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85728"/>
            <a:ext cx="7543800" cy="1357322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Социально-экономические показатели</a:t>
            </a:r>
            <a:r>
              <a:rPr lang="ru-RU" sz="2400" dirty="0">
                <a:solidFill>
                  <a:srgbClr val="FFFF00"/>
                </a:solidFill>
              </a:rPr>
              <a:t/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Дальнегорского городского </a:t>
            </a:r>
            <a:r>
              <a:rPr lang="ru-RU" sz="2400" dirty="0" smtClean="0">
                <a:solidFill>
                  <a:srgbClr val="FFFF00"/>
                </a:solidFill>
              </a:rPr>
              <a:t>округа по оснащенности социально-культурными учреждениями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1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428604"/>
            <a:ext cx="8424936" cy="6240756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ru-RU" sz="2200" dirty="0"/>
              <a:t>Количество учреждений </a:t>
            </a:r>
            <a:r>
              <a:rPr lang="ru-RU" sz="2200" dirty="0">
                <a:solidFill>
                  <a:srgbClr val="FF0000"/>
                </a:solidFill>
              </a:rPr>
              <a:t>дополнительного </a:t>
            </a:r>
          </a:p>
          <a:p>
            <a:pPr marL="18288" indent="0">
              <a:buNone/>
            </a:pPr>
            <a:r>
              <a:rPr lang="ru-RU" sz="2200" dirty="0">
                <a:solidFill>
                  <a:srgbClr val="FF0000"/>
                </a:solidFill>
              </a:rPr>
              <a:t>    образования</a:t>
            </a:r>
            <a:r>
              <a:rPr lang="ru-RU" sz="2200" dirty="0"/>
              <a:t>, всего, </a:t>
            </a:r>
            <a:r>
              <a:rPr lang="ru-RU" sz="2200" dirty="0" smtClean="0"/>
              <a:t>………………………………………     5 </a:t>
            </a:r>
            <a:r>
              <a:rPr lang="ru-RU" sz="2200" dirty="0"/>
              <a:t>ед.</a:t>
            </a:r>
          </a:p>
          <a:p>
            <a:pPr marL="18288" indent="0">
              <a:buNone/>
            </a:pPr>
            <a:r>
              <a:rPr lang="ru-RU" sz="2200" dirty="0" smtClean="0"/>
              <a:t>                 </a:t>
            </a:r>
            <a:r>
              <a:rPr lang="ru-RU" sz="2200" dirty="0" smtClean="0">
                <a:solidFill>
                  <a:srgbClr val="FF0000"/>
                </a:solidFill>
              </a:rPr>
              <a:t>в </a:t>
            </a:r>
            <a:r>
              <a:rPr lang="ru-RU" sz="2200" dirty="0">
                <a:solidFill>
                  <a:srgbClr val="FF0000"/>
                </a:solidFill>
              </a:rPr>
              <a:t>том числе:</a:t>
            </a:r>
          </a:p>
          <a:p>
            <a:pPr>
              <a:buNone/>
            </a:pPr>
            <a:r>
              <a:rPr lang="ru-RU" dirty="0" smtClean="0"/>
              <a:t>    спортивной </a:t>
            </a:r>
            <a:r>
              <a:rPr lang="ru-RU" dirty="0"/>
              <a:t>направленности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(</a:t>
            </a:r>
            <a:r>
              <a:rPr lang="ru-RU" sz="2400" dirty="0" smtClean="0">
                <a:solidFill>
                  <a:srgbClr val="66FF99"/>
                </a:solidFill>
              </a:rPr>
              <a:t>Вертикаль, Лотос, Гранит)</a:t>
            </a:r>
            <a:r>
              <a:rPr lang="ru-RU" dirty="0" smtClean="0"/>
              <a:t>………… ..………… </a:t>
            </a:r>
            <a:r>
              <a:rPr lang="ru-RU" dirty="0">
                <a:solidFill>
                  <a:srgbClr val="FF0000"/>
                </a:solidFill>
              </a:rPr>
              <a:t>3</a:t>
            </a:r>
            <a:r>
              <a:rPr lang="ru-RU" dirty="0"/>
              <a:t> </a:t>
            </a:r>
            <a:r>
              <a:rPr lang="ru-RU" dirty="0" smtClean="0"/>
              <a:t> ед</a:t>
            </a:r>
            <a:r>
              <a:rPr lang="ru-RU" dirty="0"/>
              <a:t>.</a:t>
            </a:r>
          </a:p>
          <a:p>
            <a:pPr>
              <a:buNone/>
            </a:pPr>
            <a:r>
              <a:rPr lang="ru-RU" dirty="0" smtClean="0"/>
              <a:t>    музыкального и   изобразительного  направления</a:t>
            </a:r>
          </a:p>
          <a:p>
            <a:pPr marL="18288" indent="0">
              <a:buNone/>
            </a:pPr>
            <a:r>
              <a:rPr lang="ru-RU" dirty="0" smtClean="0"/>
              <a:t>                 (</a:t>
            </a:r>
            <a:r>
              <a:rPr lang="ru-RU" sz="2400" dirty="0" smtClean="0">
                <a:solidFill>
                  <a:srgbClr val="66FF99"/>
                </a:solidFill>
              </a:rPr>
              <a:t>Детская </a:t>
            </a:r>
            <a:r>
              <a:rPr lang="ru-RU" sz="2400" dirty="0">
                <a:solidFill>
                  <a:srgbClr val="66FF99"/>
                </a:solidFill>
              </a:rPr>
              <a:t>школа искусств </a:t>
            </a:r>
            <a:r>
              <a:rPr lang="ru-RU" sz="2400" dirty="0" smtClean="0">
                <a:solidFill>
                  <a:srgbClr val="66FF99"/>
                </a:solidFill>
              </a:rPr>
              <a:t> </a:t>
            </a:r>
            <a:r>
              <a:rPr lang="ru-RU" sz="2400" dirty="0" smtClean="0"/>
              <a:t>с </a:t>
            </a:r>
            <a:r>
              <a:rPr lang="ru-RU" sz="2400" dirty="0"/>
              <a:t>3 </a:t>
            </a:r>
            <a:r>
              <a:rPr lang="ru-RU" sz="2400" dirty="0" smtClean="0"/>
              <a:t>филиалами)….</a:t>
            </a:r>
            <a:r>
              <a:rPr lang="ru-RU" dirty="0" smtClean="0">
                <a:solidFill>
                  <a:srgbClr val="FF0000"/>
                </a:solidFill>
              </a:rPr>
              <a:t>1 </a:t>
            </a:r>
            <a:r>
              <a:rPr lang="ru-RU" dirty="0" smtClean="0"/>
              <a:t> </a:t>
            </a:r>
            <a:r>
              <a:rPr lang="ru-RU" dirty="0"/>
              <a:t>ед.</a:t>
            </a:r>
          </a:p>
          <a:p>
            <a:pPr>
              <a:buNone/>
            </a:pPr>
            <a:r>
              <a:rPr lang="ru-RU" sz="2400" dirty="0" smtClean="0">
                <a:solidFill>
                  <a:srgbClr val="66FF99"/>
                </a:solidFill>
              </a:rPr>
              <a:t>               ( Центр </a:t>
            </a:r>
            <a:r>
              <a:rPr lang="ru-RU" sz="2400" dirty="0">
                <a:solidFill>
                  <a:srgbClr val="66FF99"/>
                </a:solidFill>
              </a:rPr>
              <a:t>детского творчества </a:t>
            </a:r>
            <a:r>
              <a:rPr lang="ru-RU" sz="2400" dirty="0" smtClean="0">
                <a:solidFill>
                  <a:srgbClr val="66FF99"/>
                </a:solidFill>
              </a:rPr>
              <a:t>)</a:t>
            </a:r>
            <a:r>
              <a:rPr lang="ru-RU" sz="2400" dirty="0" smtClean="0">
                <a:solidFill>
                  <a:srgbClr val="FF0000"/>
                </a:solidFill>
              </a:rPr>
              <a:t> …  </a:t>
            </a:r>
            <a:r>
              <a:rPr lang="ru-RU" sz="2400" dirty="0" smtClean="0"/>
              <a:t>…………… </a:t>
            </a:r>
            <a:r>
              <a:rPr lang="ru-RU" dirty="0">
                <a:solidFill>
                  <a:srgbClr val="FF0000"/>
                </a:solidFill>
              </a:rPr>
              <a:t>1 </a:t>
            </a:r>
            <a:r>
              <a:rPr lang="ru-RU" dirty="0"/>
              <a:t>ед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sz="2200" dirty="0" smtClean="0"/>
          </a:p>
          <a:p>
            <a:pPr>
              <a:buNone/>
            </a:pPr>
            <a:r>
              <a:rPr lang="ru-RU" sz="2200" dirty="0" smtClean="0"/>
              <a:t>Количество </a:t>
            </a:r>
            <a:r>
              <a:rPr lang="ru-RU" sz="2200" dirty="0" smtClean="0">
                <a:solidFill>
                  <a:srgbClr val="FF0000"/>
                </a:solidFill>
              </a:rPr>
              <a:t>учреждений культуры</a:t>
            </a:r>
            <a:r>
              <a:rPr lang="ru-RU" sz="2200" dirty="0" smtClean="0"/>
              <a:t>, всего:…………………..</a:t>
            </a:r>
            <a:r>
              <a:rPr lang="ru-RU" dirty="0" smtClean="0"/>
              <a:t>7 ед.</a:t>
            </a:r>
            <a:endParaRPr lang="ru-RU" dirty="0"/>
          </a:p>
          <a:p>
            <a:pPr>
              <a:buNone/>
            </a:pPr>
            <a:r>
              <a:rPr lang="ru-RU" dirty="0" smtClean="0"/>
              <a:t>     в том числе  клубного типа  </a:t>
            </a:r>
          </a:p>
          <a:p>
            <a:pPr>
              <a:buNone/>
            </a:pPr>
            <a:r>
              <a:rPr lang="ru-RU" dirty="0" smtClean="0">
                <a:solidFill>
                  <a:srgbClr val="66FF99"/>
                </a:solidFill>
              </a:rPr>
              <a:t>                  </a:t>
            </a:r>
            <a:r>
              <a:rPr lang="ru-RU" sz="2400" dirty="0" smtClean="0">
                <a:solidFill>
                  <a:srgbClr val="66FF99"/>
                </a:solidFill>
              </a:rPr>
              <a:t>(Химик, Горняк, Бриз, Полиметалл, ЦТ на селе                 	     </a:t>
            </a:r>
            <a:r>
              <a:rPr lang="ru-RU" sz="2400" dirty="0" err="1" smtClean="0">
                <a:solidFill>
                  <a:srgbClr val="66FF99"/>
                </a:solidFill>
              </a:rPr>
              <a:t>Сержантово</a:t>
            </a:r>
            <a:r>
              <a:rPr lang="ru-RU" dirty="0" smtClean="0">
                <a:solidFill>
                  <a:srgbClr val="66FF99"/>
                </a:solidFill>
              </a:rPr>
              <a:t>………………………………………… </a:t>
            </a:r>
            <a:r>
              <a:rPr lang="ru-RU" dirty="0" smtClean="0">
                <a:solidFill>
                  <a:srgbClr val="FF0000"/>
                </a:solidFill>
              </a:rPr>
              <a:t>5 </a:t>
            </a:r>
            <a:r>
              <a:rPr lang="ru-RU" dirty="0" smtClean="0"/>
              <a:t> ед.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sz="2400" dirty="0" smtClean="0">
                <a:solidFill>
                  <a:srgbClr val="66FF99"/>
                </a:solidFill>
              </a:rPr>
              <a:t>Централизованная библиотечная сеть </a:t>
            </a:r>
            <a:r>
              <a:rPr lang="ru-RU" sz="2200" dirty="0" smtClean="0"/>
              <a:t>с 9 фил.…. …</a:t>
            </a:r>
            <a:r>
              <a:rPr lang="ru-RU" dirty="0" smtClean="0">
                <a:solidFill>
                  <a:srgbClr val="FF0000"/>
                </a:solidFill>
              </a:rPr>
              <a:t>1  </a:t>
            </a:r>
            <a:r>
              <a:rPr lang="ru-RU" dirty="0" smtClean="0"/>
              <a:t>ед.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sz="2400" dirty="0" smtClean="0"/>
              <a:t>Музейно-выставочный центр</a:t>
            </a:r>
            <a:r>
              <a:rPr lang="ru-RU" dirty="0" smtClean="0"/>
              <a:t> …………     ……..… .. …  </a:t>
            </a:r>
            <a:r>
              <a:rPr lang="ru-RU" dirty="0" smtClean="0">
                <a:solidFill>
                  <a:srgbClr val="FF0000"/>
                </a:solidFill>
              </a:rPr>
              <a:t>1</a:t>
            </a:r>
            <a:r>
              <a:rPr lang="ru-RU" dirty="0" smtClean="0"/>
              <a:t> ед.</a:t>
            </a:r>
          </a:p>
          <a:p>
            <a:pPr marL="18288" indent="0">
              <a:buNone/>
            </a:pPr>
            <a:endParaRPr lang="ru-RU" dirty="0"/>
          </a:p>
          <a:p>
            <a:pPr marL="1828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88640"/>
            <a:ext cx="7543800" cy="454278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                                                          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31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332656"/>
            <a:ext cx="7543800" cy="9144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99FF"/>
                </a:solidFill>
              </a:rPr>
              <a:t>Бюджет ДГО на 2014 год</a:t>
            </a:r>
            <a:r>
              <a:rPr lang="ru-RU" sz="2400" dirty="0" smtClean="0">
                <a:solidFill>
                  <a:srgbClr val="FF99FF"/>
                </a:solidFill>
              </a:rPr>
              <a:t/>
            </a:r>
            <a:br>
              <a:rPr lang="ru-RU" sz="2400" dirty="0" smtClean="0">
                <a:solidFill>
                  <a:srgbClr val="FF99FF"/>
                </a:solidFill>
              </a:rPr>
            </a:br>
            <a:r>
              <a:rPr lang="ru-RU" sz="2400" dirty="0" smtClean="0">
                <a:solidFill>
                  <a:srgbClr val="FF99FF"/>
                </a:solidFill>
              </a:rPr>
              <a:t>и плановый период 2015 и 2016 годов</a:t>
            </a:r>
            <a:endParaRPr lang="ru-RU" dirty="0">
              <a:solidFill>
                <a:srgbClr val="FF99FF"/>
              </a:solidFill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611560" y="1341438"/>
            <a:ext cx="8064896" cy="4737100"/>
          </a:xfrm>
        </p:spPr>
        <p:txBody>
          <a:bodyPr anchor="t">
            <a:normAutofit/>
          </a:bodyPr>
          <a:lstStyle/>
          <a:p>
            <a:pPr eaLnBrk="1">
              <a:buFont typeface="Wingdings 2" pitchFamily="18" charset="2"/>
              <a:buNone/>
            </a:pPr>
            <a:r>
              <a:rPr lang="ru-RU" sz="2400" dirty="0" smtClean="0"/>
              <a:t>Основные характеристики бюджета на 2014 год :</a:t>
            </a:r>
          </a:p>
          <a:p>
            <a:pPr eaLnBrk="1">
              <a:buNone/>
            </a:pPr>
            <a:r>
              <a:rPr lang="ru-RU" sz="2400" dirty="0" smtClean="0"/>
              <a:t>– общий объем </a:t>
            </a:r>
            <a:r>
              <a:rPr lang="ru-RU" sz="2400" b="1" dirty="0" smtClean="0"/>
              <a:t>доходов  </a:t>
            </a:r>
            <a:r>
              <a:rPr lang="ru-RU" sz="2400" dirty="0" smtClean="0"/>
              <a:t> – 744,7 млн. руб.,</a:t>
            </a:r>
          </a:p>
          <a:p>
            <a:pPr eaLnBrk="1">
              <a:buNone/>
            </a:pPr>
            <a:r>
              <a:rPr lang="ru-RU" sz="2400" dirty="0" smtClean="0"/>
              <a:t>– общий объем </a:t>
            </a:r>
            <a:r>
              <a:rPr lang="ru-RU" sz="2400" b="1" dirty="0" smtClean="0"/>
              <a:t>расходов</a:t>
            </a:r>
            <a:r>
              <a:rPr lang="ru-RU" sz="2400" dirty="0" smtClean="0"/>
              <a:t> – 762,9 млн. руб.,</a:t>
            </a:r>
          </a:p>
          <a:p>
            <a:pPr>
              <a:buNone/>
            </a:pPr>
            <a:r>
              <a:rPr lang="ru-RU" sz="2400" dirty="0"/>
              <a:t>– размер </a:t>
            </a:r>
            <a:r>
              <a:rPr lang="ru-RU" sz="2400" b="1" dirty="0"/>
              <a:t>дефицита</a:t>
            </a:r>
            <a:r>
              <a:rPr lang="ru-RU" sz="2400" dirty="0"/>
              <a:t>          </a:t>
            </a:r>
            <a:r>
              <a:rPr lang="ru-RU" sz="2400" dirty="0" smtClean="0"/>
              <a:t>  - </a:t>
            </a:r>
            <a:r>
              <a:rPr lang="ru-RU" sz="2400" dirty="0"/>
              <a:t>18,2 млн. руб.</a:t>
            </a:r>
          </a:p>
          <a:p>
            <a:pPr marL="18288" indent="0" eaLnBrk="1"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Основные </a:t>
            </a:r>
            <a:r>
              <a:rPr lang="ru-RU" sz="2400" dirty="0"/>
              <a:t>характеристики бюджета на </a:t>
            </a:r>
            <a:r>
              <a:rPr lang="ru-RU" sz="2400" dirty="0" smtClean="0"/>
              <a:t>2015 и 2016 </a:t>
            </a:r>
            <a:r>
              <a:rPr lang="ru-RU" sz="2400" dirty="0"/>
              <a:t>год </a:t>
            </a:r>
            <a:r>
              <a:rPr lang="ru-RU" sz="2400" dirty="0" smtClean="0"/>
              <a:t>соответственно:</a:t>
            </a:r>
            <a:endParaRPr lang="ru-RU" sz="2400" dirty="0"/>
          </a:p>
          <a:p>
            <a:pPr>
              <a:buNone/>
            </a:pPr>
            <a:r>
              <a:rPr lang="ru-RU" sz="2400" dirty="0"/>
              <a:t>– общий объем </a:t>
            </a:r>
            <a:r>
              <a:rPr lang="ru-RU" sz="2400" b="1" dirty="0" smtClean="0"/>
              <a:t>доходов  </a:t>
            </a:r>
            <a:r>
              <a:rPr lang="ru-RU" sz="2400" dirty="0" smtClean="0"/>
              <a:t> </a:t>
            </a:r>
            <a:r>
              <a:rPr lang="ru-RU" sz="2400" dirty="0"/>
              <a:t>– </a:t>
            </a:r>
            <a:r>
              <a:rPr lang="ru-RU" sz="2400" dirty="0" smtClean="0"/>
              <a:t>742,3 / 742,5 </a:t>
            </a:r>
            <a:r>
              <a:rPr lang="ru-RU" sz="2400" dirty="0"/>
              <a:t>млн. руб.,</a:t>
            </a:r>
          </a:p>
          <a:p>
            <a:pPr>
              <a:buNone/>
            </a:pPr>
            <a:r>
              <a:rPr lang="ru-RU" sz="2400" dirty="0"/>
              <a:t>– общий объем </a:t>
            </a:r>
            <a:r>
              <a:rPr lang="ru-RU" sz="2400" b="1" dirty="0"/>
              <a:t>расходов</a:t>
            </a:r>
            <a:r>
              <a:rPr lang="ru-RU" sz="2400" dirty="0"/>
              <a:t> – </a:t>
            </a:r>
            <a:r>
              <a:rPr lang="ru-RU" sz="2400" dirty="0" smtClean="0"/>
              <a:t>742,3 / 742,5 </a:t>
            </a:r>
            <a:r>
              <a:rPr lang="ru-RU" sz="2400" dirty="0"/>
              <a:t>млн. руб</a:t>
            </a:r>
            <a:r>
              <a:rPr lang="ru-RU" sz="2400" dirty="0" smtClean="0"/>
              <a:t>.,</a:t>
            </a:r>
          </a:p>
          <a:p>
            <a:pPr>
              <a:buNone/>
            </a:pPr>
            <a:r>
              <a:rPr lang="ru-RU" sz="2400" dirty="0" smtClean="0"/>
              <a:t>    планируются бездефицитные бюджеты.</a:t>
            </a:r>
          </a:p>
          <a:p>
            <a:pPr eaLnBrk="1"/>
            <a:endParaRPr lang="ru-RU" sz="2000" dirty="0" smtClean="0"/>
          </a:p>
          <a:p>
            <a:pPr eaLnBrk="1" hangingPunct="1"/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20893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188640"/>
            <a:ext cx="7543800" cy="91440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66FFFF"/>
                </a:solidFill>
              </a:rPr>
              <a:t>Доходы бюджета на 2014 год </a:t>
            </a:r>
            <a:br>
              <a:rPr lang="ru-RU" sz="3200" dirty="0" smtClean="0">
                <a:solidFill>
                  <a:srgbClr val="66FFFF"/>
                </a:solidFill>
              </a:rPr>
            </a:br>
            <a:r>
              <a:rPr lang="ru-RU" sz="3200" dirty="0" smtClean="0">
                <a:solidFill>
                  <a:srgbClr val="66FFFF"/>
                </a:solidFill>
              </a:rPr>
              <a:t>и плановый период 2015 и 2016 годов</a:t>
            </a:r>
            <a:endParaRPr lang="ru-RU" sz="3200" dirty="0">
              <a:solidFill>
                <a:srgbClr val="66FFFF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3055487"/>
              </p:ext>
            </p:extLst>
          </p:nvPr>
        </p:nvGraphicFramePr>
        <p:xfrm>
          <a:off x="395536" y="1052736"/>
          <a:ext cx="8280920" cy="5328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7236296" y="1412776"/>
            <a:ext cx="485775" cy="43088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/>
              <a:t>2016 год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99634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340768"/>
            <a:ext cx="7848872" cy="4968552"/>
          </a:xfrm>
        </p:spPr>
        <p:txBody>
          <a:bodyPr anchor="t"/>
          <a:lstStyle/>
          <a:p>
            <a:pPr marL="18288" indent="0">
              <a:buNone/>
            </a:pPr>
            <a:r>
              <a:rPr lang="ru-RU" dirty="0" smtClean="0"/>
              <a:t>Из общего объёма доходов: </a:t>
            </a:r>
          </a:p>
          <a:p>
            <a:pPr marL="18288" indent="0"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43800" cy="914400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66FFFF"/>
                </a:solidFill>
              </a:rPr>
              <a:t>Доходы бюджета на 2014 год </a:t>
            </a:r>
            <a:br>
              <a:rPr lang="ru-RU" sz="3200" dirty="0">
                <a:solidFill>
                  <a:srgbClr val="66FFFF"/>
                </a:solidFill>
              </a:rPr>
            </a:br>
            <a:r>
              <a:rPr lang="ru-RU" sz="3200" dirty="0">
                <a:solidFill>
                  <a:srgbClr val="66FFFF"/>
                </a:solidFill>
              </a:rPr>
              <a:t>и плановый период 2015 и 2016 годов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0000707"/>
              </p:ext>
            </p:extLst>
          </p:nvPr>
        </p:nvGraphicFramePr>
        <p:xfrm>
          <a:off x="755576" y="1844825"/>
          <a:ext cx="7920880" cy="4680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717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0"/>
            <a:ext cx="8208912" cy="914400"/>
          </a:xfrm>
        </p:spPr>
        <p:txBody>
          <a:bodyPr/>
          <a:lstStyle/>
          <a:p>
            <a:pPr algn="ctr"/>
            <a:r>
              <a:rPr lang="ru-RU" sz="2000" dirty="0" smtClean="0"/>
              <a:t>Динамика поступлений собственных налоговых и неналоговых доходов в бюджет ДГО за период с 1997-2014 годы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5314673"/>
              </p:ext>
            </p:extLst>
          </p:nvPr>
        </p:nvGraphicFramePr>
        <p:xfrm>
          <a:off x="468313" y="908050"/>
          <a:ext cx="7761287" cy="5616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25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36904" cy="914400"/>
          </a:xfrm>
        </p:spPr>
        <p:txBody>
          <a:bodyPr/>
          <a:lstStyle/>
          <a:p>
            <a:pPr algn="ctr"/>
            <a:r>
              <a:rPr lang="ru-RU" sz="2400" dirty="0"/>
              <a:t>Динамика </a:t>
            </a:r>
            <a:r>
              <a:rPr lang="ru-RU" sz="2000" dirty="0"/>
              <a:t>поступлений</a:t>
            </a:r>
            <a:r>
              <a:rPr lang="ru-RU" sz="2400" dirty="0"/>
              <a:t> собственных </a:t>
            </a:r>
            <a:r>
              <a:rPr lang="ru-RU" sz="2400" dirty="0" smtClean="0"/>
              <a:t>доходов и безвозмездных поступлений </a:t>
            </a:r>
            <a:r>
              <a:rPr lang="ru-RU" sz="2400" dirty="0"/>
              <a:t>в бюджет ДГО за </a:t>
            </a:r>
            <a:r>
              <a:rPr lang="ru-RU" sz="2400" dirty="0" smtClean="0"/>
              <a:t>период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/>
              <a:t>с 1997-2014 годы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7340526"/>
              </p:ext>
            </p:extLst>
          </p:nvPr>
        </p:nvGraphicFramePr>
        <p:xfrm>
          <a:off x="323528" y="980728"/>
          <a:ext cx="8569325" cy="5551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113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600" dirty="0" smtClean="0"/>
              <a:t>ГРАЖДАНСКИЙ БЮДЖЕТ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3600" y="3375490"/>
            <a:ext cx="6172200" cy="1625145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Проект бюджета Дальнегорского городского округа на 2014 год и плановый период 2015 и 2016 годов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7873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7543800" cy="576064"/>
          </a:xfrm>
        </p:spPr>
        <p:txBody>
          <a:bodyPr anchor="t"/>
          <a:lstStyle/>
          <a:p>
            <a:pPr algn="ctr"/>
            <a:r>
              <a:rPr lang="ru-RU" sz="2800" dirty="0" smtClean="0">
                <a:solidFill>
                  <a:srgbClr val="66FFFF"/>
                </a:solidFill>
              </a:rPr>
              <a:t>Структура налоговых доходов </a:t>
            </a:r>
            <a:endParaRPr lang="ru-RU" sz="2800" dirty="0">
              <a:solidFill>
                <a:srgbClr val="66FFFF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4073308"/>
              </p:ext>
            </p:extLst>
          </p:nvPr>
        </p:nvGraphicFramePr>
        <p:xfrm>
          <a:off x="539750" y="685800"/>
          <a:ext cx="7689850" cy="5622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702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6511771"/>
              </p:ext>
            </p:extLst>
          </p:nvPr>
        </p:nvGraphicFramePr>
        <p:xfrm>
          <a:off x="539552" y="1268760"/>
          <a:ext cx="7992889" cy="55658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77486"/>
                <a:gridCol w="1708319"/>
                <a:gridCol w="1656008"/>
                <a:gridCol w="1851076"/>
              </a:tblGrid>
              <a:tr h="50173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вида дохода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 2014 года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 2014 года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Оценка изменений , в млн. руб.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70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Норматив отчислений, %%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607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Изменения, регламентированные  Бюджетным кодексом РФ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60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НДФЛ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-21,8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60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Акцизы на автомобильное топливо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1,6753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+7,9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3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Аренда земельных участков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+1,3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95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Продажа земельных участков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+0,2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0789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Изменения, регламентированные  законодательством субъекта РФ (Администрация Приморского края)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60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НДФЛ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64,822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58,322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-28,4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7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Итого результат изменения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-40,8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7543800" cy="914400"/>
          </a:xfrm>
        </p:spPr>
        <p:txBody>
          <a:bodyPr/>
          <a:lstStyle/>
          <a:p>
            <a:pPr algn="ctr"/>
            <a:r>
              <a:rPr lang="ru-RU" sz="2800" dirty="0" smtClean="0"/>
              <a:t>Изменения в законодательстве РФ, касающиеся доходов бюджетов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3756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57224" y="685801"/>
            <a:ext cx="7372376" cy="11715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4000" dirty="0" smtClean="0"/>
              <a:t>                       </a:t>
            </a:r>
            <a:r>
              <a:rPr lang="ru-RU" sz="5100" dirty="0" smtClean="0">
                <a:solidFill>
                  <a:srgbClr val="00FF00"/>
                </a:solidFill>
              </a:rPr>
              <a:t>РАСХОДЫ</a:t>
            </a:r>
            <a:r>
              <a:rPr lang="en-US" sz="5100" dirty="0" smtClean="0">
                <a:solidFill>
                  <a:srgbClr val="00FF00"/>
                </a:solidFill>
              </a:rPr>
              <a:t> </a:t>
            </a:r>
            <a:r>
              <a:rPr lang="ru-RU" sz="5100" dirty="0" smtClean="0">
                <a:solidFill>
                  <a:srgbClr val="00FF00"/>
                </a:solidFill>
              </a:rPr>
              <a:t>БЮДЖЕТА </a:t>
            </a:r>
          </a:p>
          <a:p>
            <a:pPr>
              <a:buNone/>
            </a:pPr>
            <a:r>
              <a:rPr lang="ru-RU" sz="4000" dirty="0" smtClean="0"/>
              <a:t>     - это выплачиваемые из бюджета </a:t>
            </a:r>
            <a:r>
              <a:rPr lang="ru-RU" sz="4000" dirty="0" err="1" smtClean="0"/>
              <a:t>Дальнегорского</a:t>
            </a:r>
            <a:r>
              <a:rPr lang="ru-RU" sz="4000" dirty="0" smtClean="0"/>
              <a:t> городского округа денежные средства.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2714620"/>
            <a:ext cx="73581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На 2014год      -          763,0 млн.руб.</a:t>
            </a:r>
          </a:p>
          <a:p>
            <a:endParaRPr lang="ru-RU" sz="3200" dirty="0" smtClean="0"/>
          </a:p>
          <a:p>
            <a:r>
              <a:rPr lang="ru-RU" sz="3200" dirty="0" smtClean="0"/>
              <a:t>На 2015 год     -          742 ,0 млн.руб.</a:t>
            </a:r>
          </a:p>
          <a:p>
            <a:endParaRPr lang="ru-RU" sz="3200" dirty="0" smtClean="0"/>
          </a:p>
          <a:p>
            <a:r>
              <a:rPr lang="ru-RU" sz="3200" dirty="0" smtClean="0"/>
              <a:t>На 2016 год     -          742,0 млн.руб.</a:t>
            </a:r>
            <a:endParaRPr lang="ru-RU" sz="3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500043"/>
            <a:ext cx="742955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FF00"/>
                </a:solidFill>
              </a:rPr>
              <a:t>РАСХОДЫ      ЗАПЛАНИРОВАНЫ   ПО  СЛЕДУЮЩИМ  ГРБС:</a:t>
            </a:r>
          </a:p>
          <a:p>
            <a:r>
              <a:rPr lang="ru-RU" b="1" dirty="0" smtClean="0">
                <a:solidFill>
                  <a:srgbClr val="00FF00"/>
                </a:solidFill>
              </a:rPr>
              <a:t> </a:t>
            </a:r>
            <a:endParaRPr lang="ru-RU" b="1" dirty="0">
              <a:solidFill>
                <a:srgbClr val="00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1857364"/>
            <a:ext cx="73404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Финансовое управление администрации 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Администрация </a:t>
            </a:r>
            <a:r>
              <a:rPr lang="ru-RU" sz="2400" dirty="0" err="1" smtClean="0"/>
              <a:t>Дальнегорского</a:t>
            </a:r>
            <a:r>
              <a:rPr lang="ru-RU" sz="2400" dirty="0" smtClean="0"/>
              <a:t> городского округа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Управление образования  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Управление культуры и спорта и молодежной политики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Управление муниципального имущества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Дума </a:t>
            </a:r>
            <a:r>
              <a:rPr lang="ru-RU" sz="2400" dirty="0" err="1" smtClean="0"/>
              <a:t>Дальнегорского</a:t>
            </a:r>
            <a:r>
              <a:rPr lang="ru-RU" sz="2400" dirty="0" smtClean="0"/>
              <a:t> городского округа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Контрольно-счетная палата </a:t>
            </a:r>
            <a:r>
              <a:rPr lang="ru-RU" sz="2400" dirty="0" err="1" smtClean="0"/>
              <a:t>Дальнегорского</a:t>
            </a:r>
            <a:r>
              <a:rPr lang="ru-RU" sz="2400" dirty="0" smtClean="0"/>
              <a:t> городского  округа</a:t>
            </a:r>
            <a:endParaRPr lang="ru-RU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42910" y="357167"/>
            <a:ext cx="7786742" cy="10715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FF00"/>
                </a:solidFill>
              </a:rPr>
              <a:t>Структура расходов бюджета   </a:t>
            </a:r>
            <a:r>
              <a:rPr lang="en-US" sz="2400" b="1" dirty="0" smtClean="0">
                <a:solidFill>
                  <a:srgbClr val="00FF00"/>
                </a:solidFill>
              </a:rPr>
              <a:t>      </a:t>
            </a:r>
            <a:r>
              <a:rPr lang="ru-RU" sz="2400" b="1" dirty="0" err="1" smtClean="0">
                <a:solidFill>
                  <a:srgbClr val="00FF00"/>
                </a:solidFill>
              </a:rPr>
              <a:t>Дальнегорского</a:t>
            </a:r>
            <a:r>
              <a:rPr lang="ru-RU" sz="2400" b="1" dirty="0" smtClean="0">
                <a:solidFill>
                  <a:srgbClr val="00FF00"/>
                </a:solidFill>
              </a:rPr>
              <a:t> городского округа</a:t>
            </a:r>
            <a:r>
              <a:rPr lang="en-US" sz="2400" b="1" dirty="0" smtClean="0">
                <a:solidFill>
                  <a:srgbClr val="00FF00"/>
                </a:solidFill>
              </a:rPr>
              <a:t> </a:t>
            </a:r>
            <a:r>
              <a:rPr lang="ru-RU" sz="2400" b="1" dirty="0" smtClean="0">
                <a:solidFill>
                  <a:srgbClr val="00FF00"/>
                </a:solidFill>
              </a:rPr>
              <a:t>в 2014  году:</a:t>
            </a:r>
            <a:endParaRPr lang="ru-RU" sz="2400" b="1" dirty="0">
              <a:solidFill>
                <a:srgbClr val="00FF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1397000"/>
          <a:ext cx="7667700" cy="4904991"/>
        </p:xfrm>
        <a:graphic>
          <a:graphicData uri="http://schemas.openxmlformats.org/drawingml/2006/table">
            <a:tbl>
              <a:tblPr/>
              <a:tblGrid>
                <a:gridCol w="690634"/>
                <a:gridCol w="3877358"/>
                <a:gridCol w="1876139"/>
                <a:gridCol w="1223569"/>
              </a:tblGrid>
              <a:tr h="4047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Р/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пр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Наименование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Исполнено, руб.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Доля, %%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7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0100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Общегосударственные вопросы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86 830,83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11,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0300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1470,0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0,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7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0400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Национальная экономика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21 195,0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2,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7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0500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Жилищно-коммунальное хозяйство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35 823,24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4,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7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0700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Образование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521 726,64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68,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7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0800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Культура, кинематография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71  093,8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9,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7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1000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Социальная политика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6487,0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0,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7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1100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Физическая культура и спорт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17 324,0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2,3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1300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1000,0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0,1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7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9600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762950,51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16632"/>
            <a:ext cx="7543800" cy="792088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66FF99"/>
                </a:solidFill>
              </a:rPr>
              <a:t>Расходы бюджета ДГО на 2014 год и плановый период 2015 и 2016 годов</a:t>
            </a:r>
            <a:endParaRPr lang="ru-RU" sz="2400" b="1" dirty="0">
              <a:solidFill>
                <a:srgbClr val="66FF99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2650678"/>
              </p:ext>
            </p:extLst>
          </p:nvPr>
        </p:nvGraphicFramePr>
        <p:xfrm>
          <a:off x="323850" y="685800"/>
          <a:ext cx="8640763" cy="5911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529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500042"/>
            <a:ext cx="7090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FF00"/>
                </a:solidFill>
              </a:rPr>
              <a:t>Доля расходов по отраслям за 2012-2014 годы</a:t>
            </a:r>
            <a:endParaRPr lang="ru-RU" sz="2400" b="1" dirty="0">
              <a:solidFill>
                <a:srgbClr val="00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1214422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1071548"/>
          <a:ext cx="8286808" cy="5542185"/>
        </p:xfrm>
        <a:graphic>
          <a:graphicData uri="http://schemas.openxmlformats.org/drawingml/2006/table">
            <a:tbl>
              <a:tblPr/>
              <a:tblGrid>
                <a:gridCol w="588994"/>
                <a:gridCol w="2750384"/>
                <a:gridCol w="1757793"/>
                <a:gridCol w="1539718"/>
                <a:gridCol w="1649919"/>
              </a:tblGrid>
              <a:tr h="1051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Р/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50" marR="45750" marT="6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50" marR="45750" marT="6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расходов, в % к общей сумме расходов в 2012 году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50" marR="45750" marT="6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расходов, в % к общей сумме расходов в 2013 году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расходов, в % к общей сумме расходов в плане 2014 года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0100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50" marR="45750" marT="63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вопросы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50" marR="45750" marT="6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8,1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50" marR="45750" marT="6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8,7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11,5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6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0300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50" marR="45750" marT="63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Национальная безопасность 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50" marR="45750" marT="6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50" marR="45750" marT="6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  0,2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0400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50" marR="45750" marT="63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Национальная экономика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50" marR="45750" marT="6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14,9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50" marR="45750" marT="6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7,1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  2,4    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0500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50" marR="45750" marT="63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Жилищно-коммунальное хозяйство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50" marR="45750" marT="6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16,4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50" marR="45750" marT="6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17,0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  4,8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0700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50" marR="45750" marT="63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Образование 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50" marR="45750" marT="6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54,8</a:t>
                      </a:r>
                      <a:endParaRPr lang="ru-RU" sz="18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50" marR="45750" marT="6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57,6</a:t>
                      </a:r>
                      <a:endParaRPr lang="ru-RU" sz="18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     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        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68,5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0800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50" marR="45750" marT="63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Культура, кинематография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50" marR="45750" marT="6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4,9</a:t>
                      </a:r>
                      <a:endParaRPr lang="ru-RU" sz="180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50" marR="45750" marT="6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7,2</a:t>
                      </a:r>
                      <a:endParaRPr lang="ru-RU" sz="18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   9,4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50" marR="45750" marT="63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Социальная политика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50" marR="45750" marT="6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0,8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50" marR="45750" marT="6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0,8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  0,8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6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1100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50" marR="45750" marT="63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 и спорт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50" marR="45750" marT="6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50" marR="45750" marT="6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1,3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  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2,3 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9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1300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50" marR="45750" marT="63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Обслуживание государственного и муниципального долга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50" marR="45750" marT="6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50" marR="45750" marT="6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   0,1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9600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50" marR="45750" marT="63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50" marR="45750" marT="6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50" marR="45750" marT="63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100,0 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760640"/>
          </a:xfrm>
        </p:spPr>
        <p:txBody>
          <a:bodyPr anchor="t">
            <a:normAutofit/>
          </a:bodyPr>
          <a:lstStyle/>
          <a:p>
            <a:pPr algn="ctr">
              <a:buNone/>
            </a:pPr>
            <a:endParaRPr lang="ru-RU" sz="3200" b="1" dirty="0" smtClean="0"/>
          </a:p>
          <a:p>
            <a:pPr algn="ctr">
              <a:buNone/>
            </a:pPr>
            <a:r>
              <a:rPr lang="ru-RU" sz="3200" b="1" dirty="0" smtClean="0"/>
              <a:t>  В 2011 году -      365,9 млн. руб.</a:t>
            </a:r>
            <a:endParaRPr lang="ru-RU" sz="3200" b="1" dirty="0"/>
          </a:p>
          <a:p>
            <a:pPr algn="ctr">
              <a:buNone/>
            </a:pPr>
            <a:r>
              <a:rPr lang="ru-RU" sz="3200" b="1" dirty="0" smtClean="0"/>
              <a:t>  В </a:t>
            </a:r>
            <a:r>
              <a:rPr lang="ru-RU" sz="3200" b="1" dirty="0"/>
              <a:t>2012 </a:t>
            </a:r>
            <a:r>
              <a:rPr lang="ru-RU" sz="3200" b="1" dirty="0" smtClean="0"/>
              <a:t>году -      486,3 </a:t>
            </a:r>
            <a:r>
              <a:rPr lang="ru-RU" sz="3200" b="1" dirty="0"/>
              <a:t>млн. руб. </a:t>
            </a:r>
            <a:endParaRPr lang="ru-RU" sz="3200" b="1" dirty="0" smtClean="0"/>
          </a:p>
          <a:p>
            <a:pPr algn="ctr">
              <a:buNone/>
            </a:pPr>
            <a:r>
              <a:rPr lang="ru-RU" sz="3200" b="1" dirty="0" smtClean="0"/>
              <a:t>  В </a:t>
            </a:r>
            <a:r>
              <a:rPr lang="ru-RU" sz="3200" b="1" dirty="0"/>
              <a:t>2013 </a:t>
            </a:r>
            <a:r>
              <a:rPr lang="ru-RU" sz="3200" b="1" dirty="0" smtClean="0"/>
              <a:t>году</a:t>
            </a:r>
            <a:r>
              <a:rPr lang="ru-RU" sz="3200" b="1" dirty="0"/>
              <a:t> </a:t>
            </a:r>
            <a:r>
              <a:rPr lang="ru-RU" sz="3200" b="1" dirty="0" smtClean="0"/>
              <a:t>-      535,3 </a:t>
            </a:r>
            <a:r>
              <a:rPr lang="ru-RU" sz="3200" b="1" dirty="0"/>
              <a:t>млн. руб. </a:t>
            </a:r>
          </a:p>
          <a:p>
            <a:pPr algn="ctr">
              <a:buNone/>
            </a:pPr>
            <a:r>
              <a:rPr lang="ru-RU" sz="3200" b="1" dirty="0" smtClean="0"/>
              <a:t>    В 2014 году</a:t>
            </a:r>
            <a:r>
              <a:rPr lang="en-US" sz="3200" b="1" dirty="0" smtClean="0"/>
              <a:t> </a:t>
            </a:r>
            <a:r>
              <a:rPr lang="ru-RU" sz="3200" b="1" dirty="0" smtClean="0"/>
              <a:t>  -   527,7 </a:t>
            </a:r>
            <a:r>
              <a:rPr lang="ru-RU" sz="3200" b="1" dirty="0"/>
              <a:t>млн. руб. </a:t>
            </a:r>
            <a:endParaRPr lang="ru-RU" sz="3200" b="1" dirty="0" smtClean="0"/>
          </a:p>
          <a:p>
            <a:pPr algn="ctr">
              <a:buNone/>
            </a:pPr>
            <a:endParaRPr lang="ru-RU" sz="3200" b="1" dirty="0"/>
          </a:p>
          <a:p>
            <a:pPr algn="ctr">
              <a:buNone/>
            </a:pPr>
            <a:r>
              <a:rPr lang="ru-RU" sz="2800" b="1" dirty="0" smtClean="0"/>
              <a:t>(</a:t>
            </a:r>
            <a:r>
              <a:rPr lang="ru-RU" sz="2400" b="1" dirty="0" smtClean="0"/>
              <a:t>в  2014 году краевым бюджетом  ещё не доведены субсидии, которые в 2013 г. составляли 44,9 млн. руб</a:t>
            </a:r>
            <a:r>
              <a:rPr lang="ru-RU" sz="3200" b="1" dirty="0" smtClean="0"/>
              <a:t>.).</a:t>
            </a:r>
            <a:endParaRPr lang="ru-RU" sz="3200" b="1" dirty="0"/>
          </a:p>
          <a:p>
            <a:pPr marL="18288" indent="0">
              <a:buNone/>
            </a:pP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14289"/>
            <a:ext cx="7543800" cy="711329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00FF00"/>
                </a:solidFill>
              </a:rPr>
              <a:t>РАСХОДЫ НА ОБРАЗОВАНИЕ</a:t>
            </a:r>
            <a:r>
              <a:rPr lang="ru-RU" dirty="0" smtClean="0">
                <a:solidFill>
                  <a:srgbClr val="00FF00"/>
                </a:solidFill>
              </a:rPr>
              <a:t>:</a:t>
            </a:r>
            <a:endParaRPr lang="ru-RU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15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1538" y="357166"/>
            <a:ext cx="750099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</a:t>
            </a:r>
            <a:r>
              <a:rPr lang="ru-RU" sz="3200" dirty="0" smtClean="0">
                <a:solidFill>
                  <a:srgbClr val="00FF00"/>
                </a:solidFill>
              </a:rPr>
              <a:t>ЗАТРАТЫ НА ОБРАЗОВАНИЕ:</a:t>
            </a:r>
          </a:p>
          <a:p>
            <a:endParaRPr lang="ru-RU" dirty="0" smtClean="0"/>
          </a:p>
          <a:p>
            <a:r>
              <a:rPr lang="ru-RU" sz="2800" dirty="0" smtClean="0"/>
              <a:t>В  2014 году  сумма  затрат бюджета   на одного ребенка составит:</a:t>
            </a:r>
          </a:p>
          <a:p>
            <a:endParaRPr lang="ru-RU" sz="3200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ru-RU" sz="2800" dirty="0" smtClean="0"/>
              <a:t>В </a:t>
            </a:r>
            <a:r>
              <a:rPr lang="ru-RU" sz="2800" dirty="0" smtClean="0">
                <a:solidFill>
                  <a:srgbClr val="FF0000"/>
                </a:solidFill>
              </a:rPr>
              <a:t>дошкольном </a:t>
            </a:r>
            <a:r>
              <a:rPr lang="ru-RU" sz="2800" dirty="0" smtClean="0"/>
              <a:t>учреждении -   </a:t>
            </a:r>
            <a:r>
              <a:rPr lang="ru-RU" sz="2800" dirty="0" smtClean="0">
                <a:solidFill>
                  <a:srgbClr val="FF0000"/>
                </a:solidFill>
              </a:rPr>
              <a:t>7 300 </a:t>
            </a:r>
            <a:r>
              <a:rPr lang="ru-RU" sz="2800" dirty="0" smtClean="0"/>
              <a:t>руб. ежемесячно (без учета родительской платы).</a:t>
            </a:r>
          </a:p>
          <a:p>
            <a:pPr>
              <a:buFontTx/>
              <a:buChar char="-"/>
            </a:pPr>
            <a:endParaRPr lang="ru-RU" sz="2800" dirty="0" smtClean="0"/>
          </a:p>
          <a:p>
            <a:r>
              <a:rPr lang="ru-RU" sz="2800" dirty="0" smtClean="0"/>
              <a:t>- В общеобразовательном учреждении (</a:t>
            </a:r>
            <a:r>
              <a:rPr lang="ru-RU" sz="2800" dirty="0" smtClean="0">
                <a:solidFill>
                  <a:srgbClr val="FF0000"/>
                </a:solidFill>
              </a:rPr>
              <a:t>школе</a:t>
            </a:r>
            <a:r>
              <a:rPr lang="ru-RU" sz="2800" dirty="0" smtClean="0"/>
              <a:t>) -  </a:t>
            </a:r>
            <a:r>
              <a:rPr lang="ru-RU" sz="2800" dirty="0" smtClean="0">
                <a:solidFill>
                  <a:srgbClr val="FF0000"/>
                </a:solidFill>
              </a:rPr>
              <a:t>5 950 </a:t>
            </a:r>
            <a:r>
              <a:rPr lang="ru-RU" sz="2800" dirty="0" smtClean="0"/>
              <a:t>руб. ежемесячно.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908721"/>
            <a:ext cx="8568952" cy="2376263"/>
          </a:xfrm>
        </p:spPr>
        <p:txBody>
          <a:bodyPr anchor="t">
            <a:no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Финансируется исключительно из средств местного бюджета   </a:t>
            </a:r>
          </a:p>
          <a:p>
            <a:pPr algn="ctr">
              <a:buNone/>
            </a:pPr>
            <a:r>
              <a:rPr lang="ru-RU" sz="2000" b="1" dirty="0" smtClean="0"/>
              <a:t>В 2011 </a:t>
            </a:r>
            <a:r>
              <a:rPr lang="ru-RU" sz="2000" b="1" dirty="0"/>
              <a:t>году -     </a:t>
            </a:r>
            <a:r>
              <a:rPr lang="ru-RU" sz="2000" b="1" dirty="0" smtClean="0"/>
              <a:t> 34,9 </a:t>
            </a:r>
            <a:r>
              <a:rPr lang="ru-RU" sz="2000" b="1" dirty="0"/>
              <a:t>млн. руб.</a:t>
            </a:r>
          </a:p>
          <a:p>
            <a:pPr algn="ctr">
              <a:buNone/>
            </a:pPr>
            <a:r>
              <a:rPr lang="ru-RU" sz="2000" b="1" dirty="0"/>
              <a:t>В 2012 году -   </a:t>
            </a:r>
            <a:r>
              <a:rPr lang="ru-RU" sz="2000" b="1" dirty="0" smtClean="0"/>
              <a:t>   43,5 </a:t>
            </a:r>
            <a:r>
              <a:rPr lang="ru-RU" sz="2000" b="1" dirty="0"/>
              <a:t>млн. руб. </a:t>
            </a:r>
          </a:p>
          <a:p>
            <a:pPr algn="ctr">
              <a:buNone/>
            </a:pPr>
            <a:r>
              <a:rPr lang="ru-RU" sz="2000" b="1" dirty="0" smtClean="0"/>
              <a:t>В </a:t>
            </a:r>
            <a:r>
              <a:rPr lang="ru-RU" sz="2000" b="1" dirty="0"/>
              <a:t>2013 году -      </a:t>
            </a:r>
            <a:r>
              <a:rPr lang="ru-RU" sz="2000" b="1" dirty="0" smtClean="0"/>
              <a:t>66,6 </a:t>
            </a:r>
            <a:r>
              <a:rPr lang="ru-RU" sz="2000" b="1" dirty="0"/>
              <a:t>млн. руб. </a:t>
            </a:r>
          </a:p>
          <a:p>
            <a:pPr algn="ctr">
              <a:buNone/>
            </a:pPr>
            <a:r>
              <a:rPr lang="ru-RU" sz="2000" b="1" dirty="0" smtClean="0"/>
              <a:t>В </a:t>
            </a:r>
            <a:r>
              <a:rPr lang="ru-RU" sz="2000" b="1" dirty="0"/>
              <a:t>2014 году -     </a:t>
            </a:r>
            <a:r>
              <a:rPr lang="ru-RU" sz="2000" b="1" dirty="0" smtClean="0"/>
              <a:t> 71,1 </a:t>
            </a:r>
            <a:r>
              <a:rPr lang="ru-RU" sz="2000" b="1" dirty="0"/>
              <a:t>млн. руб. </a:t>
            </a:r>
            <a:endParaRPr lang="ru-RU" sz="2000" b="1" dirty="0" smtClean="0"/>
          </a:p>
          <a:p>
            <a:pPr algn="ctr">
              <a:buNone/>
            </a:pPr>
            <a:endParaRPr lang="ru-RU" sz="3200" b="1" dirty="0"/>
          </a:p>
          <a:p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0"/>
            <a:ext cx="7543800" cy="91440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00FF00"/>
                </a:solidFill>
              </a:rPr>
              <a:t>РАСХОДЫ НА КУЛЬТУРУ</a:t>
            </a:r>
            <a:r>
              <a:rPr lang="ru-RU" dirty="0" smtClean="0">
                <a:solidFill>
                  <a:srgbClr val="00FF00"/>
                </a:solidFill>
              </a:rPr>
              <a:t>:</a:t>
            </a:r>
            <a:endParaRPr lang="ru-RU" dirty="0">
              <a:solidFill>
                <a:srgbClr val="00FF00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7676944"/>
              </p:ext>
            </p:extLst>
          </p:nvPr>
        </p:nvGraphicFramePr>
        <p:xfrm>
          <a:off x="899592" y="3068960"/>
          <a:ext cx="7056784" cy="378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160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132856"/>
            <a:ext cx="8136904" cy="406563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600" dirty="0" smtClean="0"/>
              <a:t>         Это -  аналитический документ, содержащий  основные положения проекта решения о бюджете </a:t>
            </a:r>
            <a:r>
              <a:rPr lang="ru-RU" sz="3600" u="sng" dirty="0" smtClean="0"/>
              <a:t>в доступной и понятной форме для граждан.</a:t>
            </a:r>
            <a:endParaRPr lang="ru-RU" sz="3600" u="sng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7920879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Что </a:t>
            </a:r>
            <a:r>
              <a:rPr lang="ru-RU" dirty="0"/>
              <a:t>такое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«Гражданский бюджет» 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406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500042"/>
            <a:ext cx="8429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FF00"/>
                </a:solidFill>
              </a:rPr>
              <a:t>КАПИТАЛЬНЫЕ ВЛОЖЕНИЯ  В РАМКАХ МУНИЦИПАЛЬНЫХ  ПРОГРАММ:</a:t>
            </a:r>
            <a:endParaRPr lang="ru-RU" sz="2400" dirty="0">
              <a:solidFill>
                <a:srgbClr val="00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1643050"/>
            <a:ext cx="757242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1. Развитие физкультуры и спорта на территории </a:t>
            </a:r>
            <a:r>
              <a:rPr lang="ru-RU" sz="2000" dirty="0" err="1" smtClean="0"/>
              <a:t>Дальнегорского</a:t>
            </a:r>
            <a:r>
              <a:rPr lang="ru-RU" sz="2000" dirty="0" smtClean="0"/>
              <a:t> городского округа  (</a:t>
            </a:r>
            <a:r>
              <a:rPr lang="ru-RU" sz="2000" dirty="0" smtClean="0">
                <a:solidFill>
                  <a:srgbClr val="FF0000"/>
                </a:solidFill>
              </a:rPr>
              <a:t>Вертикаль, Гранит</a:t>
            </a:r>
            <a:r>
              <a:rPr lang="ru-RU" sz="2000" dirty="0" smtClean="0"/>
              <a:t>)   -    </a:t>
            </a:r>
            <a:r>
              <a:rPr lang="ru-RU" sz="2400" dirty="0" smtClean="0"/>
              <a:t>16,4 </a:t>
            </a:r>
            <a:r>
              <a:rPr lang="ru-RU" sz="2000" dirty="0" smtClean="0"/>
              <a:t>млн.руб.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2714620"/>
            <a:ext cx="82153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2. Переселение граждан из аварийного  жилищного фонда с учетом необходимости </a:t>
            </a:r>
            <a:r>
              <a:rPr lang="ru-RU" sz="2000" dirty="0" smtClean="0">
                <a:solidFill>
                  <a:srgbClr val="FF0000"/>
                </a:solidFill>
              </a:rPr>
              <a:t>малоэтажного строительства  </a:t>
            </a:r>
            <a:r>
              <a:rPr lang="ru-RU" sz="2000" dirty="0" smtClean="0"/>
              <a:t>жилья     - </a:t>
            </a:r>
            <a:r>
              <a:rPr lang="ru-RU" sz="2400" dirty="0" smtClean="0"/>
              <a:t>12,0</a:t>
            </a:r>
            <a:r>
              <a:rPr lang="ru-RU" sz="2000" dirty="0" smtClean="0"/>
              <a:t> млн.  руб.</a:t>
            </a:r>
          </a:p>
          <a:p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28597" y="3786190"/>
            <a:ext cx="8286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 </a:t>
            </a:r>
            <a:r>
              <a:rPr lang="ru-RU" sz="2000" dirty="0" smtClean="0"/>
              <a:t>Развитие системы образования на территории </a:t>
            </a:r>
            <a:r>
              <a:rPr lang="ru-RU" sz="2000" dirty="0" err="1" smtClean="0"/>
              <a:t>Дальнегорского</a:t>
            </a:r>
            <a:r>
              <a:rPr lang="ru-RU" sz="2000" dirty="0" smtClean="0"/>
              <a:t> городского округа  (в том числе </a:t>
            </a:r>
            <a:r>
              <a:rPr lang="ru-RU" sz="2000" dirty="0" smtClean="0">
                <a:solidFill>
                  <a:srgbClr val="FF0000"/>
                </a:solidFill>
              </a:rPr>
              <a:t>капитальный ремонт школы № 27,  кровель 3 детских садов </a:t>
            </a:r>
            <a:r>
              <a:rPr lang="ru-RU" sz="2000" dirty="0" smtClean="0"/>
              <a:t>)  - </a:t>
            </a:r>
            <a:r>
              <a:rPr lang="ru-RU" sz="2400" dirty="0" smtClean="0"/>
              <a:t>13,96 </a:t>
            </a:r>
            <a:r>
              <a:rPr lang="ru-RU" sz="2000" dirty="0" smtClean="0"/>
              <a:t>млн.руб.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28596" y="4929198"/>
            <a:ext cx="7500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r>
              <a:rPr lang="ru-RU" sz="2000" dirty="0" smtClean="0"/>
              <a:t>. Мероприятия в рамках  </a:t>
            </a:r>
            <a:r>
              <a:rPr lang="ru-RU" sz="2000" dirty="0" smtClean="0">
                <a:solidFill>
                  <a:srgbClr val="FF0000"/>
                </a:solidFill>
              </a:rPr>
              <a:t>жилищно-коммунального хозяйства </a:t>
            </a:r>
            <a:r>
              <a:rPr lang="ru-RU" sz="2400" dirty="0" smtClean="0"/>
              <a:t>- 6,5 </a:t>
            </a:r>
            <a:r>
              <a:rPr lang="ru-RU" sz="2000" dirty="0" smtClean="0"/>
              <a:t>млн.руб.</a:t>
            </a:r>
            <a:endParaRPr lang="ru-RU" sz="2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500043"/>
            <a:ext cx="6785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FF00"/>
                </a:solidFill>
              </a:rPr>
              <a:t>ПЕРЕСЕЛЕНИЕ ГРАЖДАН ИЗ АВАРИЙНОГО ЖИЛИЩНОГО ФОНДА  </a:t>
            </a:r>
            <a:endParaRPr lang="ru-RU" b="1" dirty="0">
              <a:solidFill>
                <a:srgbClr val="00FF00"/>
              </a:solidFill>
            </a:endParaRPr>
          </a:p>
        </p:txBody>
      </p:sp>
      <p:pic>
        <p:nvPicPr>
          <p:cNvPr id="48131" name="Picture 3" descr="F:\Стройка\11-1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71546"/>
            <a:ext cx="7072362" cy="392909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71538" y="5072074"/>
            <a:ext cx="7609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(</a:t>
            </a:r>
            <a:r>
              <a:rPr lang="ru-RU" dirty="0" err="1" smtClean="0"/>
              <a:t>Справочно</a:t>
            </a:r>
            <a:r>
              <a:rPr lang="ru-RU" dirty="0" smtClean="0"/>
              <a:t>: В 2013 году   предусмотрено:  58,9 млн. федерального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857752" y="5429264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62,7 млн. краевого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857620" y="5786454"/>
            <a:ext cx="4354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3,7  млн.местного)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14349" y="6143644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 </a:t>
            </a:r>
            <a:r>
              <a:rPr lang="ru-RU" b="1" dirty="0" smtClean="0">
                <a:solidFill>
                  <a:srgbClr val="C00000"/>
                </a:solidFill>
              </a:rPr>
              <a:t>2014 году  </a:t>
            </a:r>
            <a:r>
              <a:rPr lang="ru-RU" dirty="0" smtClean="0"/>
              <a:t>:   </a:t>
            </a:r>
            <a:r>
              <a:rPr lang="ru-RU" b="1" dirty="0" smtClean="0">
                <a:solidFill>
                  <a:srgbClr val="C00000"/>
                </a:solidFill>
              </a:rPr>
              <a:t>12,0 </a:t>
            </a:r>
            <a:r>
              <a:rPr lang="ru-RU" dirty="0" smtClean="0"/>
              <a:t>млн. местного бюджета +  100,0 млн. </a:t>
            </a:r>
            <a:r>
              <a:rPr lang="ru-RU" dirty="0" err="1" smtClean="0"/>
              <a:t>фед</a:t>
            </a:r>
            <a:r>
              <a:rPr lang="ru-RU" dirty="0" smtClean="0"/>
              <a:t>. и краевых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F:\Стройка\DSC020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14356"/>
            <a:ext cx="7715304" cy="450059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28662" y="357166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FF00"/>
                </a:solidFill>
              </a:rPr>
              <a:t>КАПИТАЛЬНЫЙ  РЕМОНТ  ОБЩЕОБРАЗОВАТЕЛЬНЫХ УЧРЕЖДЕНИЙ САДОВ</a:t>
            </a:r>
            <a:endParaRPr lang="ru-RU" b="1" dirty="0">
              <a:solidFill>
                <a:srgbClr val="00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5429264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Справочно</a:t>
            </a:r>
            <a:r>
              <a:rPr lang="ru-RU" dirty="0" smtClean="0"/>
              <a:t>: В 2013 году предусмотрено:    13,6  млн. федерального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429256" y="5715016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7,2 млн. краевого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15008" y="600076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3,0 млн. местного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28662" y="6286520"/>
            <a:ext cx="742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В </a:t>
            </a:r>
            <a:r>
              <a:rPr lang="ru-RU" b="1" dirty="0" smtClean="0">
                <a:solidFill>
                  <a:srgbClr val="C00000"/>
                </a:solidFill>
              </a:rPr>
              <a:t>2014 году </a:t>
            </a:r>
            <a:r>
              <a:rPr lang="ru-RU" dirty="0" smtClean="0"/>
              <a:t>из местного бюджета запланировано   </a:t>
            </a:r>
            <a:r>
              <a:rPr lang="ru-RU" b="1" dirty="0" smtClean="0">
                <a:solidFill>
                  <a:srgbClr val="C00000"/>
                </a:solidFill>
              </a:rPr>
              <a:t>13,96 млн.руб.</a:t>
            </a:r>
            <a:r>
              <a:rPr lang="ru-RU" dirty="0" smtClean="0"/>
              <a:t>   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980728"/>
            <a:ext cx="8208912" cy="5400600"/>
          </a:xfrm>
        </p:spPr>
        <p:txBody>
          <a:bodyPr anchor="t"/>
          <a:lstStyle/>
          <a:p>
            <a:pPr>
              <a:buNone/>
            </a:pPr>
            <a:r>
              <a:rPr lang="ru-RU" dirty="0" smtClean="0"/>
              <a:t>   1.  Создание </a:t>
            </a:r>
            <a:r>
              <a:rPr lang="ru-RU" dirty="0" smtClean="0">
                <a:solidFill>
                  <a:srgbClr val="FF0000"/>
                </a:solidFill>
              </a:rPr>
              <a:t>Дорожного фонда </a:t>
            </a:r>
            <a:r>
              <a:rPr lang="ru-RU" dirty="0" smtClean="0"/>
              <a:t>в размере 16,03 млн. руб. – для  целевых расходов по содержанию дорог местного значения, их капитального и текущего ремонтов</a:t>
            </a:r>
          </a:p>
          <a:p>
            <a:pPr marL="1828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88640"/>
            <a:ext cx="7543800" cy="792088"/>
          </a:xfrm>
        </p:spPr>
        <p:txBody>
          <a:bodyPr anchor="t"/>
          <a:lstStyle/>
          <a:p>
            <a:pPr algn="ctr"/>
            <a:r>
              <a:rPr lang="ru-RU" sz="2000" b="1" dirty="0" smtClean="0">
                <a:solidFill>
                  <a:srgbClr val="00FF00"/>
                </a:solidFill>
              </a:rPr>
              <a:t>РАСХОДЫ, ПРЕДУСМОТРЕННЫЕ В БЮДЖЕТЕ В СВЯЗИ С    ИЗМЕНЕНИЕМ   В   ЗАКОНОДАТЕЛЬСТВЕ:</a:t>
            </a:r>
            <a:endParaRPr lang="ru-RU" sz="2000" b="1" dirty="0">
              <a:solidFill>
                <a:srgbClr val="00FF00"/>
              </a:solidFill>
            </a:endParaRPr>
          </a:p>
        </p:txBody>
      </p:sp>
      <p:pic>
        <p:nvPicPr>
          <p:cNvPr id="4" name="Содержимое 3" descr="1282552785_av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044858"/>
            <a:ext cx="6552728" cy="415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75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85728"/>
            <a:ext cx="8280920" cy="6095600"/>
          </a:xfrm>
        </p:spPr>
        <p:txBody>
          <a:bodyPr anchor="t"/>
          <a:lstStyle/>
          <a:p>
            <a:pPr algn="just">
              <a:buNone/>
            </a:pPr>
            <a:r>
              <a:rPr lang="ru-RU" dirty="0" smtClean="0"/>
              <a:t>    2. Создание муниципального автономного учреждения </a:t>
            </a:r>
            <a:r>
              <a:rPr lang="ru-RU" dirty="0" smtClean="0">
                <a:solidFill>
                  <a:srgbClr val="FF0000"/>
                </a:solidFill>
              </a:rPr>
              <a:t>«Многофункциональный центр» </a:t>
            </a:r>
            <a:r>
              <a:rPr lang="ru-RU" dirty="0" smtClean="0"/>
              <a:t>- целью которого служит предоставление государственных и муниципальных услуг населению по принципу  единого окна</a:t>
            </a:r>
          </a:p>
          <a:p>
            <a:pPr marL="18288" indent="0" algn="just">
              <a:buNone/>
            </a:pPr>
            <a:endParaRPr lang="ru-RU" dirty="0"/>
          </a:p>
        </p:txBody>
      </p:sp>
      <p:pic>
        <p:nvPicPr>
          <p:cNvPr id="1026" name="Picture 2" descr="C:\Users\836D~1\AppData\Local\Temp\Rar$DI02.625\лл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09" y="2204864"/>
            <a:ext cx="7315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36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428604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FF00"/>
                </a:solidFill>
              </a:rPr>
              <a:t>  ОТКРЫТОСТЬ И ДОСТУПНОСТЬ ИНФОРМАЦИИ О БЮДЖЕТАХ</a:t>
            </a:r>
            <a:endParaRPr lang="ru-RU" b="1" dirty="0">
              <a:solidFill>
                <a:srgbClr val="00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1285860"/>
            <a:ext cx="2737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1.</a:t>
            </a:r>
            <a:r>
              <a:rPr lang="en-US" sz="2400" dirty="0" smtClean="0"/>
              <a:t> www.bus.gov.ru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1142985"/>
            <a:ext cx="4572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Общая статистика по видам и типам учреждений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2285992"/>
            <a:ext cx="3286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2.</a:t>
            </a:r>
            <a:r>
              <a:rPr lang="en-US" sz="2400" dirty="0" smtClean="0"/>
              <a:t>www.zakupki.gov.ru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00496" y="2000240"/>
            <a:ext cx="47149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Размещения заказов и планов закупок,  единый реестр  государственных и  муниципальных  контрактов.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28661" y="3244334"/>
            <a:ext cx="31432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3.</a:t>
            </a:r>
            <a:r>
              <a:rPr lang="en-US" sz="2400" dirty="0" smtClean="0"/>
              <a:t>budget.gov.ru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000496" y="3214686"/>
            <a:ext cx="41434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 бюджетах и бюджетном процессе в Российской Федерации (включая бюджеты субъектов Российской Федерации и бюджеты муниципальных образований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28662" y="5000636"/>
            <a:ext cx="27466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4.</a:t>
            </a:r>
            <a:r>
              <a:rPr lang="en-US" sz="2400" dirty="0" smtClean="0"/>
              <a:t>www.minfin.ru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4071934" y="4747567"/>
            <a:ext cx="4000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 федеральном бюджете, бюджетной политике, электронном бюджете </a:t>
            </a: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4876800"/>
            <a:ext cx="8215338" cy="914400"/>
          </a:xfrm>
        </p:spPr>
        <p:txBody>
          <a:bodyPr/>
          <a:lstStyle/>
          <a:p>
            <a:pPr algn="ctr"/>
            <a:r>
              <a:rPr lang="ru-RU" dirty="0" smtClean="0"/>
              <a:t>     Спасибо за внимание !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071546"/>
            <a:ext cx="8286808" cy="34163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3600" dirty="0" smtClean="0"/>
              <a:t>Данную презентацию, а также полный проект бюджета на 2014 год и плановый период 2015-2016гг. можно найти на официальном</a:t>
            </a:r>
          </a:p>
          <a:p>
            <a:pPr algn="ctr"/>
            <a:r>
              <a:rPr lang="ru-RU" sz="3600" dirty="0" smtClean="0"/>
              <a:t>сайте Администрации по адресу:</a:t>
            </a:r>
          </a:p>
          <a:p>
            <a:pPr algn="ctr"/>
            <a:r>
              <a:rPr lang="en-US" sz="3600" dirty="0" smtClean="0"/>
              <a:t>http://dalnegorsk-mo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9089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714356"/>
            <a:ext cx="8136904" cy="5666972"/>
          </a:xfrm>
        </p:spPr>
        <p:txBody>
          <a:bodyPr/>
          <a:lstStyle/>
          <a:p>
            <a:pPr marL="18288" indent="0">
              <a:buNone/>
            </a:pPr>
            <a:r>
              <a:rPr lang="ru-RU" b="1" dirty="0"/>
              <a:t>БЮДЖЕТ </a:t>
            </a:r>
            <a:r>
              <a:rPr lang="ru-RU" b="1" dirty="0" smtClean="0"/>
              <a:t>– ЭТО </a:t>
            </a:r>
            <a:r>
              <a:rPr lang="ru-RU" b="1" dirty="0">
                <a:solidFill>
                  <a:srgbClr val="FF0000"/>
                </a:solidFill>
              </a:rPr>
              <a:t>ПЛАН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ДОХОДОВ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И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РАСХОДОВ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НА </a:t>
            </a:r>
            <a:r>
              <a:rPr lang="ru-RU" b="1" dirty="0"/>
              <a:t>ОПРЕДЕЛЕННЫЙ </a:t>
            </a:r>
            <a:r>
              <a:rPr lang="ru-RU" b="1" dirty="0" smtClean="0"/>
              <a:t> ПЕРИОД</a:t>
            </a:r>
            <a:endParaRPr lang="ru-RU" b="1" dirty="0" smtClean="0"/>
          </a:p>
          <a:p>
            <a:pPr marL="18288" indent="0">
              <a:buNone/>
            </a:pPr>
            <a:r>
              <a:rPr lang="ru-RU" dirty="0" smtClean="0"/>
              <a:t>Со </a:t>
            </a:r>
            <a:r>
              <a:rPr lang="ru-RU" dirty="0" err="1" smtClean="0"/>
              <a:t>старонормандского</a:t>
            </a:r>
            <a:r>
              <a:rPr lang="ru-RU" dirty="0" smtClean="0"/>
              <a:t> языка </a:t>
            </a:r>
            <a:r>
              <a:rPr lang="en-US" dirty="0" err="1" smtClean="0"/>
              <a:t>buogette</a:t>
            </a:r>
            <a:r>
              <a:rPr lang="ru-RU" dirty="0" smtClean="0"/>
              <a:t> </a:t>
            </a:r>
            <a:r>
              <a:rPr lang="en-US" dirty="0" smtClean="0"/>
              <a:t>–</a:t>
            </a:r>
            <a:r>
              <a:rPr lang="ru-RU" dirty="0" smtClean="0"/>
              <a:t> сумка</a:t>
            </a:r>
            <a:r>
              <a:rPr lang="ru-RU" dirty="0"/>
              <a:t>, </a:t>
            </a:r>
            <a:r>
              <a:rPr lang="ru-RU" dirty="0" smtClean="0"/>
              <a:t>кошелек</a:t>
            </a:r>
          </a:p>
          <a:p>
            <a:pPr marL="18288" indent="0">
              <a:buNone/>
            </a:pPr>
            <a:endParaRPr lang="ru-RU" b="1" dirty="0"/>
          </a:p>
          <a:p>
            <a:pPr marL="18288" indent="0">
              <a:buNone/>
            </a:pPr>
            <a:endParaRPr lang="ru-RU" b="1" dirty="0" smtClean="0"/>
          </a:p>
          <a:p>
            <a:pPr marL="18288" indent="0">
              <a:buNone/>
            </a:pPr>
            <a:endParaRPr lang="ru-RU" b="1" dirty="0" smtClean="0"/>
          </a:p>
          <a:p>
            <a:pPr marL="18288" indent="0">
              <a:buNone/>
            </a:pPr>
            <a:endParaRPr lang="ru-RU" b="1" dirty="0"/>
          </a:p>
          <a:p>
            <a:pPr marL="18288" indent="0">
              <a:buNone/>
            </a:pPr>
            <a:endParaRPr lang="ru-RU" b="1" dirty="0" smtClean="0"/>
          </a:p>
          <a:p>
            <a:pPr marL="18288" indent="0">
              <a:buNone/>
            </a:pPr>
            <a:endParaRPr lang="ru-RU" b="1" dirty="0"/>
          </a:p>
          <a:p>
            <a:pPr marL="18288" indent="0">
              <a:buNone/>
            </a:pPr>
            <a:endParaRPr lang="ru-RU" b="1" dirty="0" smtClean="0"/>
          </a:p>
          <a:p>
            <a:pPr marL="18288" indent="0">
              <a:buNone/>
            </a:pPr>
            <a:endParaRPr lang="ru-RU" b="1" dirty="0"/>
          </a:p>
          <a:p>
            <a:pPr marL="18288" indent="0">
              <a:buNone/>
            </a:pPr>
            <a:endParaRPr lang="ru-RU" b="1" dirty="0" smtClean="0"/>
          </a:p>
          <a:p>
            <a:pPr marL="1828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42852"/>
            <a:ext cx="8280920" cy="500066"/>
          </a:xfrm>
        </p:spPr>
        <p:txBody>
          <a:bodyPr/>
          <a:lstStyle/>
          <a:p>
            <a:r>
              <a:rPr lang="ru-RU" sz="2800" b="1" dirty="0" smtClean="0"/>
              <a:t>                        Что </a:t>
            </a:r>
            <a:r>
              <a:rPr lang="ru-RU" sz="2800" b="1" dirty="0"/>
              <a:t>такое бюджет? </a:t>
            </a:r>
            <a:endParaRPr lang="ru-RU" sz="28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16134923"/>
              </p:ext>
            </p:extLst>
          </p:nvPr>
        </p:nvGraphicFramePr>
        <p:xfrm>
          <a:off x="611560" y="2060848"/>
          <a:ext cx="7920880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113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68952" cy="648072"/>
          </a:xfrm>
        </p:spPr>
        <p:txBody>
          <a:bodyPr/>
          <a:lstStyle/>
          <a:p>
            <a:r>
              <a:rPr lang="ru-RU" sz="2300" b="1" dirty="0"/>
              <a:t>Структура бюджетной системы Российской Федерации </a:t>
            </a:r>
            <a:endParaRPr lang="ru-RU" sz="23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395288" y="685800"/>
          <a:ext cx="8640762" cy="5983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202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16832"/>
            <a:ext cx="8496944" cy="4392488"/>
          </a:xfrm>
        </p:spPr>
        <p:txBody>
          <a:bodyPr>
            <a:noAutofit/>
          </a:bodyPr>
          <a:lstStyle/>
          <a:p>
            <a:pPr marL="18288" indent="0" algn="just">
              <a:buNone/>
            </a:pPr>
            <a:r>
              <a:rPr lang="ru-RU" sz="2800" dirty="0" smtClean="0"/>
              <a:t>- Сколько доходов поступает в наш «кошелек»?</a:t>
            </a:r>
          </a:p>
          <a:p>
            <a:pPr>
              <a:buNone/>
            </a:pPr>
            <a:r>
              <a:rPr lang="ru-RU" sz="2800" dirty="0" smtClean="0"/>
              <a:t>- Какие приоритетные направления расходов в бюджете 2014 года и 2015-2016 годов? Структура расходов?</a:t>
            </a:r>
          </a:p>
          <a:p>
            <a:pPr>
              <a:buNone/>
            </a:pPr>
            <a:r>
              <a:rPr lang="ru-RU" sz="2800" dirty="0" smtClean="0"/>
              <a:t>- Объемы расходов на образование, культуру и спорт?</a:t>
            </a:r>
          </a:p>
          <a:p>
            <a:pPr>
              <a:buNone/>
            </a:pPr>
            <a:r>
              <a:rPr lang="ru-RU" sz="2800" dirty="0" smtClean="0"/>
              <a:t>- Растут эти расходы или сокращаются?</a:t>
            </a:r>
          </a:p>
          <a:p>
            <a:pPr>
              <a:buFontTx/>
              <a:buChar char="-"/>
            </a:pPr>
            <a:r>
              <a:rPr lang="ru-RU" sz="2800" dirty="0" smtClean="0"/>
              <a:t>Какие новации есть в бюджете 2014 года  по сравнению с предыдущими?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568951" cy="18722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На какие вопросы отвечает </a:t>
            </a:r>
            <a:r>
              <a:rPr lang="ru-RU" dirty="0" smtClean="0"/>
              <a:t> «Бюджет </a:t>
            </a:r>
            <a:r>
              <a:rPr lang="ru-RU" dirty="0"/>
              <a:t>для граждан»?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552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00100" y="214291"/>
            <a:ext cx="7229500" cy="57150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000" b="1" dirty="0" smtClean="0"/>
              <a:t>       ОСНОВНЫЕ      ХАРАКТЕРИСТИКИ       БЮДЖЕТОВ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71604" y="5786454"/>
            <a:ext cx="1785950" cy="500066"/>
          </a:xfrm>
        </p:spPr>
        <p:txBody>
          <a:bodyPr/>
          <a:lstStyle/>
          <a:p>
            <a:r>
              <a:rPr lang="ru-RU" sz="2800" dirty="0" smtClean="0"/>
              <a:t>Дефицит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1857364"/>
            <a:ext cx="1357322" cy="2928958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" name="Рисунок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98" b="16590"/>
          <a:stretch/>
        </p:blipFill>
        <p:spPr bwMode="auto">
          <a:xfrm>
            <a:off x="2627784" y="1393017"/>
            <a:ext cx="1357322" cy="342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14414" y="1357298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B050"/>
                </a:solidFill>
              </a:rPr>
              <a:t>Доходы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0298" y="785794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Расходы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29190" y="1357298"/>
            <a:ext cx="1539384" cy="350046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9" name="Рисунок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98" b="16590"/>
          <a:stretch/>
        </p:blipFill>
        <p:spPr bwMode="auto">
          <a:xfrm>
            <a:off x="6543099" y="1857364"/>
            <a:ext cx="1344212" cy="300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143504" y="928670"/>
            <a:ext cx="11160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B050"/>
                </a:solidFill>
              </a:rPr>
              <a:t>Доходы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72264" y="1331397"/>
            <a:ext cx="12858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prstClr val="white"/>
                </a:solidFill>
              </a:rPr>
              <a:t>Расходы</a:t>
            </a: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86380" y="5715016"/>
            <a:ext cx="26432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err="1" smtClean="0">
                <a:solidFill>
                  <a:prstClr val="white"/>
                </a:solidFill>
              </a:rPr>
              <a:t>Профицит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2107389" y="5107793"/>
            <a:ext cx="857256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5400000">
            <a:off x="5965041" y="5179231"/>
            <a:ext cx="857256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77240" y="2214554"/>
            <a:ext cx="2508876" cy="4643446"/>
          </a:xfrm>
        </p:spPr>
        <p:txBody>
          <a:bodyPr/>
          <a:lstStyle/>
          <a:p>
            <a:pPr lvl="0"/>
            <a:r>
              <a:rPr lang="ru-RU" sz="2000" dirty="0" smtClean="0"/>
              <a:t>-  налог на доходы физических лиц;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  ЕНВД</a:t>
            </a:r>
            <a:r>
              <a:rPr lang="ru-RU" sz="2000" dirty="0" smtClean="0"/>
              <a:t>; ЕСХН; патентная система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  земельный налог;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  налог на   имущество  физических лиц;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 госпошлина;</a:t>
            </a:r>
            <a:br>
              <a:rPr lang="ru-RU" sz="2000" dirty="0" smtClean="0"/>
            </a:br>
            <a:r>
              <a:rPr lang="ru-RU" sz="2000" dirty="0" smtClean="0"/>
              <a:t>- акцизы</a:t>
            </a:r>
            <a:br>
              <a:rPr lang="ru-RU" sz="2000" dirty="0" smtClean="0"/>
            </a:br>
            <a:r>
              <a:rPr lang="ru-RU" sz="2000" dirty="0" smtClean="0"/>
              <a:t>-другие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500431" y="714357"/>
            <a:ext cx="2428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НЕНАЛОГОВЫЕ   ДОХОДЫ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6512" y="785794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БЕЗВОЗМЕЗДНЫЕ ПОСТУПЛЕНИЯ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1472" y="785794"/>
            <a:ext cx="2500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НАЛОГОВЫЕ ДОХОДЫ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7554" y="1500174"/>
            <a:ext cx="292895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Tx/>
              <a:buChar char="-"/>
            </a:pPr>
            <a:r>
              <a:rPr lang="ru-RU" dirty="0" smtClean="0"/>
              <a:t>доходы от использования муниципального имущества (аренда имущества);</a:t>
            </a:r>
          </a:p>
          <a:p>
            <a:pPr lvl="0">
              <a:buFontTx/>
              <a:buChar char="-"/>
            </a:pPr>
            <a:endParaRPr lang="ru-RU" dirty="0" smtClean="0"/>
          </a:p>
          <a:p>
            <a:pPr lvl="0"/>
            <a:r>
              <a:rPr lang="ru-RU" dirty="0" smtClean="0"/>
              <a:t>-доходы от продажи имущества (приватизация);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-плата за негативное воздействие на окружающую среду;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- штрафы за нарушение законодательства о налогах и сборах;</a:t>
            </a:r>
          </a:p>
          <a:p>
            <a:pPr lvl="0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224910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prstClr val="white"/>
                </a:solidFill>
              </a:rPr>
              <a:t>ДОХОДЫ   </a:t>
            </a:r>
            <a:r>
              <a:rPr lang="ru-RU" b="1" dirty="0" smtClean="0">
                <a:solidFill>
                  <a:srgbClr val="FF0000"/>
                </a:solidFill>
              </a:rPr>
              <a:t>БЮДЖЕТА ДАЛЬНЕГОРСКОГО</a:t>
            </a:r>
            <a:r>
              <a:rPr lang="ru-RU" b="1" dirty="0" smtClean="0">
                <a:solidFill>
                  <a:prstClr val="white"/>
                </a:solidFill>
              </a:rPr>
              <a:t>   ГОРОДСКОГО  ОКРУГА</a:t>
            </a: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10800000" flipV="1">
            <a:off x="1785918" y="500042"/>
            <a:ext cx="178595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4321967" y="607199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7" idx="0"/>
          </p:cNvCxnSpPr>
          <p:nvPr/>
        </p:nvCxnSpPr>
        <p:spPr>
          <a:xfrm>
            <a:off x="5357818" y="500042"/>
            <a:ext cx="214314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500826" y="2000240"/>
            <a:ext cx="21431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Поступления от других бюджетов (межбюджетные трансферты) : субсидии, субвенции, дотации </a:t>
            </a:r>
            <a:endParaRPr lang="ru-RU" dirty="0"/>
          </a:p>
        </p:txBody>
      </p:sp>
      <p:sp>
        <p:nvSpPr>
          <p:cNvPr id="22" name="Стрелка вниз 21"/>
          <p:cNvSpPr/>
          <p:nvPr/>
        </p:nvSpPr>
        <p:spPr>
          <a:xfrm>
            <a:off x="1839420" y="1250141"/>
            <a:ext cx="357190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5000628" y="1142984"/>
            <a:ext cx="28575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7215206" y="1500174"/>
            <a:ext cx="357190" cy="571504"/>
          </a:xfrm>
          <a:prstGeom prst="downArrow">
            <a:avLst>
              <a:gd name="adj1" fmla="val 4454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260648"/>
            <a:ext cx="7543800" cy="914400"/>
          </a:xfrm>
        </p:spPr>
        <p:txBody>
          <a:bodyPr/>
          <a:lstStyle/>
          <a:p>
            <a:r>
              <a:rPr lang="ru-RU" b="1" dirty="0" smtClean="0"/>
              <a:t>Расходы </a:t>
            </a:r>
            <a:r>
              <a:rPr lang="ru-RU" b="1" dirty="0"/>
              <a:t>бюджета 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7602280"/>
              </p:ext>
            </p:extLst>
          </p:nvPr>
        </p:nvGraphicFramePr>
        <p:xfrm>
          <a:off x="1258888" y="1268760"/>
          <a:ext cx="60960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049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3412</TotalTime>
  <Words>1683</Words>
  <Application>Microsoft Office PowerPoint</Application>
  <PresentationFormat>Экран (4:3)</PresentationFormat>
  <Paragraphs>380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Базовая</vt:lpstr>
      <vt:lpstr>О </vt:lpstr>
      <vt:lpstr>ГРАЖДАНСКИЙ БЮДЖЕТ</vt:lpstr>
      <vt:lpstr>   Что такое  «Гражданский бюджет» ?</vt:lpstr>
      <vt:lpstr>                        Что такое бюджет? </vt:lpstr>
      <vt:lpstr>Структура бюджетной системы Российской Федерации </vt:lpstr>
      <vt:lpstr>На какие вопросы отвечает  «Бюджет для граждан»? </vt:lpstr>
      <vt:lpstr>Дефицит </vt:lpstr>
      <vt:lpstr>-  налог на доходы физических лиц;  -  ЕНВД; ЕСХН; патентная система  -  земельный налог;  -  налог на   имущество  физических лиц;  - госпошлина; - акцизы -другие  </vt:lpstr>
      <vt:lpstr>Расходы бюджета </vt:lpstr>
      <vt:lpstr>Социально-экономические  показатели  Дальнегорского городского округа  </vt:lpstr>
      <vt:lpstr>Динамика изменения численности населения</vt:lpstr>
      <vt:lpstr>Динамика рождаемости и численности обучающихся  в школах ДГО  за период с 2000 по 2013 годы и прогноз до 2020 года </vt:lpstr>
      <vt:lpstr>Социально-экономические показатели Дальнегорского городского округа по оснащенности социально-культурными учреждениями</vt:lpstr>
      <vt:lpstr>                                                          </vt:lpstr>
      <vt:lpstr>Бюджет ДГО на 2014 год и плановый период 2015 и 2016 годов</vt:lpstr>
      <vt:lpstr>Доходы бюджета на 2014 год  и плановый период 2015 и 2016 годов</vt:lpstr>
      <vt:lpstr>Доходы бюджета на 2014 год  и плановый период 2015 и 2016 годов</vt:lpstr>
      <vt:lpstr>Динамика поступлений собственных налоговых и неналоговых доходов в бюджет ДГО за период с 1997-2014 годы</vt:lpstr>
      <vt:lpstr>Динамика поступлений собственных доходов и безвозмездных поступлений в бюджет ДГО за период  с 1997-2014 годы</vt:lpstr>
      <vt:lpstr>Структура налоговых доходов </vt:lpstr>
      <vt:lpstr>Изменения в законодательстве РФ, касающиеся доходов бюджетов</vt:lpstr>
      <vt:lpstr>Презентация PowerPoint</vt:lpstr>
      <vt:lpstr>Презентация PowerPoint</vt:lpstr>
      <vt:lpstr>Презентация PowerPoint</vt:lpstr>
      <vt:lpstr>Расходы бюджета ДГО на 2014 год и плановый период 2015 и 2016 годов</vt:lpstr>
      <vt:lpstr>Презентация PowerPoint</vt:lpstr>
      <vt:lpstr>РАСХОДЫ НА ОБРАЗОВАНИЕ:</vt:lpstr>
      <vt:lpstr>Презентация PowerPoint</vt:lpstr>
      <vt:lpstr>РАСХОДЫ НА КУЛЬТУРУ:</vt:lpstr>
      <vt:lpstr>Презентация PowerPoint</vt:lpstr>
      <vt:lpstr>Презентация PowerPoint</vt:lpstr>
      <vt:lpstr>Презентация PowerPoint</vt:lpstr>
      <vt:lpstr>РАСХОДЫ, ПРЕДУСМОТРЕННЫЕ В БЮДЖЕТЕ В СВЯЗИ С    ИЗМЕНЕНИЕМ   В   ЗАКОНОДАТЕЛЬСТВЕ:</vt:lpstr>
      <vt:lpstr>Презентация PowerPoint</vt:lpstr>
      <vt:lpstr>Презентация PowerPoint</vt:lpstr>
      <vt:lpstr>     Спасибо за внимание 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138</cp:revision>
  <dcterms:created xsi:type="dcterms:W3CDTF">2013-11-13T22:48:34Z</dcterms:created>
  <dcterms:modified xsi:type="dcterms:W3CDTF">2013-11-25T04:08:26Z</dcterms:modified>
</cp:coreProperties>
</file>