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70" r:id="rId2"/>
    <p:sldId id="301" r:id="rId3"/>
    <p:sldId id="300" r:id="rId4"/>
    <p:sldId id="287" r:id="rId5"/>
    <p:sldId id="308" r:id="rId6"/>
    <p:sldId id="309" r:id="rId7"/>
    <p:sldId id="310" r:id="rId8"/>
    <p:sldId id="312" r:id="rId9"/>
    <p:sldId id="304" r:id="rId10"/>
    <p:sldId id="303" r:id="rId11"/>
    <p:sldId id="313" r:id="rId12"/>
    <p:sldId id="314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CCFF"/>
    <a:srgbClr val="4C7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6" autoAdjust="0"/>
    <p:restoredTop sz="87770" autoAdjust="0"/>
  </p:normalViewPr>
  <p:slideViewPr>
    <p:cSldViewPr>
      <p:cViewPr>
        <p:scale>
          <a:sx n="90" d="100"/>
          <a:sy n="90" d="100"/>
        </p:scale>
        <p:origin x="-240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1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C3BE0CF-AEE5-494C-8183-F5A4E403E77E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B53DBDF5-B3A9-4DC0-BDA2-77AE49F9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0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53EB7DE-B0B8-4869-B684-D29606A8BBC8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BAD9C978-4E67-449C-A312-5A6D7D3EF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5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0C46B-60D7-4846-8EB9-F5A96C2FD04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7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3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3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1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3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77FE-554D-40B5-A13D-EFE7A6C68321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2046-8611-4BD3-BFBB-D7841417DAF2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4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D8D6-C481-40F2-A133-1B91203A370B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B17-8FF4-4EBF-BE5B-E7F6823744FE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5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AABD-00CD-46BD-858E-DBF12FC88E20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8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0ABC-C6B0-4BC0-93E1-166DE0D04EA6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69F-0EC5-42C1-A887-7C82056EBFAF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D45-E8C9-433B-824E-0159D2441055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002B-136A-4B6C-B5E7-EE975EF0797D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1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0A25-6836-4463-9151-4F092CA74D18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8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B598-90BE-4116-B8E5-8C9A83014899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6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6C69-1DCC-4B3A-B26F-27CD30696D42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«Создание туристко-экскурсионной гостиницы на условиях концессии»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B50D-7788-4B92-A5F1-BC691A31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alnegorsk-m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visit-primorye.ru/upload/iblock/de4/DJI_01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1" y="-1337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93217" y="2508704"/>
            <a:ext cx="70563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b="1" kern="1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ИМУЩЕСТВЕННАЯ ПОДДЕРЖКА </a:t>
            </a:r>
            <a:endParaRPr lang="ru-RU" sz="2600" b="1" kern="12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b="1" kern="12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ДЛЯ </a:t>
            </a:r>
            <a:r>
              <a:rPr lang="ru-RU" sz="2600" b="1" kern="1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СУБЪЕКТОВ МСП </a:t>
            </a:r>
            <a:endParaRPr lang="ru-RU" sz="2600" b="1" kern="12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b="1" kern="12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И </a:t>
            </a:r>
            <a:r>
              <a:rPr lang="ru-RU" sz="2600" b="1" kern="1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САМОЗАНЯТЫХ ГРАЖДАН </a:t>
            </a:r>
            <a:endParaRPr lang="ru-RU" sz="2600" b="1" kern="12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b="1" kern="12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НА </a:t>
            </a:r>
            <a:r>
              <a:rPr lang="ru-RU" sz="2600" b="1" kern="1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ТЕРРИТОРИИ ДАЛЬНЕГОРСКОГО </a:t>
            </a:r>
            <a:r>
              <a:rPr lang="ru-RU" sz="2600" b="1" kern="12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                              ГО</a:t>
            </a:r>
            <a:r>
              <a:rPr lang="ru-RU" sz="1200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sz="2600" b="1" kern="1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РОДСКОГО ОКРУГА</a:t>
            </a:r>
            <a:endParaRPr lang="ru-RU" sz="1200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/>
            </a:endParaRPr>
          </a:p>
        </p:txBody>
      </p:sp>
      <p:pic>
        <p:nvPicPr>
          <p:cNvPr id="8" name="Рисунок 7" descr="primorsky-krai-dalnegorsk-v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68" y="188640"/>
            <a:ext cx="833120" cy="94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7265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ДАЛЬНЕГОРСКИЙ  ГОРОДСКОЙ  ОКРУГ          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 ПРИМОРСКИЙ  КРАЙ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5" y="80547"/>
            <a:ext cx="5328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ru" sz="1500" spc="50" dirty="0" smtClean="0">
                <a:solidFill>
                  <a:srgbClr val="7030A0"/>
                </a:solidFill>
                <a:latin typeface="+mj-lt"/>
              </a:rPr>
              <a:t>АЛГОРИТМ  УЧАСТИЯ  В ЭЛЕКТРОННОМ  АУКЦИОНЕ </a:t>
            </a:r>
            <a:endParaRPr lang="ru" sz="1500" spc="5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7503" y="6520259"/>
            <a:ext cx="6984777" cy="186167"/>
          </a:xfrm>
        </p:spPr>
        <p:txBody>
          <a:bodyPr vert="horz" lIns="91440" tIns="45720" rIns="91440" bIns="45720" rtlCol="0" anchor="ctr"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имущественная поддержка для субъектов 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                  </a:t>
            </a:r>
            <a:r>
              <a:rPr lang="ru-RU" b="1" dirty="0" smtClean="0">
                <a:solidFill>
                  <a:srgbClr val="002060"/>
                </a:solidFill>
              </a:rPr>
              <a:t>	  </a:t>
            </a:r>
            <a:r>
              <a:rPr lang="ru-RU" sz="1300" b="1" dirty="0" smtClean="0">
                <a:solidFill>
                  <a:srgbClr val="002060"/>
                </a:solidFill>
              </a:rPr>
              <a:t>	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0" name="AutoShape 2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65261" y="580485"/>
            <a:ext cx="8811818" cy="3996855"/>
            <a:chOff x="179512" y="1124743"/>
            <a:chExt cx="8811818" cy="3675197"/>
          </a:xfrm>
        </p:grpSpPr>
        <p:sp>
          <p:nvSpPr>
            <p:cNvPr id="3" name="Прямоугольная выноска 2"/>
            <p:cNvSpPr/>
            <p:nvPr/>
          </p:nvSpPr>
          <p:spPr>
            <a:xfrm>
              <a:off x="179512" y="1124743"/>
              <a:ext cx="1716260" cy="1800199"/>
            </a:xfrm>
            <a:prstGeom prst="wedgeRectCallout">
              <a:avLst>
                <a:gd name="adj1" fmla="val -18356"/>
                <a:gd name="adj2" fmla="val 675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/>
                <a:t>Пройти государственную регистрацию в государственной информационной системе «ТОРГИ» (ГИС ТОРГИ) в качестве арендатора</a:t>
              </a:r>
              <a:endParaRPr lang="ru-RU" sz="1300" dirty="0"/>
            </a:p>
          </p:txBody>
        </p:sp>
        <p:sp>
          <p:nvSpPr>
            <p:cNvPr id="4" name="Скругленная прямоугольная выноска 3"/>
            <p:cNvSpPr/>
            <p:nvPr/>
          </p:nvSpPr>
          <p:spPr>
            <a:xfrm>
              <a:off x="2001894" y="1124743"/>
              <a:ext cx="1728192" cy="2610796"/>
            </a:xfrm>
            <a:prstGeom prst="wedgeRoundRectCallout">
              <a:avLst>
                <a:gd name="adj1" fmla="val -20217"/>
                <a:gd name="adj2" fmla="val 5705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/>
                <a:t>Ознакомится с аукционной документацией электронного аукциона, подать заявку на электронную площадку, указанную в извещении на участие </a:t>
              </a:r>
              <a:r>
                <a:rPr lang="ru-RU" sz="1300" dirty="0"/>
                <a:t>в </a:t>
              </a:r>
              <a:r>
                <a:rPr lang="ru-RU" sz="1300" dirty="0" smtClean="0"/>
                <a:t>электронном аукционе по выбранному лоту</a:t>
              </a:r>
              <a:endParaRPr lang="ru-RU" sz="1300" dirty="0"/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3851920" y="2060848"/>
              <a:ext cx="1656184" cy="1484180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/>
                <a:t>Получить допуск к участию в электронном аукционе</a:t>
              </a:r>
              <a:endParaRPr lang="ru-RU" sz="1300" dirty="0"/>
            </a:p>
          </p:txBody>
        </p:sp>
        <p:sp>
          <p:nvSpPr>
            <p:cNvPr id="17" name="Скругленная прямоугольная выноска 16"/>
            <p:cNvSpPr/>
            <p:nvPr/>
          </p:nvSpPr>
          <p:spPr>
            <a:xfrm>
              <a:off x="5652120" y="2650772"/>
              <a:ext cx="1553352" cy="136358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/>
                <a:t>Принять участие в электронном аукционе в назначенное в аукционной документации врем</a:t>
              </a:r>
              <a:r>
                <a:rPr lang="ru-RU" sz="1300" dirty="0"/>
                <a:t>я</a:t>
              </a:r>
            </a:p>
          </p:txBody>
        </p:sp>
        <p:sp>
          <p:nvSpPr>
            <p:cNvPr id="18" name="Прямоугольная выноска 17"/>
            <p:cNvSpPr/>
            <p:nvPr/>
          </p:nvSpPr>
          <p:spPr>
            <a:xfrm>
              <a:off x="7338514" y="2981837"/>
              <a:ext cx="1652816" cy="1296144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/>
                <a:t>В случае победы заключить договор аренды</a:t>
              </a:r>
              <a:endParaRPr lang="ru-RU" sz="13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0375" y="2653146"/>
              <a:ext cx="502841" cy="33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14569" y="3844178"/>
              <a:ext cx="502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02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3175" y="3789040"/>
              <a:ext cx="502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03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1367" y="4293096"/>
              <a:ext cx="502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04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37946" y="4430608"/>
              <a:ext cx="502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05</a:t>
              </a:r>
              <a:endParaRPr lang="ru-RU" dirty="0"/>
            </a:p>
          </p:txBody>
        </p:sp>
      </p:grpSp>
      <p:cxnSp>
        <p:nvCxnSpPr>
          <p:cNvPr id="29" name="Соединительная линия уступом 28"/>
          <p:cNvCxnSpPr/>
          <p:nvPr/>
        </p:nvCxnSpPr>
        <p:spPr>
          <a:xfrm>
            <a:off x="323528" y="3356992"/>
            <a:ext cx="3312368" cy="792088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>
            <a:off x="3791979" y="4564869"/>
            <a:ext cx="3384376" cy="792088"/>
          </a:xfrm>
          <a:prstGeom prst="bentConnector3">
            <a:avLst>
              <a:gd name="adj1" fmla="val 52827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715678" y="647373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torgi.gov.ru/new/nsi/v1/file-store/63885b7dc7ca7e17a15c4fcd?disposition=i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7" y="7937"/>
            <a:ext cx="3439473" cy="18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7059" y="298259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01</a:t>
            </a:r>
          </a:p>
        </p:txBody>
      </p:sp>
      <p:pic>
        <p:nvPicPr>
          <p:cNvPr id="2052" name="Picture 4" descr="https://w7.pngwing.com/pngs/332/735/png-transparent-gavel-auction-computer-icons-judiciary-text-comput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77" y="4586120"/>
            <a:ext cx="1964823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https://image.shutterstock.com/shutterstock/photos/1666696363/display_1500/stock-photo-business-growth-analysis-with-businessman-on-blurred-abstract-background-166669636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image.shutterstock.com/shutterstock/photos/1666696363/display_1500/stock-photo-business-growth-analysis-with-businessman-on-blurred-abstract-background-166669636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Бесплатное фото Рукопожатие крупным планом руководителей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4" descr="https://noah-ark.org/images/cover/profile/4032/56a3d3a4e4255d2ab304bb071d1e7f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76512"/>
            <a:ext cx="3168352" cy="20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3" y="135281"/>
            <a:ext cx="5832649" cy="62942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sz="1500" spc="50" dirty="0" smtClean="0">
                <a:solidFill>
                  <a:srgbClr val="7030A0"/>
                </a:solidFill>
                <a:effectLst/>
                <a:ea typeface="+mn-ea"/>
                <a:cs typeface="+mn-cs"/>
              </a:rPr>
              <a:t>ПОРЯДОК  РЕАЛИЗАЦИИ  ПРИЕМУЩЕСТВЕННОГО  ПРАВА ВЫКУПА АРЕНДУЕМОГО ИМУЩЕСТВА</a:t>
            </a:r>
            <a:endParaRPr lang="ru-RU" sz="1500" dirty="0">
              <a:solidFill>
                <a:srgbClr val="7030A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539552" y="836712"/>
            <a:ext cx="8312080" cy="2808312"/>
          </a:xfrm>
        </p:spPr>
        <p:txBody>
          <a:bodyPr>
            <a:norm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7030A0"/>
                </a:solidFill>
              </a:rPr>
              <a:t>непрерывно арендовать имущество в соответствии с условиями </a:t>
            </a:r>
            <a:r>
              <a:rPr lang="ru-RU" sz="1700" dirty="0" smtClean="0">
                <a:solidFill>
                  <a:srgbClr val="7030A0"/>
                </a:solidFill>
              </a:rPr>
              <a:t>договора </a:t>
            </a:r>
            <a:r>
              <a:rPr lang="ru-RU" sz="1700" dirty="0" smtClean="0">
                <a:solidFill>
                  <a:srgbClr val="7030A0"/>
                </a:solidFill>
              </a:rPr>
              <a:t>аренды в течение 2-х и более лет (для недвижимого имущества) и 3-х и более лет (для движимого имущества) в качестве субъекта МСП – получателя поддержки;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7030A0"/>
                </a:solidFill>
              </a:rPr>
              <a:t>н</a:t>
            </a:r>
            <a:r>
              <a:rPr lang="ru-RU" sz="1700" dirty="0" smtClean="0">
                <a:solidFill>
                  <a:srgbClr val="7030A0"/>
                </a:solidFill>
              </a:rPr>
              <a:t>адлежащим образом исполнять условия договора аренды;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7030A0"/>
                </a:solidFill>
              </a:rPr>
              <a:t>подать заявление о реализации преимущественного права выкупа в Управление муниципального имущества администрации ДГО;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7030A0"/>
                </a:solidFill>
              </a:rPr>
              <a:t>з</a:t>
            </a:r>
            <a:r>
              <a:rPr lang="ru-RU" sz="1700" dirty="0" smtClean="0">
                <a:solidFill>
                  <a:srgbClr val="7030A0"/>
                </a:solidFill>
              </a:rPr>
              <a:t>аключить договор купли-продажи арендуемого имущества, получив рассрочку платежа на 5 лет (на оплату недвижимого имущества) и 3 года на оплату движимого имущества.</a:t>
            </a:r>
          </a:p>
          <a:p>
            <a:pPr marL="0" lvl="1" indent="0">
              <a:buNone/>
            </a:pPr>
            <a:endParaRPr lang="ru-RU" sz="17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81700" y="6525344"/>
            <a:ext cx="6852407" cy="14401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«имущественная </a:t>
            </a:r>
            <a:r>
              <a:rPr lang="ru-RU" dirty="0">
                <a:solidFill>
                  <a:srgbClr val="002060"/>
                </a:solidFill>
              </a:rPr>
              <a:t>поддержка для субъектов 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</a:t>
            </a:r>
            <a:r>
              <a:rPr lang="ru-RU" dirty="0" smtClean="0">
                <a:solidFill>
                  <a:srgbClr val="002060"/>
                </a:solidFill>
              </a:rPr>
              <a:t>ДГО»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63209" cy="365125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11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www.irisoft.ru/wp-content/uploads/2018/11/seo-checklist-ya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73" y="3820456"/>
            <a:ext cx="42119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1692114729_furman-top-p-biznes-prezentatsiya-fon-oboi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0410"/>
            <a:ext cx="388843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24928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208627" y="2102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ПРИЕМУЩЕСТВА  АРЕНДЫ  МУНИЦИПАЛЬНОГО  ИМУЩЕСТВА, ВКЛЮЧЕННОГО В ПЕРЕЧЕНЬ </a:t>
            </a:r>
            <a:r>
              <a:rPr lang="ru-RU" sz="1500" dirty="0" smtClean="0">
                <a:solidFill>
                  <a:srgbClr val="7030A0"/>
                </a:solidFill>
              </a:rPr>
              <a:t>ИМУЩЕСТВЕННОЙ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</a:rPr>
              <a:t> ПОДДЕРЖКИ СУБЪЕКТОВ  МСП И СМОЗАНЯТЫХ ГРАЖДАН</a:t>
            </a:r>
            <a:endParaRPr lang="ru-RU" sz="1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6581843" cy="3651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«имущественная поддержка для субъектов МСП и </a:t>
            </a:r>
            <a:r>
              <a:rPr lang="ru-RU" dirty="0" err="1" smtClean="0">
                <a:solidFill>
                  <a:srgbClr val="002060"/>
                </a:solidFill>
              </a:rPr>
              <a:t>самозанятых</a:t>
            </a:r>
            <a:r>
              <a:rPr lang="ru-RU" dirty="0" smtClean="0">
                <a:solidFill>
                  <a:srgbClr val="002060"/>
                </a:solidFill>
              </a:rPr>
              <a:t> граждан на территории ДГО»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2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94390" y="2465056"/>
            <a:ext cx="3020082" cy="20882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060" y="1824353"/>
            <a:ext cx="6696744" cy="6407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Фиксированная и экономически обоснованная стоимость арендной платы, определенная независимым оценщиком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8627" y="2564904"/>
            <a:ext cx="6696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Возможность аренды имущества без проведения обязательных торгов (аукциона) по аренде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8627" y="3489729"/>
            <a:ext cx="6696744" cy="7282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Возможность заключения договора аренды на длительный срок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8627" y="4322574"/>
            <a:ext cx="6696744" cy="828092"/>
          </a:xfrm>
          <a:prstGeom prst="roundRect">
            <a:avLst>
              <a:gd name="adj" fmla="val 184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Возможность участвовать в аукционе на право заключения договора аренды без внесения задатка на участие в аукционе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8626" y="5229200"/>
            <a:ext cx="6667629" cy="8919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Возможность реализации преимущественного права выкупа арендуемого имущества (без проведения торгов в рассрочку)</a:t>
            </a:r>
            <a:endParaRPr lang="ru-RU" dirty="0"/>
          </a:p>
        </p:txBody>
      </p:sp>
      <p:pic>
        <p:nvPicPr>
          <p:cNvPr id="28" name="Рисунок 27" descr="https://static.auction.ru/offer_images/rd48/2022/07/29/05/big/U/uhED5zVt8mi/klub_organizuet_turisticheskie_ekskursii_i_ekspedicii_na_dalnem_vostok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783"/>
            <a:ext cx="2318219" cy="155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3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95664" y="476672"/>
            <a:ext cx="6512511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</a:rPr>
              <a:t>ПОЛУЧАТЕЛИ ИМУЩЕСТВЕННОЙ ПОДДЕРЖКИ</a:t>
            </a:r>
            <a:endParaRPr lang="ru-RU" sz="1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6696744" cy="3651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«имущественная поддержка </a:t>
            </a:r>
            <a:r>
              <a:rPr lang="ru-RU" dirty="0" smtClean="0">
                <a:solidFill>
                  <a:srgbClr val="002060"/>
                </a:solidFill>
              </a:rPr>
              <a:t>для субъектов </a:t>
            </a:r>
            <a:r>
              <a:rPr lang="ru-RU" dirty="0">
                <a:solidFill>
                  <a:srgbClr val="002060"/>
                </a:solidFill>
              </a:rPr>
              <a:t>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669" y="1995559"/>
            <a:ext cx="345103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Отнесение </a:t>
            </a:r>
            <a:r>
              <a:rPr lang="ru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субъектам МСП </a:t>
            </a:r>
            <a:r>
              <a:rPr lang="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(включение  в Единый </a:t>
            </a:r>
            <a:r>
              <a:rPr lang="ru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реестр субъектов </a:t>
            </a:r>
            <a:r>
              <a:rPr lang="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МСП – получателей поддержки)</a:t>
            </a:r>
            <a:endParaRPr lang="ru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67544" y="1208450"/>
            <a:ext cx="3289510" cy="22205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Требование </a:t>
            </a:r>
            <a:r>
              <a:rPr lang="ru-RU" dirty="0"/>
              <a:t>к </a:t>
            </a:r>
            <a:r>
              <a:rPr lang="ru-RU" dirty="0" smtClean="0"/>
              <a:t>индивидуальным предпринимателям и юридическим лицам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45990" y="3645024"/>
            <a:ext cx="2952328" cy="11665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Требование </a:t>
            </a:r>
            <a:r>
              <a:rPr lang="ru-RU" dirty="0"/>
              <a:t>к </a:t>
            </a:r>
            <a:r>
              <a:rPr lang="ru-RU" dirty="0" smtClean="0"/>
              <a:t>физическим лицам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23668" y="4043657"/>
            <a:ext cx="345103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Регистрация в качестве лица, применяющего налог на профессиональный доход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" name="Рисунок 21" descr="https://ic.pics.livejournal.com/romveres/68031862/407071/407071_2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88" y="40587"/>
            <a:ext cx="2882172" cy="1660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23364"/>
            <a:ext cx="55446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2160"/>
              </a:lnSpc>
              <a:spcAft>
                <a:spcPts val="2520"/>
              </a:spcAft>
            </a:pPr>
            <a:r>
              <a:rPr lang="ru" sz="1500" spc="50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ИНФОРМАЦИОННЫЕ  РЕСУРСЫ  О МЕРАХ ИМУЩЕСТВЕННОЙ  ПОДДЕРЖКИ  СУБЪЕКТОВ  МСП, САМОЗАНЯТЫХ  ГРАЖДАН НА ТЕРРИТОРИИ ДАЛЬНЕГОРСКОГО ГОРОДСКОГО ОКРУГА</a:t>
            </a:r>
            <a:endParaRPr lang="ru" sz="1500" spc="5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496" y="6520259"/>
            <a:ext cx="6768752" cy="365125"/>
          </a:xfrm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srgbClr val="002060"/>
                </a:solidFill>
              </a:rPr>
              <a:t>«имущественная поддержка </a:t>
            </a:r>
            <a:r>
              <a:rPr lang="ru-RU" dirty="0" smtClean="0">
                <a:solidFill>
                  <a:srgbClr val="002060"/>
                </a:solidFill>
              </a:rPr>
              <a:t>для субъектов </a:t>
            </a:r>
            <a:r>
              <a:rPr lang="ru-RU" dirty="0">
                <a:solidFill>
                  <a:srgbClr val="002060"/>
                </a:solidFill>
              </a:rPr>
              <a:t>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04694" y="6522645"/>
            <a:ext cx="439306" cy="362739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4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2493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</a:t>
            </a:r>
            <a:r>
              <a:rPr lang="ru" dirty="0" smtClean="0">
                <a:solidFill>
                  <a:srgbClr val="7030A0"/>
                </a:solidFill>
              </a:rPr>
              <a:t>нформация  по  имущественной  поддержке  </a:t>
            </a:r>
          </a:p>
          <a:p>
            <a:r>
              <a:rPr lang="ru" dirty="0" smtClean="0">
                <a:solidFill>
                  <a:srgbClr val="7030A0"/>
                </a:solidFill>
              </a:rPr>
              <a:t>содержится  на  официальном  сайте  Дальнегорского  городского  округа  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en-US" b="1" dirty="0">
                <a:solidFill>
                  <a:srgbClr val="7030A0"/>
                </a:solidFill>
                <a:hlinkClick r:id="rId2"/>
              </a:rPr>
              <a:t>://dalnegorsk-mo.ru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/</a:t>
            </a:r>
            <a:r>
              <a:rPr lang="ru-RU" b="1" dirty="0" smtClean="0">
                <a:solidFill>
                  <a:srgbClr val="7030A0"/>
                </a:solidFill>
              </a:rPr>
              <a:t> в разделе «имущество для бизнеса»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7030A0"/>
                </a:solidFill>
              </a:rPr>
              <a:t>Включая: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Перечень имущества для МСП и </a:t>
            </a:r>
            <a:r>
              <a:rPr lang="ru-RU" dirty="0" err="1" smtClean="0">
                <a:solidFill>
                  <a:srgbClr val="7030A0"/>
                </a:solidFill>
              </a:rPr>
              <a:t>самозанятых</a:t>
            </a:r>
            <a:r>
              <a:rPr lang="ru-RU" dirty="0" smtClean="0">
                <a:solidFill>
                  <a:srgbClr val="7030A0"/>
                </a:solidFill>
              </a:rPr>
              <a:t> граждан свободного от использования с отсылкой на инвестиционный портал ПК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Паспорта объектов, включенных в перечни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Сведения о коммерческой недвижимости, предлагаемой бизнесу в аренду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Сведения о проводимых торгах</a:t>
            </a:r>
          </a:p>
          <a:p>
            <a:endParaRPr lang="ru-RU" b="1" dirty="0"/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3840529"/>
            <a:ext cx="4744427" cy="2710815"/>
          </a:xfrm>
          <a:prstGeom prst="rect">
            <a:avLst/>
          </a:prstGeom>
        </p:spPr>
      </p:pic>
      <p:pic>
        <p:nvPicPr>
          <p:cNvPr id="18" name="Рисунок 17" descr="https://static2.bigstockphoto.com/8/0/6/large1500/6080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140710" cy="247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ic.pics.livejournal.com/dmitry_rudakoff/12335848/720033/720033_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31" y="0"/>
            <a:ext cx="3140710" cy="180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8219" y="6370093"/>
            <a:ext cx="6835846" cy="365125"/>
          </a:xfrm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srgbClr val="002060"/>
                </a:solidFill>
              </a:rPr>
              <a:t>«имущественная поддержка </a:t>
            </a:r>
            <a:r>
              <a:rPr lang="ru-RU" dirty="0" smtClean="0">
                <a:solidFill>
                  <a:srgbClr val="002060"/>
                </a:solidFill>
              </a:rPr>
              <a:t>для субъектов </a:t>
            </a:r>
            <a:r>
              <a:rPr lang="ru-RU" dirty="0">
                <a:solidFill>
                  <a:srgbClr val="002060"/>
                </a:solidFill>
              </a:rPr>
              <a:t>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                                  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32442" y="6370093"/>
            <a:ext cx="439306" cy="362739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5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338716" y="44624"/>
            <a:ext cx="1769788" cy="1224136"/>
            <a:chOff x="5796136" y="194824"/>
            <a:chExt cx="2993924" cy="251409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0795"/>
            <a:stretch/>
          </p:blipFill>
          <p:spPr>
            <a:xfrm>
              <a:off x="5796136" y="194824"/>
              <a:ext cx="2993924" cy="2514096"/>
            </a:xfrm>
            <a:prstGeom prst="rect">
              <a:avLst/>
            </a:prstGeom>
          </p:spPr>
        </p:pic>
        <p:pic>
          <p:nvPicPr>
            <p:cNvPr id="16" name="Рисунок 10" descr="primorsky-krai-dalnegorsk-v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14378"/>
              <a:ext cx="752753" cy="97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AutoShape 2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460374" y="160337"/>
            <a:ext cx="4543673" cy="8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 descr="Автоматизация гостиниц и отелей, программа для гостиниц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4" y="100904"/>
            <a:ext cx="6792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spc="50" dirty="0">
                <a:solidFill>
                  <a:srgbClr val="7030A0"/>
                </a:solidFill>
                <a:latin typeface="+mj-lt"/>
              </a:rPr>
              <a:t>ОБЪЕКТЫ МУНИЦИПАЛЬНОГО НЕДВИЖИМОГО ИМУЩЕСТВА, ВКЛЮЧЕННЫЕ В ПЕРЕЧЕНЬ, СВОБОДНЫЕ ОТ ИСПОЛЬЗОВАНИЯ</a:t>
            </a:r>
          </a:p>
        </p:txBody>
      </p:sp>
      <p:pic>
        <p:nvPicPr>
          <p:cNvPr id="23" name="Рисунок 22" descr="\\Alina\D\Мои документы\Имущественная поддержка (Перечень МСП, Положенио о Перечне)\Перечень\ПАСПОРТА ОБЪЕКТОВ для сайтов\Паспорта МИЗО ПК 2021\2021\Южная 1\фото\IMG-20201028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2373"/>
            <a:ext cx="3840361" cy="2946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202373"/>
            <a:ext cx="4572000" cy="4504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ru-RU" sz="1600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Аренда</a:t>
            </a:r>
          </a:p>
          <a:p>
            <a:pPr lvl="0" fontAlgn="base">
              <a:spcBef>
                <a:spcPct val="0"/>
              </a:spcBef>
            </a:pPr>
            <a:r>
              <a:rPr lang="ru-RU" sz="1600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Наименование объекта: </a:t>
            </a:r>
          </a:p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нежилое помещение № 42 площадью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28,9 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  <a:ea typeface="Calibri"/>
              </a:rPr>
              <a:t>кв.м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.,  в подвале пятиэтажного жилого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дома</a:t>
            </a:r>
          </a:p>
          <a:p>
            <a:pPr fontAlgn="base">
              <a:spcBef>
                <a:spcPct val="0"/>
              </a:spcBef>
            </a:pPr>
            <a:endParaRPr lang="ru-RU" sz="1600" u="sng" dirty="0">
              <a:solidFill>
                <a:srgbClr val="7030A0"/>
              </a:solidFill>
              <a:latin typeface="Times New Rom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Целевое </a:t>
            </a:r>
            <a:r>
              <a:rPr lang="ru-RU" sz="1600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назначение объекта: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склад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,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бытовые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услуги населению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1200"/>
              </a:spcBef>
            </a:pPr>
            <a:r>
              <a:rPr lang="ru-RU" sz="1600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 месторасположения: </a:t>
            </a:r>
          </a:p>
          <a:p>
            <a:pPr indent="1397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Приморский край, г.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Дальнегорск,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ул.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Южная,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д.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6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характеристики: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помещение оборудовано системой централизованного теплоснабжения, холодного водоснабжения, водоотведения, электроснабжения. Требуется проведение текущего ремонта.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600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информация о состоянии объекта: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неудовлетворительное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21242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9595" y="260173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50" dirty="0" smtClean="0">
                <a:solidFill>
                  <a:srgbClr val="7030A0"/>
                </a:solidFill>
                <a:latin typeface="+mj-lt"/>
              </a:rPr>
              <a:t>ОБЪЕКТЫ МУНИЦИПАЛЬНОГО НЕДВИЖИМОГО ИМУЩЕСТВА, ВКЛЮЧЕННЫЕ В ПЕРЕЧЕНЬ, СВОБОДНЫЕ ОТ ИСПОЛЬЗОВАНИЯ</a:t>
            </a:r>
            <a:endParaRPr lang="ru-RU" sz="1500" spc="5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7503" y="6442129"/>
            <a:ext cx="7056785" cy="299239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«имущественная поддержка </a:t>
            </a:r>
            <a:r>
              <a:rPr lang="ru-RU" dirty="0" smtClean="0">
                <a:solidFill>
                  <a:srgbClr val="002060"/>
                </a:solidFill>
              </a:rPr>
              <a:t>для субъектов </a:t>
            </a:r>
            <a:r>
              <a:rPr lang="ru-RU" dirty="0">
                <a:solidFill>
                  <a:srgbClr val="002060"/>
                </a:solidFill>
              </a:rPr>
              <a:t>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                                  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7338716" y="44624"/>
            <a:ext cx="1769788" cy="1224136"/>
            <a:chOff x="5796136" y="194824"/>
            <a:chExt cx="2993924" cy="251409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0795"/>
            <a:stretch/>
          </p:blipFill>
          <p:spPr>
            <a:xfrm>
              <a:off x="5796136" y="194824"/>
              <a:ext cx="2993924" cy="2514096"/>
            </a:xfrm>
            <a:prstGeom prst="rect">
              <a:avLst/>
            </a:prstGeom>
          </p:spPr>
        </p:pic>
        <p:pic>
          <p:nvPicPr>
            <p:cNvPr id="16" name="Рисунок 10" descr="primorsky-krai-dalnegorsk-v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14378"/>
              <a:ext cx="752753" cy="97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AutoShape 2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 descr="Автоматизация гостиниц и отелей, программа для гостиниц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51920" y="1432954"/>
            <a:ext cx="4806337" cy="46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аименование объекта: </a:t>
            </a:r>
          </a:p>
          <a:p>
            <a:pPr fontAlgn="base">
              <a:spcBef>
                <a:spcPct val="0"/>
              </a:spcBef>
            </a:pP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нежилое помещение № 13 площадью 24,7 кв. м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подвале пятиэтажного жилого дома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ts val="1200"/>
              </a:spcBef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Целевое назначение объекта:</a:t>
            </a: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торговля,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склад, офис, бытовые услуги населению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1200"/>
              </a:spcBef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дрес месторасположения: </a:t>
            </a:r>
          </a:p>
          <a:p>
            <a:pPr indent="1397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Приморский край, г. Дальнегорск, с. Рудная Пристань, ул. Арсеньева, д. 24</a:t>
            </a:r>
            <a:endParaRPr lang="ru-RU" sz="1600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600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ехнические характеристики: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помещение оборудовано системой централизованного теплоснабжения, холодного водоснабжения, водоотведения, электроснабжения. Требуется проведение текущего ремонта.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информация о состоянии объекта: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удовлетворительное</a:t>
            </a:r>
          </a:p>
        </p:txBody>
      </p:sp>
      <p:pic>
        <p:nvPicPr>
          <p:cNvPr id="2052" name="Picture 4" descr="\\alina\D\Мои документы\Имущественная поддержка (Перечень МСП, Положенио о Перечне)\презентация на 2022\Рудная Пристань Арсеньева 24\фото\с улиц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3903"/>
            <a:ext cx="3247145" cy="25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1" y="4005064"/>
            <a:ext cx="2221701" cy="166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77" y="4869160"/>
            <a:ext cx="2123090" cy="15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58257" y="642638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336322"/>
            <a:ext cx="7236296" cy="365125"/>
          </a:xfrm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srgbClr val="002060"/>
                </a:solidFill>
              </a:rPr>
              <a:t>«имущественная поддержка </a:t>
            </a:r>
            <a:r>
              <a:rPr lang="ru-RU" dirty="0" smtClean="0">
                <a:solidFill>
                  <a:srgbClr val="002060"/>
                </a:solidFill>
              </a:rPr>
              <a:t>для субъектов </a:t>
            </a:r>
            <a:r>
              <a:rPr lang="ru-RU" dirty="0">
                <a:solidFill>
                  <a:srgbClr val="002060"/>
                </a:solidFill>
              </a:rPr>
              <a:t>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                                  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7338716" y="44624"/>
            <a:ext cx="1769788" cy="1224136"/>
            <a:chOff x="5796136" y="194824"/>
            <a:chExt cx="2993924" cy="251409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0795"/>
            <a:stretch/>
          </p:blipFill>
          <p:spPr>
            <a:xfrm>
              <a:off x="5796136" y="194824"/>
              <a:ext cx="2993924" cy="2514096"/>
            </a:xfrm>
            <a:prstGeom prst="rect">
              <a:avLst/>
            </a:prstGeom>
          </p:spPr>
        </p:pic>
        <p:pic>
          <p:nvPicPr>
            <p:cNvPr id="16" name="Рисунок 10" descr="primorsky-krai-dalnegorsk-v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14378"/>
              <a:ext cx="752753" cy="97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AutoShape 2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AutoShape 6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 descr="Автоматизация гостиниц и отелей, программа для гостиниц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635896" y="1062235"/>
            <a:ext cx="511256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аименование объекта: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№ 42 площадью 28,9 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расположенное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подвале пятиэтажного жилого дома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н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азначение объекта: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торговля, офис, бытовые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услуги населени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tabLst/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дрес месторасположения: </a:t>
            </a: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Приморский край, г. Дальнегорск, ул. Геологическая, д.1.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ехнические характеристики: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оборудовано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централизованными системами холодного водоснабжения, водоотведения, электроснабжения, приборы системы централизованного отопления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демонтированы, требуется проведение текущего ремонта.</a:t>
            </a: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информация о состоянии объекта: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удовлетворительное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Имущественная поддержка (Перечень МСП, Положенио о Перечне)\Перечень\Паспорта объектов из Перечня\г. Дальнегорск, ул. Геологическая, 1\фото Геологическая 1\IMG-20201028-WA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3" y="755323"/>
            <a:ext cx="2976265" cy="22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Имущественная поддержка (Перечень МСП, Положенио о Перечне)\Перечень\Паспорта объектов из Перечня\г. Дальнегорск, ул. Геологическая, 1\фото Геологическая 1\IMG-20201028-WA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0" y="3212976"/>
            <a:ext cx="2997969" cy="29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58257" y="633632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263" y="160338"/>
            <a:ext cx="6352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spc="50" dirty="0">
                <a:solidFill>
                  <a:srgbClr val="7030A0"/>
                </a:solidFill>
              </a:rPr>
              <a:t>ОБЪЕКТЫ МУНИЦИПАЛЬНОГО НЕДВИЖИМОГО ИМУЩЕСТВА, ВКЛЮЧЕННЫЕ В ПЕРЕЧЕНЬ, СВОБОДНЫЕ ОТ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81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55575" y="6492875"/>
            <a:ext cx="6772816" cy="248493"/>
          </a:xfrm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srgbClr val="002060"/>
                </a:solidFill>
              </a:rPr>
              <a:t>«имущественная поддержка </a:t>
            </a:r>
            <a:r>
              <a:rPr lang="ru-RU" dirty="0" smtClean="0">
                <a:solidFill>
                  <a:srgbClr val="002060"/>
                </a:solidFill>
              </a:rPr>
              <a:t>для субъектов </a:t>
            </a:r>
            <a:r>
              <a:rPr lang="ru-RU" dirty="0">
                <a:solidFill>
                  <a:srgbClr val="002060"/>
                </a:solidFill>
              </a:rPr>
              <a:t>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                                  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7338716" y="44624"/>
            <a:ext cx="1769788" cy="1224136"/>
            <a:chOff x="5796136" y="194824"/>
            <a:chExt cx="2993924" cy="251409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0795"/>
            <a:stretch/>
          </p:blipFill>
          <p:spPr>
            <a:xfrm>
              <a:off x="5796136" y="194824"/>
              <a:ext cx="2993924" cy="2514096"/>
            </a:xfrm>
            <a:prstGeom prst="rect">
              <a:avLst/>
            </a:prstGeom>
          </p:spPr>
        </p:pic>
        <p:pic>
          <p:nvPicPr>
            <p:cNvPr id="16" name="Рисунок 10" descr="primorsky-krai-dalnegorsk-v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14378"/>
              <a:ext cx="752753" cy="97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AutoShape 2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6" descr="Картинки по запросу озеро васьковско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" descr="Автоматизация гостиниц и отелей, программа для гостиниц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67943" y="1348139"/>
            <a:ext cx="55386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Наименование объекта: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нежилые помещения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№№ 21, 22, 25 общей площадью 32,6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расположенные на втором этаже в третьем блоке двухэтажного здания бывшего детского сада.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ts val="1200"/>
              </a:spcBef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Целевое назначение объекта: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офис, бытовые услуги населению.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tabLst/>
            </a:pP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дрес месторасположения: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г. Дальнегорск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проспект 50 лет Октября, 71 </a:t>
            </a:r>
          </a:p>
          <a:p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ехнические характеристики: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оборудованы централизованными системами холодного водоснабжения, водоотведения, электроснабжения,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Краткая информация о состоянии объекта: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удовлетворительное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1" y="1070291"/>
            <a:ext cx="299944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6" y="2924944"/>
            <a:ext cx="302298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25144"/>
            <a:ext cx="3063472" cy="17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61425" y="631766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162458"/>
            <a:ext cx="64158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spc="50" dirty="0">
                <a:solidFill>
                  <a:srgbClr val="7030A0"/>
                </a:solidFill>
              </a:rPr>
              <a:t>ОБЪЕКТЫ МУНИЦИПАЛЬНОГО НЕДВИЖИМОГО ИМУЩЕСТВА, ВКЛЮЧЕННЫЕ В ПЕРЕЧЕНЬ, СВОБОДНЫЕ ОТ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134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6696744" cy="288032"/>
          </a:xfrm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srgbClr val="002060"/>
                </a:solidFill>
              </a:rPr>
              <a:t>«имущественная поддержка для субъектов МСП и </a:t>
            </a:r>
            <a:r>
              <a:rPr lang="ru-RU" dirty="0" err="1">
                <a:solidFill>
                  <a:srgbClr val="002060"/>
                </a:solidFill>
              </a:rPr>
              <a:t>самозанятых</a:t>
            </a:r>
            <a:r>
              <a:rPr lang="ru-RU" dirty="0">
                <a:solidFill>
                  <a:srgbClr val="002060"/>
                </a:solidFill>
              </a:rPr>
              <a:t> граждан на территории ДГО»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5389" y="6520259"/>
            <a:ext cx="493115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</a:rPr>
              <a:t>9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732" y="260648"/>
            <a:ext cx="2970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500" spc="50" dirty="0" smtClean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ИНФОРМАЦИОННЫЕ  </a:t>
            </a:r>
            <a:r>
              <a:rPr lang="ru" sz="1500" spc="5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РЕСУРСЫ  ДЛЯ  РАЗМЕЩЕНИЯ </a:t>
            </a:r>
          </a:p>
          <a:p>
            <a:pPr>
              <a:spcAft>
                <a:spcPts val="2520"/>
              </a:spcAft>
            </a:pPr>
            <a:r>
              <a:rPr lang="ru" sz="1500" spc="5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ИНФОРМАЦИИ  О  ПРОВЕДЕНИИ  ТОРГОВ</a:t>
            </a:r>
          </a:p>
        </p:txBody>
      </p:sp>
      <p:pic>
        <p:nvPicPr>
          <p:cNvPr id="10" name="Рисунок 9" descr="https://demo44.etp-ets.ru/front/assets/media/Torgs.3a84ee8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06" y="56648"/>
            <a:ext cx="5939790" cy="199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torgi.gov.ru/new/nsi/v1/file-store/632c266951c7a524cd7c2a33?disposition=i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2" y="2038772"/>
            <a:ext cx="8793764" cy="42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12806</TotalTime>
  <Words>876</Words>
  <Application>Microsoft Office PowerPoint</Application>
  <PresentationFormat>Экран (4:3)</PresentationFormat>
  <Paragraphs>109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ПРИЕМУЩЕСТВА  АРЕНДЫ  МУНИЦИПАЛЬНОГО  ИМУЩЕСТВА, ВКЛЮЧЕННОГО В ПЕРЕЧЕНЬ ИМУЩЕСТВЕННОЙ ПОДДЕРЖКИ СУБЪЕКТОВ  МСП И СМОЗАНЯТЫХ ГРАЖДАН</vt:lpstr>
      <vt:lpstr>ПОЛУЧАТЕЛИ ИМУЩЕСТВЕННОЙ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 РЕАЛИЗАЦИИ  ПРИЕМУЩЕСТВЕННОГО  ПРАВА ВЫКУПА АРЕНДУЕМОГО ИМУЩЕСТВА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Солнцев</dc:creator>
  <cp:lastModifiedBy>User</cp:lastModifiedBy>
  <cp:revision>554</cp:revision>
  <cp:lastPrinted>2021-06-21T23:51:22Z</cp:lastPrinted>
  <dcterms:created xsi:type="dcterms:W3CDTF">2014-04-29T10:09:14Z</dcterms:created>
  <dcterms:modified xsi:type="dcterms:W3CDTF">2023-08-18T00:25:37Z</dcterms:modified>
</cp:coreProperties>
</file>