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70" r:id="rId2"/>
    <p:sldId id="256" r:id="rId3"/>
    <p:sldId id="297" r:id="rId4"/>
    <p:sldId id="300" r:id="rId5"/>
    <p:sldId id="299" r:id="rId6"/>
    <p:sldId id="298" r:id="rId7"/>
    <p:sldId id="301" r:id="rId8"/>
    <p:sldId id="305" r:id="rId9"/>
    <p:sldId id="302" r:id="rId10"/>
    <p:sldId id="306" r:id="rId11"/>
    <p:sldId id="303" r:id="rId12"/>
    <p:sldId id="304" r:id="rId13"/>
    <p:sldId id="296" r:id="rId14"/>
  </p:sldIdLst>
  <p:sldSz cx="9144000" cy="6858000" type="screen4x3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174" userDrawn="1">
          <p15:clr>
            <a:srgbClr val="A4A3A4"/>
          </p15:clr>
        </p15:guide>
        <p15:guide id="2" pos="3184" userDrawn="1">
          <p15:clr>
            <a:srgbClr val="A4A3A4"/>
          </p15:clr>
        </p15:guide>
        <p15:guide id="3" orient="horz" pos="2170" userDrawn="1">
          <p15:clr>
            <a:srgbClr val="A4A3A4"/>
          </p15:clr>
        </p15:guide>
        <p15:guide id="4" pos="315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33CCFF"/>
    <a:srgbClr val="4C76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56" autoAdjust="0"/>
    <p:restoredTop sz="87770" autoAdjust="0"/>
  </p:normalViewPr>
  <p:slideViewPr>
    <p:cSldViewPr>
      <p:cViewPr varScale="1">
        <p:scale>
          <a:sx n="90" d="100"/>
          <a:sy n="90" d="100"/>
        </p:scale>
        <p:origin x="-1092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178" y="-108"/>
      </p:cViewPr>
      <p:guideLst>
        <p:guide orient="horz" pos="2145"/>
        <p:guide orient="horz" pos="2141"/>
        <p:guide pos="315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200" kern="1000" baseline="0" dirty="0" smtClean="0">
                <a:solidFill>
                  <a:schemeClr val="accent1">
                    <a:lumMod val="75000"/>
                  </a:schemeClr>
                </a:solidFill>
              </a:rPr>
              <a:t>Виды использования земель </a:t>
            </a:r>
            <a:r>
              <a:rPr lang="ru-RU" sz="2200" kern="1000" baseline="0" dirty="0">
                <a:solidFill>
                  <a:schemeClr val="accent1">
                    <a:lumMod val="75000"/>
                  </a:schemeClr>
                </a:solidFill>
              </a:rPr>
              <a:t>сельскохозяйственного назначения, расположенных на территории ДГО</a:t>
            </a:r>
          </a:p>
        </c:rich>
      </c:tx>
      <c:layout>
        <c:manualLayout>
          <c:xMode val="edge"/>
          <c:yMode val="edge"/>
          <c:x val="0.15565266841644795"/>
          <c:y val="2.3148148148148147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explosion val="10"/>
          </c:dPt>
          <c:dPt>
            <c:idx val="1"/>
            <c:bubble3D val="0"/>
            <c:explosion val="10"/>
          </c:dPt>
          <c:dPt>
            <c:idx val="2"/>
            <c:bubble3D val="0"/>
            <c:explosion val="10"/>
          </c:dPt>
          <c:dLbls>
            <c:dLbl>
              <c:idx val="0"/>
              <c:layout>
                <c:manualLayout>
                  <c:x val="4.6383110990164636E-2"/>
                  <c:y val="-6.9958400679494395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1" dirty="0"/>
                      <a:t>Пашня</a:t>
                    </a:r>
                  </a:p>
                  <a:p>
                    <a:r>
                      <a:rPr lang="ru-RU" sz="1800" b="1" dirty="0"/>
                      <a:t> 647,96 га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1"/>
              <c:layout>
                <c:manualLayout>
                  <c:x val="-9.470525642597967E-2"/>
                  <c:y val="-3.6911461226001065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sz="1800" b="1" dirty="0"/>
                      <a:t>Сенокосы 500,52 га</a:t>
                    </a:r>
                  </a:p>
                </c:rich>
              </c:tx>
              <c:numFmt formatCode="General" sourceLinked="0"/>
              <c:spPr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2"/>
              <c:layout>
                <c:manualLayout>
                  <c:x val="-6.6780448198235517E-2"/>
                  <c:y val="0.1413404153010776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  </a:t>
                    </a:r>
                    <a:r>
                      <a:rPr lang="ru-RU" sz="1800" b="1" dirty="0" smtClean="0"/>
                      <a:t>Пастбище </a:t>
                    </a:r>
                    <a:endParaRPr lang="ru-RU" sz="1800" b="1" dirty="0"/>
                  </a:p>
                  <a:p>
                    <a:r>
                      <a:rPr lang="ru-RU" sz="1800" b="1" dirty="0"/>
                      <a:t> 465,6 га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</c:dLbls>
          <c:cat>
            <c:strRef>
              <c:f>Лист2!$C$5:$C$7</c:f>
              <c:strCache>
                <c:ptCount val="3"/>
                <c:pt idx="0">
                  <c:v>Пашня</c:v>
                </c:pt>
                <c:pt idx="1">
                  <c:v>Сенокосы</c:v>
                </c:pt>
                <c:pt idx="2">
                  <c:v>Пасбища</c:v>
                </c:pt>
              </c:strCache>
            </c:strRef>
          </c:cat>
          <c:val>
            <c:numRef>
              <c:f>Лист2!$D$5:$D$7</c:f>
              <c:numCache>
                <c:formatCode>General</c:formatCode>
                <c:ptCount val="3"/>
                <c:pt idx="0">
                  <c:v>647.96</c:v>
                </c:pt>
                <c:pt idx="1">
                  <c:v>500.52</c:v>
                </c:pt>
                <c:pt idx="2">
                  <c:v>465.6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2231" cy="339558"/>
          </a:xfrm>
          <a:prstGeom prst="rect">
            <a:avLst/>
          </a:prstGeom>
        </p:spPr>
        <p:txBody>
          <a:bodyPr vert="horz" lIns="90999" tIns="45500" rIns="90999" bIns="4550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698" y="0"/>
            <a:ext cx="4302231" cy="339558"/>
          </a:xfrm>
          <a:prstGeom prst="rect">
            <a:avLst/>
          </a:prstGeom>
        </p:spPr>
        <p:txBody>
          <a:bodyPr vert="horz" lIns="90999" tIns="45500" rIns="90999" bIns="45500" rtlCol="0"/>
          <a:lstStyle>
            <a:lvl1pPr algn="r">
              <a:defRPr sz="1200"/>
            </a:lvl1pPr>
          </a:lstStyle>
          <a:p>
            <a:fld id="{7C3BE0CF-AEE5-494C-8183-F5A4E403E77E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6457032"/>
            <a:ext cx="4302231" cy="339558"/>
          </a:xfrm>
          <a:prstGeom prst="rect">
            <a:avLst/>
          </a:prstGeom>
        </p:spPr>
        <p:txBody>
          <a:bodyPr vert="horz" lIns="90999" tIns="45500" rIns="90999" bIns="4550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698" y="6457032"/>
            <a:ext cx="4302231" cy="339558"/>
          </a:xfrm>
          <a:prstGeom prst="rect">
            <a:avLst/>
          </a:prstGeom>
        </p:spPr>
        <p:txBody>
          <a:bodyPr vert="horz" lIns="90999" tIns="45500" rIns="90999" bIns="45500" rtlCol="0" anchor="b"/>
          <a:lstStyle>
            <a:lvl1pPr algn="r">
              <a:defRPr sz="1200"/>
            </a:lvl1pPr>
          </a:lstStyle>
          <a:p>
            <a:fld id="{B53DBDF5-B3A9-4DC0-BDA2-77AE49F90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0056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2231" cy="339884"/>
          </a:xfrm>
          <a:prstGeom prst="rect">
            <a:avLst/>
          </a:prstGeom>
        </p:spPr>
        <p:txBody>
          <a:bodyPr vert="horz" lIns="90999" tIns="45500" rIns="90999" bIns="4550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698" y="0"/>
            <a:ext cx="4302231" cy="339884"/>
          </a:xfrm>
          <a:prstGeom prst="rect">
            <a:avLst/>
          </a:prstGeom>
        </p:spPr>
        <p:txBody>
          <a:bodyPr vert="horz" lIns="90999" tIns="45500" rIns="90999" bIns="45500" rtlCol="0"/>
          <a:lstStyle>
            <a:lvl1pPr algn="r">
              <a:defRPr sz="1200"/>
            </a:lvl1pPr>
          </a:lstStyle>
          <a:p>
            <a:fld id="{A53EB7DE-B0B8-4869-B684-D29606A8BBC8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99" tIns="45500" rIns="90999" bIns="4550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vert="horz" lIns="90999" tIns="45500" rIns="90999" bIns="4550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56612"/>
            <a:ext cx="4302231" cy="339884"/>
          </a:xfrm>
          <a:prstGeom prst="rect">
            <a:avLst/>
          </a:prstGeom>
        </p:spPr>
        <p:txBody>
          <a:bodyPr vert="horz" lIns="90999" tIns="45500" rIns="90999" bIns="4550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698" y="6456612"/>
            <a:ext cx="4302231" cy="339884"/>
          </a:xfrm>
          <a:prstGeom prst="rect">
            <a:avLst/>
          </a:prstGeom>
        </p:spPr>
        <p:txBody>
          <a:bodyPr vert="horz" lIns="90999" tIns="45500" rIns="90999" bIns="45500" rtlCol="0" anchor="b"/>
          <a:lstStyle>
            <a:lvl1pPr algn="r">
              <a:defRPr sz="1200"/>
            </a:lvl1pPr>
          </a:lstStyle>
          <a:p>
            <a:fld id="{BAD9C978-4E67-449C-A312-5A6D7D3EFD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6599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0C46B-60D7-4846-8EB9-F5A96C2FD047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788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9C978-4E67-449C-A312-5A6D7D3EFD9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972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9C978-4E67-449C-A312-5A6D7D3EFD9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972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9C978-4E67-449C-A312-5A6D7D3EFD9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972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9C978-4E67-449C-A312-5A6D7D3EFD9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972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9C978-4E67-449C-A312-5A6D7D3EFD9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972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9C978-4E67-449C-A312-5A6D7D3EFD9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972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9C978-4E67-449C-A312-5A6D7D3EFD9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972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9C978-4E67-449C-A312-5A6D7D3EFD9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972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9C978-4E67-449C-A312-5A6D7D3EFD9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972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86A4-B4B1-4207-ABA3-B3810DDC16F6}" type="datetime1">
              <a:rPr lang="ru-RU" smtClean="0"/>
              <a:t>20.04.2023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Дальнегорский городской округ, земли селькохозяйственного назначения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50D-7788-4B92-A5F1-BC691A317A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FC88-759B-4B5D-B995-46D130C1ACC2}" type="datetime1">
              <a:rPr lang="ru-RU" smtClean="0"/>
              <a:t>20.04.2023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Дальнегорский городской округ, земли селькохозяйственного назначения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50D-7788-4B92-A5F1-BC691A317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0A9E6-5F7F-4026-8BC5-2EE079C2CB14}" type="datetime1">
              <a:rPr lang="ru-RU" smtClean="0"/>
              <a:t>20.04.2023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Дальнегорский городской округ, земли селькохозяйственного назначения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50D-7788-4B92-A5F1-BC691A317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7B498-25DE-4F58-ADC1-D45718711C9E}" type="datetime1">
              <a:rPr lang="ru-RU" smtClean="0"/>
              <a:t>20.04.2023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Дальнегорский городской округ, земли селькохозяйственного назначения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50D-7788-4B92-A5F1-BC691A317A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43139-A807-4DDD-B734-395C2E9C5AFC}" type="datetime1">
              <a:rPr lang="ru-RU" smtClean="0"/>
              <a:t>20.04.2023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Дальнегорский городской округ, земли селькохозяйственного назначения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50D-7788-4B92-A5F1-BC691A317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CD161-5AFA-4199-9FEA-F8637414FC54}" type="datetime1">
              <a:rPr lang="ru-RU" smtClean="0"/>
              <a:t>20.04.2023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Дальнегорский городской округ, земли селькохозяйственного назначения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50D-7788-4B92-A5F1-BC691A317A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1A990-2D46-4B08-9616-B1BE9294376F}" type="datetime1">
              <a:rPr lang="ru-RU" smtClean="0"/>
              <a:t>20.04.2023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Дальнегорский городской округ, земли селькохозяйственного назначения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50D-7788-4B92-A5F1-BC691A317A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C280-1405-404C-B7B4-2B6F9F515E99}" type="datetime1">
              <a:rPr lang="ru-RU" smtClean="0"/>
              <a:t>20.04.2023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Дальнегорский городской округ, земли селькохозяйственного назначения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50D-7788-4B92-A5F1-BC691A317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2C75-6C24-4483-A72E-2B0EB5ED93D8}" type="datetime1">
              <a:rPr lang="ru-RU" smtClean="0"/>
              <a:t>20.04.2023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Дальнегорский городской округ, земли селькохозяйственного назначения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50D-7788-4B92-A5F1-BC691A317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4218E-4A61-4D01-B927-439F8AA69746}" type="datetime1">
              <a:rPr lang="ru-RU" smtClean="0"/>
              <a:t>20.04.2023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Дальнегорский городской округ, земли селькохозяйственного назначения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50D-7788-4B92-A5F1-BC691A317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D94B-3085-448C-9CA4-4C00BB13F92F}" type="datetime1">
              <a:rPr lang="ru-RU" smtClean="0"/>
              <a:t>20.04.2023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Дальнегорский городской округ, земли селькохозяйственного назначения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50D-7788-4B92-A5F1-BC691A317A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bg2">
                <a:tint val="98000"/>
                <a:shade val="90000"/>
                <a:satMod val="160000"/>
                <a:lumMod val="100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0E0420-988A-4FD2-8521-378B56AC516F}" type="datetime1">
              <a:rPr lang="ru-RU" smtClean="0"/>
              <a:t>20.04.2023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smtClean="0"/>
              <a:t>Дальнегорский городской округ, земли селькохозяйственного назначения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E85B50D-7788-4B92-A5F1-BC691A317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lnegorsk-mo.ru/economy/selskoe-hozyajstvo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691680" y="1340768"/>
            <a:ext cx="6048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100" dirty="0" smtClean="0">
                <a:latin typeface="Book Antiqua" panose="02040602050305030304" pitchFamily="18" charset="0"/>
              </a:rPr>
              <a:t>ДАЛЬНЕГОРСКИЙ  ГОРОДСКОЙ  ОКРУГ           </a:t>
            </a:r>
            <a:endParaRPr lang="ru-RU" sz="1600" b="1" spc="100" dirty="0">
              <a:latin typeface="Book Antiqua" panose="02040602050305030304" pitchFamily="18" charset="0"/>
            </a:endParaRPr>
          </a:p>
          <a:p>
            <a:pPr algn="ctr"/>
            <a:r>
              <a:rPr lang="ru-RU" sz="1600" b="1" spc="100" dirty="0">
                <a:latin typeface="Book Antiqua" panose="02040602050305030304" pitchFamily="18" charset="0"/>
              </a:rPr>
              <a:t>   </a:t>
            </a:r>
            <a:r>
              <a:rPr lang="ru-RU" sz="1600" b="1" spc="100" dirty="0" smtClean="0">
                <a:latin typeface="Book Antiqua" panose="02040602050305030304" pitchFamily="18" charset="0"/>
              </a:rPr>
              <a:t>ПРИМОРСКИЙ  КРАЙ </a:t>
            </a:r>
            <a:endParaRPr lang="ru-RU" sz="1600" b="1" spc="100" dirty="0">
              <a:latin typeface="Book Antiqua" panose="02040602050305030304" pitchFamily="18" charset="0"/>
            </a:endParaRPr>
          </a:p>
        </p:txBody>
      </p:sp>
      <p:pic>
        <p:nvPicPr>
          <p:cNvPr id="6" name="Рисунок 10" descr="primorsky-krai-dalnegorsk-v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510" y="332656"/>
            <a:ext cx="833456" cy="94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11560" y="2636912"/>
            <a:ext cx="806489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300" b="1" spc="1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Свободные земельные участки для вовлечения в сельскохозяйственный оборот </a:t>
            </a:r>
          </a:p>
          <a:p>
            <a:pPr algn="ctr"/>
            <a:r>
              <a:rPr lang="ru-RU" sz="3300" b="1" spc="1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на территории </a:t>
            </a:r>
          </a:p>
          <a:p>
            <a:pPr algn="ctr"/>
            <a:r>
              <a:rPr lang="ru-RU" sz="3300" b="1" spc="1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Дальнегорского  городского  округа</a:t>
            </a:r>
            <a:endParaRPr lang="ru-RU" sz="3300" b="1" spc="1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07504" y="6381328"/>
            <a:ext cx="5626969" cy="36512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Дальнегорский городской округ, земли сельскохозяйственного назначения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50D-7788-4B92-A5F1-BC691A317A3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4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32441" y="6453336"/>
            <a:ext cx="576064" cy="365125"/>
          </a:xfrm>
        </p:spPr>
        <p:txBody>
          <a:bodyPr/>
          <a:lstStyle/>
          <a:p>
            <a:fld id="{5E85B50D-7788-4B92-A5F1-BC691A317A33}" type="slidenum">
              <a:rPr lang="ru-RU" sz="1300" b="1" smtClean="0">
                <a:solidFill>
                  <a:srgbClr val="002060"/>
                </a:solidFill>
              </a:rPr>
              <a:pPr/>
              <a:t>10</a:t>
            </a:fld>
            <a:endParaRPr lang="ru-RU" sz="13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345288" y="44624"/>
            <a:ext cx="1763216" cy="1152128"/>
            <a:chOff x="5796136" y="194824"/>
            <a:chExt cx="2993924" cy="251409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1" r="10795"/>
            <a:stretch/>
          </p:blipFill>
          <p:spPr>
            <a:xfrm>
              <a:off x="5796136" y="194824"/>
              <a:ext cx="2993924" cy="2514096"/>
            </a:xfrm>
            <a:prstGeom prst="rect">
              <a:avLst/>
            </a:prstGeom>
          </p:spPr>
        </p:pic>
        <p:pic>
          <p:nvPicPr>
            <p:cNvPr id="8" name="Рисунок 10" descr="primorsky-krai-dalnegorsk-v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214378"/>
              <a:ext cx="752753" cy="973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07504" y="6520259"/>
            <a:ext cx="7355161" cy="365125"/>
          </a:xfrm>
        </p:spPr>
        <p:txBody>
          <a:bodyPr/>
          <a:lstStyle/>
          <a:p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Дальнегорский городской округ, земли сельскохозяйственного назначения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552" y="159023"/>
            <a:ext cx="6475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61950" algn="l"/>
              </a:tabLst>
            </a:pPr>
            <a:r>
              <a:rPr lang="ru-RU" sz="2400" b="1" spc="100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Просмотр земельных участков на публичной кадастровой карте</a:t>
            </a:r>
            <a:endParaRPr lang="ru-RU" sz="2400" b="1" spc="100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124744"/>
            <a:ext cx="892373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/>
            <a:r>
              <a:rPr lang="ru-RU" sz="2100" b="1" spc="100" dirty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Для просмотра местоположения земельного </a:t>
            </a:r>
            <a:r>
              <a:rPr lang="ru-RU" sz="2100" b="1" spc="100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участка можно использовать различные сайты, например, ЕГРП365 </a:t>
            </a:r>
          </a:p>
          <a:p>
            <a:pPr indent="361950" algn="ctr">
              <a:spcBef>
                <a:spcPts val="600"/>
              </a:spcBef>
            </a:pPr>
            <a:r>
              <a:rPr lang="en-US" sz="2200" b="1" spc="100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https</a:t>
            </a:r>
            <a:r>
              <a:rPr lang="en-US" sz="2200" b="1" spc="100" dirty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://egrp365.org</a:t>
            </a:r>
            <a:r>
              <a:rPr lang="en-US" sz="2200" b="1" spc="100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/</a:t>
            </a:r>
            <a:r>
              <a:rPr lang="ru-RU" sz="2200" b="1" spc="100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 </a:t>
            </a:r>
            <a:endParaRPr lang="ru-RU" sz="2200" b="1" spc="100" dirty="0">
              <a:latin typeface="Book Antiqua" panose="02040602050305030304" pitchFamily="18" charset="0"/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3" t="13704" r="20000"/>
          <a:stretch/>
        </p:blipFill>
        <p:spPr bwMode="auto">
          <a:xfrm>
            <a:off x="251519" y="2375632"/>
            <a:ext cx="6048673" cy="395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88224" y="3271624"/>
            <a:ext cx="24373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spc="100" dirty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На сайте в строке поиска необходимо ввести кадастровый номер земельного участка</a:t>
            </a:r>
          </a:p>
        </p:txBody>
      </p:sp>
      <p:sp>
        <p:nvSpPr>
          <p:cNvPr id="15" name="Стрелка вниз 14"/>
          <p:cNvSpPr/>
          <p:nvPr/>
        </p:nvSpPr>
        <p:spPr>
          <a:xfrm rot="5697992" flipH="1">
            <a:off x="3969427" y="802469"/>
            <a:ext cx="78808" cy="5048563"/>
          </a:xfrm>
          <a:prstGeom prst="downArrow">
            <a:avLst>
              <a:gd name="adj1" fmla="val 50000"/>
              <a:gd name="adj2" fmla="val 5038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78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5496" y="6448251"/>
            <a:ext cx="5915001" cy="36512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Дальнегорский городской округ, земли сельскохозяйственного назначения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76456" y="6466785"/>
            <a:ext cx="467544" cy="365125"/>
          </a:xfrm>
        </p:spPr>
        <p:txBody>
          <a:bodyPr/>
          <a:lstStyle/>
          <a:p>
            <a:fld id="{5E85B50D-7788-4B92-A5F1-BC691A317A33}" type="slidenum">
              <a:rPr lang="ru-RU" smtClean="0">
                <a:solidFill>
                  <a:schemeClr val="tx1"/>
                </a:solidFill>
              </a:rPr>
              <a:pPr/>
              <a:t>11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9" t="23871" r="7436" b="6010"/>
          <a:stretch/>
        </p:blipFill>
        <p:spPr bwMode="auto">
          <a:xfrm>
            <a:off x="323528" y="459628"/>
            <a:ext cx="8496944" cy="565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38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5496" y="6448251"/>
            <a:ext cx="5915001" cy="36512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Дальнегорский городской округ, земли сельскохозяйственного назначения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76456" y="6466785"/>
            <a:ext cx="467544" cy="365125"/>
          </a:xfrm>
        </p:spPr>
        <p:txBody>
          <a:bodyPr/>
          <a:lstStyle/>
          <a:p>
            <a:fld id="{5E85B50D-7788-4B92-A5F1-BC691A317A33}" type="slidenum">
              <a:rPr lang="ru-RU" smtClean="0">
                <a:solidFill>
                  <a:schemeClr val="tx1"/>
                </a:solidFill>
              </a:rPr>
              <a:pPr/>
              <a:t>12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5" t="23553" r="6806" b="6023"/>
          <a:stretch/>
        </p:blipFill>
        <p:spPr bwMode="auto">
          <a:xfrm>
            <a:off x="323528" y="404664"/>
            <a:ext cx="8515672" cy="554461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53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9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76456" y="6453336"/>
            <a:ext cx="393984" cy="365125"/>
          </a:xfrm>
        </p:spPr>
        <p:txBody>
          <a:bodyPr/>
          <a:lstStyle/>
          <a:p>
            <a:fld id="{5E85B50D-7788-4B92-A5F1-BC691A317A33}" type="slidenum">
              <a:rPr lang="ru-RU" b="1" smtClean="0">
                <a:solidFill>
                  <a:srgbClr val="002060"/>
                </a:solidFill>
              </a:rPr>
              <a:pPr/>
              <a:t>13</a:t>
            </a:fld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79712" y="2852936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haletE-LondonEighty"/>
              </a:rPr>
              <a:t>СПАСИБО ЗА ВНИМАНИЕ!</a:t>
            </a:r>
            <a:endParaRPr lang="ru-RU" sz="2400" b="1" dirty="0">
              <a:latin typeface="ChaletE-LondonEighty"/>
            </a:endParaRPr>
          </a:p>
        </p:txBody>
      </p:sp>
      <p:pic>
        <p:nvPicPr>
          <p:cNvPr id="14" name="Рисунок 13"/>
          <p:cNvPicPr/>
          <p:nvPr/>
        </p:nvPicPr>
        <p:blipFill rotWithShape="1">
          <a:blip r:embed="rId3" cstate="print"/>
          <a:srcRect l="16340" t="14762" r="12813" b="64048"/>
          <a:stretch/>
        </p:blipFill>
        <p:spPr bwMode="auto">
          <a:xfrm>
            <a:off x="107504" y="548680"/>
            <a:ext cx="8928992" cy="165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847921"/>
            <a:ext cx="864095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  <a:p>
            <a:r>
              <a:rPr lang="ru-RU" sz="1600" b="1" dirty="0" smtClean="0">
                <a:latin typeface="Book Antiqua" panose="02040602050305030304" pitchFamily="18" charset="0"/>
              </a:rPr>
              <a:t>По всем вопросам обращайтесь:</a:t>
            </a:r>
          </a:p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Отдел земельных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отношений Управление муниципального имущества администрации Дальнегорского городского округа </a:t>
            </a:r>
          </a:p>
          <a:p>
            <a:r>
              <a:rPr lang="ru-RU" sz="1600" b="1" dirty="0">
                <a:latin typeface="Book Antiqua" panose="02040602050305030304" pitchFamily="18" charset="0"/>
              </a:rPr>
              <a:t>г. Дальнегорск, проспект 50 лет Октября, д. </a:t>
            </a:r>
            <a:r>
              <a:rPr lang="ru-RU" sz="1600" b="1" dirty="0" smtClean="0">
                <a:latin typeface="Book Antiqua" panose="02040602050305030304" pitchFamily="18" charset="0"/>
              </a:rPr>
              <a:t>129, </a:t>
            </a:r>
            <a:r>
              <a:rPr lang="ru-RU" sz="1600" b="1" dirty="0" err="1" smtClean="0">
                <a:latin typeface="Book Antiqua" panose="02040602050305030304" pitchFamily="18" charset="0"/>
              </a:rPr>
              <a:t>каб</a:t>
            </a:r>
            <a:r>
              <a:rPr lang="ru-RU" sz="1600" b="1" dirty="0" smtClean="0">
                <a:latin typeface="Book Antiqua" panose="02040602050305030304" pitchFamily="18" charset="0"/>
              </a:rPr>
              <a:t>. 1</a:t>
            </a:r>
            <a:endParaRPr lang="ru-RU" sz="1600" b="1" dirty="0">
              <a:latin typeface="Book Antiqua" panose="02040602050305030304" pitchFamily="18" charset="0"/>
            </a:endParaRPr>
          </a:p>
          <a:p>
            <a:endParaRPr lang="ru-RU" sz="1400" b="1" dirty="0" smtClean="0">
              <a:solidFill>
                <a:srgbClr val="C00000"/>
              </a:solidFill>
              <a:latin typeface="ChaletE-LondonEighty"/>
            </a:endParaRPr>
          </a:p>
          <a:p>
            <a:r>
              <a:rPr lang="ru-RU" sz="1400" b="1" dirty="0" smtClean="0">
                <a:solidFill>
                  <a:srgbClr val="C00000"/>
                </a:solidFill>
                <a:latin typeface="ChaletE-LondonEighty"/>
              </a:rPr>
              <a:t>телефон: </a:t>
            </a:r>
            <a:r>
              <a:rPr lang="ru-RU" sz="1400" b="1" dirty="0">
                <a:solidFill>
                  <a:srgbClr val="C00000"/>
                </a:solidFill>
                <a:latin typeface="ChaletE-LondonEighty"/>
              </a:rPr>
              <a:t>(42373) </a:t>
            </a:r>
            <a:r>
              <a:rPr lang="ru-RU" sz="1400" b="1" dirty="0" smtClean="0">
                <a:solidFill>
                  <a:srgbClr val="C00000"/>
                </a:solidFill>
                <a:latin typeface="ChaletE-LondonEighty"/>
              </a:rPr>
              <a:t>3-14-48, </a:t>
            </a:r>
            <a:endParaRPr lang="ru-RU" sz="1400" b="1" dirty="0">
              <a:solidFill>
                <a:srgbClr val="C00000"/>
              </a:solidFill>
              <a:latin typeface="ChaletE-LondonEighty"/>
            </a:endParaRPr>
          </a:p>
          <a:p>
            <a:r>
              <a:rPr lang="en-US" sz="1400" b="1" dirty="0">
                <a:solidFill>
                  <a:srgbClr val="C00000"/>
                </a:solidFill>
                <a:latin typeface="ChaletE-LondonEighty"/>
              </a:rPr>
              <a:t>e-mail</a:t>
            </a:r>
            <a:r>
              <a:rPr lang="ru-RU" sz="1400" b="1" dirty="0">
                <a:solidFill>
                  <a:srgbClr val="C00000"/>
                </a:solidFill>
                <a:latin typeface="ChaletE-LondonEighty"/>
              </a:rPr>
              <a:t>: </a:t>
            </a:r>
            <a:r>
              <a:rPr lang="en-US" sz="1400" b="1" dirty="0">
                <a:solidFill>
                  <a:srgbClr val="C00000"/>
                </a:solidFill>
                <a:latin typeface="ChaletE-LondonEighty"/>
              </a:rPr>
              <a:t>kumidalnegorsk@bk.ru</a:t>
            </a:r>
            <a:r>
              <a:rPr lang="ru-RU" sz="1400" b="1" dirty="0">
                <a:solidFill>
                  <a:srgbClr val="C00000"/>
                </a:solidFill>
                <a:latin typeface="ChaletE-LondonEighty"/>
              </a:rPr>
              <a:t> </a:t>
            </a:r>
            <a:endParaRPr lang="ru-RU" sz="1400" dirty="0"/>
          </a:p>
          <a:p>
            <a:endParaRPr lang="ru-RU" sz="1400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17265" y="6478736"/>
            <a:ext cx="7211145" cy="365125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Дальнегорский городской округ, земли сельскохозяйственного назначения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6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56905" y="6520259"/>
            <a:ext cx="351599" cy="365125"/>
          </a:xfrm>
        </p:spPr>
        <p:txBody>
          <a:bodyPr/>
          <a:lstStyle/>
          <a:p>
            <a:fld id="{5E85B50D-7788-4B92-A5F1-BC691A317A33}" type="slidenum">
              <a:rPr lang="ru-RU" sz="1400" b="1" smtClean="0">
                <a:solidFill>
                  <a:srgbClr val="002060"/>
                </a:solidFill>
              </a:rPr>
              <a:pPr/>
              <a:t>2</a:t>
            </a:fld>
            <a:endParaRPr lang="ru-RU" sz="14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96336" y="44624"/>
            <a:ext cx="1512168" cy="1008112"/>
            <a:chOff x="5796136" y="194824"/>
            <a:chExt cx="2993924" cy="251409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1" r="10795"/>
            <a:stretch/>
          </p:blipFill>
          <p:spPr>
            <a:xfrm>
              <a:off x="5796136" y="194824"/>
              <a:ext cx="2993924" cy="2514096"/>
            </a:xfrm>
            <a:prstGeom prst="rect">
              <a:avLst/>
            </a:prstGeom>
          </p:spPr>
        </p:pic>
        <p:pic>
          <p:nvPicPr>
            <p:cNvPr id="8" name="Рисунок 10" descr="primorsky-krai-dalnegorsk-v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214378"/>
              <a:ext cx="752753" cy="973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>
          <a:xfrm>
            <a:off x="251520" y="6520259"/>
            <a:ext cx="8003233" cy="365125"/>
          </a:xfrm>
        </p:spPr>
        <p:txBody>
          <a:bodyPr/>
          <a:lstStyle/>
          <a:p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Дальнегорский городской округ, земли сельскохозяйственного назначения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96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56905" y="6520259"/>
            <a:ext cx="351599" cy="365125"/>
          </a:xfrm>
        </p:spPr>
        <p:txBody>
          <a:bodyPr/>
          <a:lstStyle/>
          <a:p>
            <a:fld id="{5E85B50D-7788-4B92-A5F1-BC691A317A33}" type="slidenum">
              <a:rPr lang="ru-RU" sz="1400" b="1" smtClean="0">
                <a:solidFill>
                  <a:srgbClr val="002060"/>
                </a:solidFill>
              </a:rPr>
              <a:pPr/>
              <a:t>3</a:t>
            </a:fld>
            <a:endParaRPr lang="ru-RU" sz="14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345288" y="44624"/>
            <a:ext cx="1763216" cy="1152128"/>
            <a:chOff x="5796136" y="194824"/>
            <a:chExt cx="2993924" cy="251409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1" r="10795"/>
            <a:stretch/>
          </p:blipFill>
          <p:spPr>
            <a:xfrm>
              <a:off x="5796136" y="194824"/>
              <a:ext cx="2993924" cy="2514096"/>
            </a:xfrm>
            <a:prstGeom prst="rect">
              <a:avLst/>
            </a:prstGeom>
          </p:spPr>
        </p:pic>
        <p:pic>
          <p:nvPicPr>
            <p:cNvPr id="8" name="Рисунок 10" descr="primorsky-krai-dalnegorsk-v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214378"/>
              <a:ext cx="752753" cy="973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107504" y="871547"/>
            <a:ext cx="9000999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1950" algn="l"/>
              </a:tabLst>
            </a:pPr>
            <a:r>
              <a:rPr lang="ru-RU" sz="2200" spc="200" dirty="0" smtClean="0">
                <a:latin typeface="Georgia" panose="02040502050405020303" pitchFamily="18" charset="0"/>
              </a:rPr>
              <a:t>	</a:t>
            </a:r>
            <a:r>
              <a:rPr lang="ru-RU" sz="2200" b="1" spc="100" dirty="0" smtClean="0">
                <a:latin typeface="Book Antiqua" panose="02040602050305030304" pitchFamily="18" charset="0"/>
              </a:rPr>
              <a:t>Развитие сельского хозяйства – одно из </a:t>
            </a:r>
          </a:p>
          <a:p>
            <a:pPr>
              <a:tabLst>
                <a:tab pos="361950" algn="l"/>
              </a:tabLst>
            </a:pPr>
            <a:r>
              <a:rPr lang="ru-RU" sz="2200" b="1" spc="100" dirty="0" smtClean="0">
                <a:latin typeface="Book Antiqua" panose="02040602050305030304" pitchFamily="18" charset="0"/>
              </a:rPr>
              <a:t>приоритетных направлений политики Приморского края.</a:t>
            </a:r>
          </a:p>
          <a:p>
            <a:pPr>
              <a:spcBef>
                <a:spcPts val="1200"/>
              </a:spcBef>
              <a:tabLst>
                <a:tab pos="361950" algn="l"/>
              </a:tabLst>
            </a:pPr>
            <a:r>
              <a:rPr lang="ru-RU" sz="2200" b="1" spc="100" dirty="0" smtClean="0">
                <a:latin typeface="Book Antiqua" panose="02040602050305030304" pitchFamily="18" charset="0"/>
              </a:rPr>
              <a:t>	</a:t>
            </a:r>
            <a:r>
              <a:rPr lang="ru-RU" sz="2200" b="1" spc="100" dirty="0">
                <a:latin typeface="Book Antiqua" panose="02040602050305030304" pitchFamily="18" charset="0"/>
              </a:rPr>
              <a:t>Основными целями политики Приморского края в области развития сельского хозяйства являются:</a:t>
            </a:r>
          </a:p>
          <a:p>
            <a:pPr>
              <a:spcBef>
                <a:spcPts val="600"/>
              </a:spcBef>
              <a:tabLst>
                <a:tab pos="361950" algn="l"/>
              </a:tabLst>
            </a:pPr>
            <a:r>
              <a:rPr lang="ru-RU" sz="2200" b="1" spc="100" dirty="0" smtClean="0">
                <a:latin typeface="Book Antiqua" panose="02040602050305030304" pitchFamily="18" charset="0"/>
              </a:rPr>
              <a:t>	1)развитие</a:t>
            </a:r>
            <a:r>
              <a:rPr lang="ru-RU" sz="2200" b="1" spc="100" dirty="0">
                <a:latin typeface="Book Antiqua" panose="02040602050305030304" pitchFamily="18" charset="0"/>
              </a:rPr>
              <a:t> в Приморском </a:t>
            </a:r>
            <a:r>
              <a:rPr lang="ru-RU" sz="2200" b="1" spc="100" dirty="0" smtClean="0">
                <a:latin typeface="Book Antiqua" panose="02040602050305030304" pitchFamily="18" charset="0"/>
              </a:rPr>
              <a:t>крае конкурентоспособного </a:t>
            </a:r>
          </a:p>
          <a:p>
            <a:pPr>
              <a:spcBef>
                <a:spcPts val="600"/>
              </a:spcBef>
              <a:tabLst>
                <a:tab pos="361950" algn="l"/>
              </a:tabLst>
            </a:pPr>
            <a:r>
              <a:rPr lang="ru-RU" sz="2200" b="1" spc="100" dirty="0" smtClean="0">
                <a:latin typeface="Book Antiqua" panose="02040602050305030304" pitchFamily="18" charset="0"/>
              </a:rPr>
              <a:t>и </a:t>
            </a:r>
            <a:r>
              <a:rPr lang="ru-RU" sz="2200" b="1" spc="100" dirty="0">
                <a:latin typeface="Book Antiqua" panose="02040602050305030304" pitchFamily="18" charset="0"/>
              </a:rPr>
              <a:t>устойчивого сельскохозяйственного производства;</a:t>
            </a:r>
          </a:p>
          <a:p>
            <a:pPr>
              <a:spcBef>
                <a:spcPts val="600"/>
              </a:spcBef>
              <a:tabLst>
                <a:tab pos="361950" algn="l"/>
              </a:tabLst>
            </a:pPr>
            <a:r>
              <a:rPr lang="ru-RU" sz="2200" b="1" spc="100" dirty="0" smtClean="0">
                <a:latin typeface="Book Antiqua" panose="02040602050305030304" pitchFamily="18" charset="0"/>
              </a:rPr>
              <a:t>	2)создание</a:t>
            </a:r>
            <a:r>
              <a:rPr lang="ru-RU" sz="2200" b="1" spc="100" dirty="0">
                <a:latin typeface="Book Antiqua" panose="02040602050305030304" pitchFamily="18" charset="0"/>
              </a:rPr>
              <a:t> условий для формирования сырьевой базы предприятий пищевой и перерабатывающей промышленности в целях обеспечения населения Приморского края доступными и качественными продуктами питания;</a:t>
            </a:r>
          </a:p>
          <a:p>
            <a:pPr>
              <a:spcBef>
                <a:spcPts val="600"/>
              </a:spcBef>
              <a:tabLst>
                <a:tab pos="361950" algn="l"/>
              </a:tabLst>
            </a:pPr>
            <a:r>
              <a:rPr lang="ru-RU" sz="2200" b="1" spc="100" dirty="0" smtClean="0">
                <a:latin typeface="Book Antiqua" panose="02040602050305030304" pitchFamily="18" charset="0"/>
              </a:rPr>
              <a:t>	3)обеспечение</a:t>
            </a:r>
            <a:r>
              <a:rPr lang="ru-RU" sz="2200" b="1" spc="100" dirty="0">
                <a:latin typeface="Book Antiqua" panose="02040602050305030304" pitchFamily="18" charset="0"/>
              </a:rPr>
              <a:t> устойчивого развития сельских территорий, занятости сельского населения, повышения уровня жизни населения в сельской местности</a:t>
            </a:r>
            <a:r>
              <a:rPr lang="ru-RU" sz="2200" b="1" spc="100" dirty="0" smtClean="0">
                <a:latin typeface="Book Antiqua" panose="02040602050305030304" pitchFamily="18" charset="0"/>
              </a:rPr>
              <a:t>;</a:t>
            </a:r>
            <a:endParaRPr lang="ru-RU" sz="2200" b="1" spc="100" dirty="0">
              <a:latin typeface="Book Antiqua" panose="0204060205030503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79512" y="6520259"/>
            <a:ext cx="7355161" cy="365125"/>
          </a:xfrm>
        </p:spPr>
        <p:txBody>
          <a:bodyPr/>
          <a:lstStyle/>
          <a:p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Дальнегорский городской округ, земли сельскохозяйственного назначения</a:t>
            </a:r>
          </a:p>
        </p:txBody>
      </p:sp>
    </p:spTree>
    <p:extLst>
      <p:ext uri="{BB962C8B-B14F-4D97-AF65-F5344CB8AC3E}">
        <p14:creationId xmlns:p14="http://schemas.microsoft.com/office/powerpoint/2010/main" val="407454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56905" y="6520259"/>
            <a:ext cx="351599" cy="365125"/>
          </a:xfrm>
        </p:spPr>
        <p:txBody>
          <a:bodyPr/>
          <a:lstStyle/>
          <a:p>
            <a:fld id="{5E85B50D-7788-4B92-A5F1-BC691A317A33}" type="slidenum">
              <a:rPr lang="ru-RU" sz="1400" b="1" smtClean="0">
                <a:solidFill>
                  <a:srgbClr val="002060"/>
                </a:solidFill>
              </a:rPr>
              <a:pPr/>
              <a:t>4</a:t>
            </a:fld>
            <a:endParaRPr lang="ru-RU" sz="14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345288" y="44624"/>
            <a:ext cx="1763216" cy="1152128"/>
            <a:chOff x="5796136" y="194824"/>
            <a:chExt cx="2993924" cy="251409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1" r="10795"/>
            <a:stretch/>
          </p:blipFill>
          <p:spPr>
            <a:xfrm>
              <a:off x="5796136" y="194824"/>
              <a:ext cx="2993924" cy="2514096"/>
            </a:xfrm>
            <a:prstGeom prst="rect">
              <a:avLst/>
            </a:prstGeom>
          </p:spPr>
        </p:pic>
        <p:pic>
          <p:nvPicPr>
            <p:cNvPr id="8" name="Рисунок 10" descr="primorsky-krai-dalnegorsk-v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214378"/>
              <a:ext cx="752753" cy="973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107505" y="532993"/>
            <a:ext cx="885698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1950" algn="l"/>
              </a:tabLst>
            </a:pPr>
            <a:r>
              <a:rPr lang="ru-RU" sz="2200" spc="200" dirty="0" smtClean="0">
                <a:latin typeface="Georgia" panose="02040502050405020303" pitchFamily="18" charset="0"/>
              </a:rPr>
              <a:t>	</a:t>
            </a:r>
            <a:r>
              <a:rPr lang="ru-RU" sz="2200" b="1" dirty="0">
                <a:latin typeface="Book Antiqua" panose="02040602050305030304" pitchFamily="18" charset="0"/>
              </a:rPr>
              <a:t> 4)сохранение и воспроизводство </a:t>
            </a:r>
            <a:endParaRPr lang="ru-RU" sz="2200" b="1" dirty="0" smtClean="0">
              <a:latin typeface="Book Antiqua" panose="02040602050305030304" pitchFamily="18" charset="0"/>
            </a:endParaRPr>
          </a:p>
          <a:p>
            <a:pPr>
              <a:tabLst>
                <a:tab pos="361950" algn="l"/>
              </a:tabLst>
            </a:pPr>
            <a:r>
              <a:rPr lang="ru-RU" sz="2200" b="1" dirty="0" smtClean="0">
                <a:latin typeface="Book Antiqua" panose="02040602050305030304" pitchFamily="18" charset="0"/>
              </a:rPr>
              <a:t>используемых </a:t>
            </a:r>
            <a:r>
              <a:rPr lang="ru-RU" sz="2200" b="1" dirty="0">
                <a:latin typeface="Book Antiqua" panose="02040602050305030304" pitchFamily="18" charset="0"/>
              </a:rPr>
              <a:t>для нужд </a:t>
            </a:r>
            <a:r>
              <a:rPr lang="ru-RU" sz="2200" b="1" dirty="0" smtClean="0">
                <a:latin typeface="Book Antiqua" panose="02040602050305030304" pitchFamily="18" charset="0"/>
              </a:rPr>
              <a:t>сельско-</a:t>
            </a:r>
          </a:p>
          <a:p>
            <a:pPr>
              <a:tabLst>
                <a:tab pos="361950" algn="l"/>
              </a:tabLst>
            </a:pPr>
            <a:r>
              <a:rPr lang="ru-RU" sz="2200" b="1" dirty="0" smtClean="0">
                <a:latin typeface="Book Antiqua" panose="02040602050305030304" pitchFamily="18" charset="0"/>
              </a:rPr>
              <a:t>хозяйственного </a:t>
            </a:r>
            <a:r>
              <a:rPr lang="ru-RU" sz="2200" b="1" dirty="0">
                <a:latin typeface="Book Antiqua" panose="02040602050305030304" pitchFamily="18" charset="0"/>
              </a:rPr>
              <a:t>производства природных ресурсов;</a:t>
            </a:r>
          </a:p>
          <a:p>
            <a:pPr>
              <a:spcBef>
                <a:spcPts val="600"/>
              </a:spcBef>
              <a:tabLst>
                <a:tab pos="361950" algn="l"/>
              </a:tabLst>
            </a:pPr>
            <a:r>
              <a:rPr lang="ru-RU" sz="2200" b="1" dirty="0" smtClean="0">
                <a:latin typeface="Book Antiqua" panose="02040602050305030304" pitchFamily="18" charset="0"/>
              </a:rPr>
              <a:t>	5)увеличение</a:t>
            </a:r>
            <a:r>
              <a:rPr lang="ru-RU" sz="2200" b="1" dirty="0">
                <a:latin typeface="Book Antiqua" panose="02040602050305030304" pitchFamily="18" charset="0"/>
              </a:rPr>
              <a:t> объемов производства сельскохозяйственной продукции, сырья и продовольствия, повышение доли в структуре потребления продуктов питания местного производства;</a:t>
            </a:r>
          </a:p>
          <a:p>
            <a:pPr>
              <a:spcBef>
                <a:spcPts val="600"/>
              </a:spcBef>
              <a:tabLst>
                <a:tab pos="361950" algn="l"/>
              </a:tabLst>
            </a:pPr>
            <a:r>
              <a:rPr lang="ru-RU" sz="2200" b="1" dirty="0" smtClean="0">
                <a:latin typeface="Book Antiqua" panose="02040602050305030304" pitchFamily="18" charset="0"/>
              </a:rPr>
              <a:t>	6)наполнение</a:t>
            </a:r>
            <a:r>
              <a:rPr lang="ru-RU" sz="2200" b="1" dirty="0">
                <a:latin typeface="Book Antiqua" panose="02040602050305030304" pitchFamily="18" charset="0"/>
              </a:rPr>
              <a:t> </a:t>
            </a:r>
            <a:r>
              <a:rPr lang="ru-RU" sz="2200" b="1" dirty="0" smtClean="0">
                <a:latin typeface="Book Antiqua" panose="02040602050305030304" pitchFamily="18" charset="0"/>
              </a:rPr>
              <a:t>потребительского рынка</a:t>
            </a:r>
            <a:r>
              <a:rPr lang="ru-RU" sz="2200" b="1" dirty="0">
                <a:latin typeface="Book Antiqua" panose="02040602050305030304" pitchFamily="18" charset="0"/>
              </a:rPr>
              <a:t> </a:t>
            </a:r>
            <a:r>
              <a:rPr lang="ru-RU" sz="2200" b="1" dirty="0" smtClean="0">
                <a:latin typeface="Book Antiqua" panose="02040602050305030304" pitchFamily="18" charset="0"/>
              </a:rPr>
              <a:t>рыбной продукцией</a:t>
            </a:r>
            <a:r>
              <a:rPr lang="ru-RU" sz="2200" b="1" dirty="0">
                <a:latin typeface="Book Antiqua" panose="02040602050305030304" pitchFamily="18" charset="0"/>
              </a:rPr>
              <a:t>;</a:t>
            </a:r>
          </a:p>
          <a:p>
            <a:pPr>
              <a:spcBef>
                <a:spcPts val="600"/>
              </a:spcBef>
              <a:tabLst>
                <a:tab pos="361950" algn="l"/>
              </a:tabLst>
            </a:pPr>
            <a:r>
              <a:rPr lang="ru-RU" sz="2200" b="1" dirty="0" smtClean="0">
                <a:latin typeface="Book Antiqua" panose="02040602050305030304" pitchFamily="18" charset="0"/>
              </a:rPr>
              <a:t>	7)формирование</a:t>
            </a:r>
            <a:r>
              <a:rPr lang="ru-RU" sz="2200" b="1" dirty="0">
                <a:latin typeface="Book Antiqua" panose="02040602050305030304" pitchFamily="18" charset="0"/>
              </a:rPr>
              <a:t> эффективно функционирующего рынка сельскохозяйственной продукции, сырья и продовольствия;</a:t>
            </a:r>
          </a:p>
          <a:p>
            <a:pPr>
              <a:spcBef>
                <a:spcPts val="600"/>
              </a:spcBef>
              <a:tabLst>
                <a:tab pos="361950" algn="l"/>
              </a:tabLst>
            </a:pPr>
            <a:r>
              <a:rPr lang="ru-RU" sz="2200" b="1" dirty="0" smtClean="0">
                <a:latin typeface="Book Antiqua" panose="02040602050305030304" pitchFamily="18" charset="0"/>
              </a:rPr>
              <a:t>	8)повышение</a:t>
            </a:r>
            <a:r>
              <a:rPr lang="ru-RU" sz="2200" b="1" dirty="0">
                <a:latin typeface="Book Antiqua" panose="02040602050305030304" pitchFamily="18" charset="0"/>
              </a:rPr>
              <a:t> доходности сельскохозяйственных товаропроизводителей и создание благоприятного инвестиционного климата в области сельского хозяйства, в том числе пищевой и перерабатывающей промышленности.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79512" y="6520259"/>
            <a:ext cx="7355161" cy="365125"/>
          </a:xfrm>
        </p:spPr>
        <p:txBody>
          <a:bodyPr/>
          <a:lstStyle/>
          <a:p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Дальнегорский городской округ, земли сельскохозяйственного назначения</a:t>
            </a:r>
          </a:p>
        </p:txBody>
      </p:sp>
    </p:spTree>
    <p:extLst>
      <p:ext uri="{BB962C8B-B14F-4D97-AF65-F5344CB8AC3E}">
        <p14:creationId xmlns:p14="http://schemas.microsoft.com/office/powerpoint/2010/main" val="425328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4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56905" y="6520259"/>
            <a:ext cx="351599" cy="365125"/>
          </a:xfrm>
        </p:spPr>
        <p:txBody>
          <a:bodyPr/>
          <a:lstStyle/>
          <a:p>
            <a:fld id="{5E85B50D-7788-4B92-A5F1-BC691A317A33}" type="slidenum">
              <a:rPr lang="ru-RU" sz="1400" b="1" smtClean="0">
                <a:solidFill>
                  <a:srgbClr val="002060"/>
                </a:solidFill>
              </a:rPr>
              <a:pPr/>
              <a:t>5</a:t>
            </a:fld>
            <a:endParaRPr lang="ru-RU" sz="14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345288" y="44624"/>
            <a:ext cx="1763216" cy="1152128"/>
            <a:chOff x="5796136" y="194824"/>
            <a:chExt cx="2993924" cy="251409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1" r="10795"/>
            <a:stretch/>
          </p:blipFill>
          <p:spPr>
            <a:xfrm>
              <a:off x="5796136" y="194824"/>
              <a:ext cx="2993924" cy="2514096"/>
            </a:xfrm>
            <a:prstGeom prst="rect">
              <a:avLst/>
            </a:prstGeom>
          </p:spPr>
        </p:pic>
        <p:pic>
          <p:nvPicPr>
            <p:cNvPr id="8" name="Рисунок 10" descr="primorsky-krai-dalnegorsk-v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214378"/>
              <a:ext cx="752753" cy="973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179512" y="728112"/>
            <a:ext cx="8784975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1950" algn="l"/>
              </a:tabLst>
            </a:pPr>
            <a:r>
              <a:rPr lang="ru-RU" sz="2200" spc="200" dirty="0" smtClean="0">
                <a:latin typeface="Georgia" panose="02040502050405020303" pitchFamily="18" charset="0"/>
              </a:rPr>
              <a:t>	</a:t>
            </a:r>
            <a:r>
              <a:rPr lang="ru-RU" sz="2200" b="1" spc="100" dirty="0" smtClean="0">
                <a:latin typeface="Book Antiqua" panose="02040602050305030304" pitchFamily="18" charset="0"/>
              </a:rPr>
              <a:t>В </a:t>
            </a:r>
            <a:r>
              <a:rPr lang="ru-RU" sz="2200" b="1" spc="100" dirty="0">
                <a:latin typeface="Book Antiqua" panose="02040602050305030304" pitchFamily="18" charset="0"/>
              </a:rPr>
              <a:t>январе 2023 года </a:t>
            </a:r>
            <a:r>
              <a:rPr lang="ru-RU" sz="2200" b="1" spc="100" dirty="0" smtClean="0">
                <a:latin typeface="Book Antiqua" panose="02040602050305030304" pitchFamily="18" charset="0"/>
              </a:rPr>
              <a:t>вступили </a:t>
            </a:r>
            <a:r>
              <a:rPr lang="ru-RU" sz="2200" b="1" spc="100" dirty="0">
                <a:latin typeface="Book Antiqua" panose="02040602050305030304" pitchFamily="18" charset="0"/>
              </a:rPr>
              <a:t>в силу </a:t>
            </a:r>
            <a:endParaRPr lang="ru-RU" sz="2200" b="1" spc="100" dirty="0" smtClean="0">
              <a:latin typeface="Book Antiqua" panose="02040602050305030304" pitchFamily="18" charset="0"/>
            </a:endParaRPr>
          </a:p>
          <a:p>
            <a:pPr>
              <a:tabLst>
                <a:tab pos="361950" algn="l"/>
              </a:tabLst>
            </a:pPr>
            <a:r>
              <a:rPr lang="ru-RU" sz="2200" b="1" spc="100" dirty="0" smtClean="0">
                <a:latin typeface="Book Antiqua" panose="02040602050305030304" pitchFamily="18" charset="0"/>
              </a:rPr>
              <a:t>изменения</a:t>
            </a:r>
            <a:r>
              <a:rPr lang="ru-RU" sz="2200" b="1" spc="100" dirty="0">
                <a:latin typeface="Book Antiqua" panose="02040602050305030304" pitchFamily="18" charset="0"/>
              </a:rPr>
              <a:t>, устанавливающие особенности предоставления земельных участков из земель сельскохозяйственного назначения гражданам или крестьянским (фермерским) хозяйствам для осуществления крестьянским (фермерским) хозяйством его деятельности</a:t>
            </a:r>
            <a:r>
              <a:rPr lang="ru-RU" sz="2200" b="1" spc="100" dirty="0" smtClean="0">
                <a:latin typeface="Book Antiqua" panose="02040602050305030304" pitchFamily="18" charset="0"/>
              </a:rPr>
              <a:t>.</a:t>
            </a:r>
          </a:p>
          <a:p>
            <a:pPr>
              <a:spcBef>
                <a:spcPts val="1800"/>
              </a:spcBef>
              <a:tabLst>
                <a:tab pos="361950" algn="l"/>
              </a:tabLst>
            </a:pPr>
            <a:r>
              <a:rPr lang="ru-RU" sz="2200" b="1" spc="100" dirty="0" smtClean="0">
                <a:latin typeface="Book Antiqua" panose="02040602050305030304" pitchFamily="18" charset="0"/>
              </a:rPr>
              <a:t>	Так</a:t>
            </a:r>
            <a:r>
              <a:rPr lang="ru-RU" sz="2200" b="1" spc="100" dirty="0">
                <a:latin typeface="Book Antiqua" panose="02040602050305030304" pitchFamily="18" charset="0"/>
              </a:rPr>
              <a:t>, с января 2023 года гражданин или крестьянское (фермерское) хозяйство вправе получить в аренду без проведения торгов земельный участок из земель сельскохозяйственного назначения, находящийся в государственной или муниципальной собственности, для осуществления крестьянским (фермерским) хозяйством его деятельности на срок до пяти </a:t>
            </a:r>
            <a:r>
              <a:rPr lang="ru-RU" sz="2200" b="1" spc="100" dirty="0" smtClean="0">
                <a:latin typeface="Book Antiqua" panose="02040602050305030304" pitchFamily="18" charset="0"/>
              </a:rPr>
              <a:t>лет</a:t>
            </a:r>
            <a:r>
              <a:rPr lang="ru-RU" sz="2200" b="1" spc="100" dirty="0">
                <a:latin typeface="Book Antiqua" panose="02040602050305030304" pitchFamily="18" charset="0"/>
              </a:rPr>
              <a:t>.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79512" y="6381328"/>
            <a:ext cx="7355161" cy="365125"/>
          </a:xfrm>
        </p:spPr>
        <p:txBody>
          <a:bodyPr/>
          <a:lstStyle/>
          <a:p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Дальнегорский городской округ, земли сельскохозяйственного назначения</a:t>
            </a:r>
          </a:p>
        </p:txBody>
      </p:sp>
    </p:spTree>
    <p:extLst>
      <p:ext uri="{BB962C8B-B14F-4D97-AF65-F5344CB8AC3E}">
        <p14:creationId xmlns:p14="http://schemas.microsoft.com/office/powerpoint/2010/main" val="134082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4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89098" y="6381328"/>
            <a:ext cx="5923062" cy="365125"/>
          </a:xfrm>
        </p:spPr>
        <p:txBody>
          <a:bodyPr/>
          <a:lstStyle/>
          <a:p>
            <a:r>
              <a:rPr lang="ru-RU" sz="1200" dirty="0" smtClean="0">
                <a:solidFill>
                  <a:schemeClr val="tx1"/>
                </a:solidFill>
              </a:rPr>
              <a:t>Дальнегорский городской округ, земли сельскохозяйственного назначения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437613" y="6381328"/>
            <a:ext cx="473968" cy="365125"/>
          </a:xfrm>
        </p:spPr>
        <p:txBody>
          <a:bodyPr/>
          <a:lstStyle/>
          <a:p>
            <a:fld id="{5E85B50D-7788-4B92-A5F1-BC691A317A33}" type="slidenum">
              <a:rPr lang="ru-RU" sz="1400" b="0" smtClean="0">
                <a:solidFill>
                  <a:schemeClr val="tx1"/>
                </a:solidFill>
              </a:rPr>
              <a:pPr/>
              <a:t>6</a:t>
            </a:fld>
            <a:endParaRPr lang="ru-RU" sz="1400" b="0" dirty="0">
              <a:solidFill>
                <a:schemeClr val="tx1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345288" y="44624"/>
            <a:ext cx="1763216" cy="1152128"/>
            <a:chOff x="5796136" y="194824"/>
            <a:chExt cx="2993924" cy="251409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1" r="10795"/>
            <a:stretch/>
          </p:blipFill>
          <p:spPr>
            <a:xfrm>
              <a:off x="5796136" y="194824"/>
              <a:ext cx="2993924" cy="2514096"/>
            </a:xfrm>
            <a:prstGeom prst="rect">
              <a:avLst/>
            </a:prstGeom>
          </p:spPr>
        </p:pic>
        <p:pic>
          <p:nvPicPr>
            <p:cNvPr id="8" name="Рисунок 10" descr="primorsky-krai-dalnegorsk-v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214378"/>
              <a:ext cx="752753" cy="973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273345" y="451113"/>
            <a:ext cx="8754938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2200" b="1" spc="100" dirty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На территории </a:t>
            </a:r>
            <a:r>
              <a:rPr lang="ru-RU" sz="2200" b="1" spc="100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Дальнегорского </a:t>
            </a:r>
            <a:r>
              <a:rPr lang="ru-RU" sz="2200" b="1" spc="100" dirty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городского </a:t>
            </a:r>
            <a:endParaRPr lang="ru-RU" sz="2200" b="1" spc="100" dirty="0" smtClean="0">
              <a:latin typeface="Book Antiqua" panose="02040602050305030304" pitchFamily="18" charset="0"/>
              <a:ea typeface="Batang" panose="02030600000101010101" pitchFamily="18" charset="-127"/>
              <a:cs typeface="FrankRuehl" panose="020E0503060101010101" pitchFamily="34" charset="-79"/>
            </a:endParaRPr>
          </a:p>
          <a:p>
            <a:r>
              <a:rPr lang="ru-RU" sz="2200" b="1" spc="100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округа находится 439 земельных участков </a:t>
            </a:r>
          </a:p>
          <a:p>
            <a:r>
              <a:rPr lang="ru-RU" sz="2200" b="1" spc="100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сельскохозяйственного назначения общей площадью – </a:t>
            </a:r>
          </a:p>
          <a:p>
            <a:r>
              <a:rPr lang="ru-RU" sz="2200" b="1" spc="100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2 272,52 га, из них: </a:t>
            </a:r>
          </a:p>
          <a:p>
            <a:pPr marL="542925" indent="-342900">
              <a:spcBef>
                <a:spcPts val="1200"/>
              </a:spcBef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sz="2200" b="1" spc="100" dirty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462,92 га сельскохозяйственных </a:t>
            </a:r>
            <a:r>
              <a:rPr lang="ru-RU" sz="2200" b="1" spc="100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угодий </a:t>
            </a:r>
            <a:r>
              <a:rPr lang="ru-RU" sz="2200" b="1" spc="100" dirty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находится </a:t>
            </a:r>
            <a:r>
              <a:rPr lang="ru-RU" sz="2200" b="1" spc="100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в собственности граждан;</a:t>
            </a:r>
          </a:p>
          <a:p>
            <a:pPr marL="542925" indent="-342900">
              <a:spcBef>
                <a:spcPts val="1200"/>
              </a:spcBef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sz="2200" b="1" dirty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1 614,08 </a:t>
            </a:r>
            <a:r>
              <a:rPr lang="ru-RU" sz="2200" b="1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га в собственности Дальнегорского городского округа, из них 195,52 га арендуется </a:t>
            </a:r>
            <a:r>
              <a:rPr lang="ru-RU" sz="2200" b="1" dirty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предпринимателями (47 </a:t>
            </a:r>
            <a:r>
              <a:rPr lang="ru-RU" sz="2200" b="1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договоров аренды).</a:t>
            </a:r>
          </a:p>
          <a:p>
            <a:pPr>
              <a:spcBef>
                <a:spcPts val="1200"/>
              </a:spcBef>
              <a:tabLst>
                <a:tab pos="361950" algn="l"/>
              </a:tabLst>
            </a:pPr>
            <a:r>
              <a:rPr lang="ru-RU" sz="2200" b="1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	С информацией о свободных земельных участках </a:t>
            </a:r>
            <a:r>
              <a:rPr lang="ru-RU" sz="2200" b="1" spc="100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из категории земель сельскохозяйственного </a:t>
            </a:r>
            <a:r>
              <a:rPr lang="ru-RU" sz="2200" b="1" spc="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назнач</a:t>
            </a:r>
            <a:r>
              <a:rPr lang="ru-RU" sz="2200" b="1" spc="100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ен</a:t>
            </a:r>
            <a:r>
              <a:rPr lang="ru-RU" sz="2200" b="1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ия  (</a:t>
            </a:r>
            <a:r>
              <a:rPr lang="ru-RU" sz="2200" b="1" dirty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388 земельных долей по 4,16 га) </a:t>
            </a:r>
            <a:r>
              <a:rPr lang="ru-RU" sz="2200" b="1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можно ознакомиться на официальном сайте Дальнегорского городского округа </a:t>
            </a:r>
            <a:r>
              <a:rPr lang="ru-RU" sz="2200" b="1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в разделе Экономика</a:t>
            </a:r>
          </a:p>
          <a:p>
            <a:pPr algn="ctr">
              <a:spcBef>
                <a:spcPts val="1200"/>
              </a:spcBef>
              <a:tabLst>
                <a:tab pos="361950" algn="l"/>
              </a:tabLst>
            </a:pPr>
            <a:r>
              <a:rPr lang="en-US" sz="2200" b="1" dirty="0">
                <a:solidFill>
                  <a:srgbClr val="FF0000"/>
                </a:solidFill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  <a:hlinkClick r:id="rId6"/>
              </a:rPr>
              <a:t>https://dalnegorsk-mo.ru/economy/selskoe-hozyajstvo</a:t>
            </a:r>
            <a:r>
              <a:rPr lang="en-US" sz="2200" b="1" dirty="0" smtClean="0">
                <a:solidFill>
                  <a:srgbClr val="FF0000"/>
                </a:solidFill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  <a:hlinkClick r:id="rId6"/>
              </a:rPr>
              <a:t>/</a:t>
            </a:r>
            <a:r>
              <a:rPr lang="ru-RU" sz="2200" b="1" dirty="0" smtClean="0">
                <a:solidFill>
                  <a:srgbClr val="FF0000"/>
                </a:solidFill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 </a:t>
            </a:r>
            <a:endParaRPr lang="ru-RU" sz="2200" b="1" dirty="0">
              <a:solidFill>
                <a:srgbClr val="FF0000"/>
              </a:solidFill>
              <a:latin typeface="Book Antiqua" panose="02040602050305030304" pitchFamily="18" charset="0"/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4009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4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56905" y="6520259"/>
            <a:ext cx="351599" cy="365125"/>
          </a:xfrm>
        </p:spPr>
        <p:txBody>
          <a:bodyPr/>
          <a:lstStyle/>
          <a:p>
            <a:fld id="{5E85B50D-7788-4B92-A5F1-BC691A317A33}" type="slidenum">
              <a:rPr lang="ru-RU" sz="1400" b="1" smtClean="0">
                <a:solidFill>
                  <a:srgbClr val="002060"/>
                </a:solidFill>
              </a:rPr>
              <a:pPr/>
              <a:t>7</a:t>
            </a:fld>
            <a:endParaRPr lang="ru-RU" sz="14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345288" y="44624"/>
            <a:ext cx="1763216" cy="1152128"/>
            <a:chOff x="5796136" y="194824"/>
            <a:chExt cx="2993924" cy="251409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1" r="10795"/>
            <a:stretch/>
          </p:blipFill>
          <p:spPr>
            <a:xfrm>
              <a:off x="5796136" y="194824"/>
              <a:ext cx="2993924" cy="2514096"/>
            </a:xfrm>
            <a:prstGeom prst="rect">
              <a:avLst/>
            </a:prstGeom>
          </p:spPr>
        </p:pic>
        <p:pic>
          <p:nvPicPr>
            <p:cNvPr id="8" name="Рисунок 10" descr="primorsky-krai-dalnegorsk-v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214378"/>
              <a:ext cx="752753" cy="973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107503" y="807670"/>
            <a:ext cx="899574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200" b="1" spc="100" dirty="0">
              <a:latin typeface="Book Antiqua" panose="02040602050305030304" pitchFamily="18" charset="0"/>
              <a:ea typeface="Batang" panose="02030600000101010101" pitchFamily="18" charset="-127"/>
              <a:cs typeface="FrankRuehl" panose="020E0503060101010101" pitchFamily="34" charset="-79"/>
            </a:endParaRPr>
          </a:p>
          <a:p>
            <a:endParaRPr lang="ru-RU" sz="2800" b="1" dirty="0">
              <a:latin typeface="Book Antiqua" panose="02040602050305030304" pitchFamily="18" charset="0"/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07504" y="6448251"/>
            <a:ext cx="7355161" cy="365125"/>
          </a:xfrm>
        </p:spPr>
        <p:txBody>
          <a:bodyPr/>
          <a:lstStyle/>
          <a:p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Дальнегорский городской округ, земли сельскохозяйственного назначения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4670529"/>
              </p:ext>
            </p:extLst>
          </p:nvPr>
        </p:nvGraphicFramePr>
        <p:xfrm>
          <a:off x="107503" y="620688"/>
          <a:ext cx="6336705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67599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7000"/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76456" y="6453336"/>
            <a:ext cx="351599" cy="365125"/>
          </a:xfrm>
        </p:spPr>
        <p:txBody>
          <a:bodyPr/>
          <a:lstStyle/>
          <a:p>
            <a:fld id="{5E85B50D-7788-4B92-A5F1-BC691A317A33}" type="slidenum">
              <a:rPr lang="ru-RU" sz="1400" b="1" smtClean="0">
                <a:solidFill>
                  <a:srgbClr val="002060"/>
                </a:solidFill>
              </a:rPr>
              <a:pPr/>
              <a:t>8</a:t>
            </a:fld>
            <a:endParaRPr lang="ru-RU" sz="14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345288" y="44624"/>
            <a:ext cx="1763216" cy="1152128"/>
            <a:chOff x="5796136" y="194824"/>
            <a:chExt cx="2993924" cy="251409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1" r="10795"/>
            <a:stretch/>
          </p:blipFill>
          <p:spPr>
            <a:xfrm>
              <a:off x="5796136" y="194824"/>
              <a:ext cx="2993924" cy="2514096"/>
            </a:xfrm>
            <a:prstGeom prst="rect">
              <a:avLst/>
            </a:prstGeom>
          </p:spPr>
        </p:pic>
        <p:pic>
          <p:nvPicPr>
            <p:cNvPr id="8" name="Рисунок 10" descr="primorsky-krai-dalnegorsk-v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214378"/>
              <a:ext cx="752753" cy="973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107503" y="807670"/>
            <a:ext cx="899574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200" b="1" spc="100" dirty="0">
              <a:latin typeface="Book Antiqua" panose="02040602050305030304" pitchFamily="18" charset="0"/>
              <a:ea typeface="Batang" panose="02030600000101010101" pitchFamily="18" charset="-127"/>
              <a:cs typeface="FrankRuehl" panose="020E0503060101010101" pitchFamily="34" charset="-79"/>
            </a:endParaRPr>
          </a:p>
          <a:p>
            <a:endParaRPr lang="ru-RU" sz="2800" b="1" dirty="0">
              <a:latin typeface="Book Antiqua" panose="02040602050305030304" pitchFamily="18" charset="0"/>
              <a:ea typeface="Batang" panose="02030600000101010101" pitchFamily="18" charset="-127"/>
              <a:cs typeface="FrankRuehl" panose="020E0503060101010101" pitchFamily="34" charset="-79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07504" y="6448251"/>
            <a:ext cx="7355161" cy="365125"/>
          </a:xfrm>
        </p:spPr>
        <p:txBody>
          <a:bodyPr/>
          <a:lstStyle/>
          <a:p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Дальнегорский городской округ, земли сельскохозяйственного назначения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43" y="260648"/>
            <a:ext cx="7056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61950" algn="l"/>
              </a:tabLst>
            </a:pPr>
            <a:r>
              <a:rPr lang="ru-RU" sz="2400" b="1" spc="1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Местоположение </a:t>
            </a:r>
            <a:r>
              <a:rPr lang="ru-RU" sz="2400" b="1" spc="100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сельскохозяйственных </a:t>
            </a:r>
            <a:r>
              <a:rPr lang="ru-RU" sz="2400" b="1" spc="1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угодий </a:t>
            </a:r>
            <a:r>
              <a:rPr lang="ru-RU" sz="2400" b="1" spc="100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на </a:t>
            </a:r>
            <a:r>
              <a:rPr lang="ru-RU" sz="2400" b="1" spc="1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территории Дальнегорского городского округа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1711836"/>
            <a:ext cx="855806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2200" b="1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в </a:t>
            </a:r>
            <a:r>
              <a:rPr lang="ru-RU" sz="2200" b="1" dirty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районе с. </a:t>
            </a:r>
            <a:r>
              <a:rPr lang="ru-RU" sz="2200" b="1" dirty="0" err="1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Сержантово</a:t>
            </a:r>
            <a:r>
              <a:rPr lang="ru-RU" sz="2200" b="1" dirty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 – 6 земельных участков, </a:t>
            </a:r>
            <a:endParaRPr lang="ru-RU" sz="2200" b="1" dirty="0" smtClean="0">
              <a:latin typeface="Book Antiqua" panose="02040602050305030304" pitchFamily="18" charset="0"/>
              <a:ea typeface="Batang" panose="02030600000101010101" pitchFamily="18" charset="-127"/>
              <a:cs typeface="FrankRuehl" panose="020E0503060101010101" pitchFamily="34" charset="-79"/>
            </a:endParaRPr>
          </a:p>
          <a:p>
            <a:pPr indent="361950"/>
            <a:r>
              <a:rPr lang="ru-RU" sz="2200" b="1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общей </a:t>
            </a:r>
            <a:r>
              <a:rPr lang="ru-RU" sz="2200" b="1" dirty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площадью 24,6 </a:t>
            </a:r>
            <a:r>
              <a:rPr lang="ru-RU" sz="2200" b="1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га;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2200" b="1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в </a:t>
            </a:r>
            <a:r>
              <a:rPr lang="ru-RU" sz="2200" b="1" dirty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районе </a:t>
            </a:r>
            <a:r>
              <a:rPr lang="ru-RU" sz="2200" b="1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д. Мономахово – 76 </a:t>
            </a:r>
            <a:r>
              <a:rPr lang="ru-RU" sz="2200" b="1" dirty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земельных участков, </a:t>
            </a:r>
            <a:endParaRPr lang="ru-RU" sz="2200" b="1" dirty="0" smtClean="0">
              <a:latin typeface="Book Antiqua" panose="02040602050305030304" pitchFamily="18" charset="0"/>
              <a:ea typeface="Batang" panose="02030600000101010101" pitchFamily="18" charset="-127"/>
              <a:cs typeface="FrankRuehl" panose="020E0503060101010101" pitchFamily="34" charset="-79"/>
            </a:endParaRPr>
          </a:p>
          <a:p>
            <a:pPr indent="361950"/>
            <a:r>
              <a:rPr lang="ru-RU" sz="2200" b="1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общей </a:t>
            </a:r>
            <a:r>
              <a:rPr lang="ru-RU" sz="2200" b="1" dirty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площадью </a:t>
            </a:r>
            <a:r>
              <a:rPr lang="ru-RU" sz="2200" b="1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311,6 </a:t>
            </a:r>
            <a:r>
              <a:rPr lang="ru-RU" sz="2200" b="1" dirty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га</a:t>
            </a:r>
            <a:r>
              <a:rPr lang="ru-RU" sz="2200" b="1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; 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2200" b="1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в </a:t>
            </a:r>
            <a:r>
              <a:rPr lang="ru-RU" sz="2200" b="1" dirty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районе </a:t>
            </a:r>
            <a:r>
              <a:rPr lang="ru-RU" sz="2200" b="1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с. Рудная Пристань – 71 земельный участок, </a:t>
            </a:r>
            <a:r>
              <a:rPr lang="ru-RU" sz="2200" b="1" dirty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общей площадью </a:t>
            </a:r>
            <a:r>
              <a:rPr lang="ru-RU" sz="2200" b="1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291,1 </a:t>
            </a:r>
            <a:r>
              <a:rPr lang="ru-RU" sz="2200" b="1" dirty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га</a:t>
            </a:r>
            <a:r>
              <a:rPr lang="ru-RU" sz="2200" b="1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; 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2200" b="1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в </a:t>
            </a:r>
            <a:r>
              <a:rPr lang="ru-RU" sz="2200" b="1" dirty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районе </a:t>
            </a:r>
            <a:r>
              <a:rPr lang="ru-RU" sz="2200" b="1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д. </a:t>
            </a:r>
            <a:r>
              <a:rPr lang="ru-RU" sz="2200" b="1" dirty="0" err="1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Лидовка</a:t>
            </a:r>
            <a:r>
              <a:rPr lang="ru-RU" sz="2200" b="1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 – 150 земельных участков, </a:t>
            </a:r>
          </a:p>
          <a:p>
            <a:pPr indent="361950">
              <a:spcAft>
                <a:spcPts val="1200"/>
              </a:spcAft>
            </a:pPr>
            <a:r>
              <a:rPr lang="ru-RU" sz="2200" b="1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общей </a:t>
            </a:r>
            <a:r>
              <a:rPr lang="ru-RU" sz="2200" b="1" dirty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площадью </a:t>
            </a:r>
            <a:r>
              <a:rPr lang="ru-RU" sz="2200" b="1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615,0 </a:t>
            </a:r>
            <a:r>
              <a:rPr lang="ru-RU" sz="2200" b="1" dirty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га;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200" b="1" dirty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в районе с. </a:t>
            </a:r>
            <a:r>
              <a:rPr lang="ru-RU" sz="2200" b="1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Каменка – 85 земельных участков, </a:t>
            </a:r>
          </a:p>
          <a:p>
            <a:pPr indent="361950"/>
            <a:r>
              <a:rPr lang="ru-RU" sz="2200" b="1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общей </a:t>
            </a:r>
            <a:r>
              <a:rPr lang="ru-RU" sz="2200" b="1" dirty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площадью </a:t>
            </a:r>
            <a:r>
              <a:rPr lang="ru-RU" sz="2200" b="1" dirty="0" smtClean="0">
                <a:latin typeface="Book Antiqua" panose="02040602050305030304" pitchFamily="18" charset="0"/>
                <a:ea typeface="Batang" panose="02030600000101010101" pitchFamily="18" charset="-127"/>
                <a:cs typeface="FrankRuehl" panose="020E0503060101010101" pitchFamily="34" charset="-79"/>
              </a:rPr>
              <a:t>348,5 га.</a:t>
            </a:r>
            <a:endParaRPr lang="ru-RU" sz="2200" b="1" dirty="0">
              <a:latin typeface="Book Antiqua" panose="02040602050305030304" pitchFamily="18" charset="0"/>
              <a:ea typeface="Batang" panose="02030600000101010101" pitchFamily="18" charset="-127"/>
              <a:cs typeface="FrankRuehl" panose="020E0503060101010101" pitchFamily="34" charset="-79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200" b="1" dirty="0">
              <a:latin typeface="Book Antiqua" panose="02040602050305030304" pitchFamily="18" charset="0"/>
              <a:ea typeface="Batang" panose="02030600000101010101" pitchFamily="18" charset="-127"/>
              <a:cs typeface="FrankRuehl" panose="020E0503060101010101" pitchFamily="34" charset="-79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450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76456" y="6453336"/>
            <a:ext cx="351599" cy="365125"/>
          </a:xfrm>
        </p:spPr>
        <p:txBody>
          <a:bodyPr/>
          <a:lstStyle/>
          <a:p>
            <a:fld id="{5E85B50D-7788-4B92-A5F1-BC691A317A33}" type="slidenum">
              <a:rPr lang="ru-RU" sz="1400" b="1" smtClean="0">
                <a:solidFill>
                  <a:srgbClr val="002060"/>
                </a:solidFill>
              </a:rPr>
              <a:pPr/>
              <a:t>9</a:t>
            </a:fld>
            <a:endParaRPr lang="ru-RU" sz="14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345288" y="44624"/>
            <a:ext cx="1763216" cy="1152128"/>
            <a:chOff x="5796136" y="194824"/>
            <a:chExt cx="2993924" cy="251409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1" r="10795"/>
            <a:stretch/>
          </p:blipFill>
          <p:spPr>
            <a:xfrm>
              <a:off x="5796136" y="194824"/>
              <a:ext cx="2993924" cy="2514096"/>
            </a:xfrm>
            <a:prstGeom prst="rect">
              <a:avLst/>
            </a:prstGeom>
          </p:spPr>
        </p:pic>
        <p:pic>
          <p:nvPicPr>
            <p:cNvPr id="8" name="Рисунок 10" descr="primorsky-krai-dalnegorsk-v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214378"/>
              <a:ext cx="752753" cy="973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07504" y="6448251"/>
            <a:ext cx="7355161" cy="365125"/>
          </a:xfrm>
        </p:spPr>
        <p:txBody>
          <a:bodyPr/>
          <a:lstStyle/>
          <a:p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Дальнегорский городской округ, земли сельскохозяйственного назначения</a:t>
            </a:r>
          </a:p>
        </p:txBody>
      </p:sp>
      <p:pic>
        <p:nvPicPr>
          <p:cNvPr id="1027" name="Picture 3" descr="F:\РОУД-ШОУ\картинки сельхоз\схема 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3" y="1124744"/>
            <a:ext cx="8815855" cy="529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83768" y="529191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с. Рудная Пристань</a:t>
            </a:r>
            <a:endParaRPr lang="ru-RU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5976" y="278092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д. </a:t>
            </a:r>
            <a:r>
              <a:rPr lang="ru-RU" b="1" dirty="0" err="1" smtClean="0">
                <a:solidFill>
                  <a:srgbClr val="FF0000"/>
                </a:solidFill>
                <a:latin typeface="Book Antiqua" panose="02040602050305030304" pitchFamily="18" charset="0"/>
              </a:rPr>
              <a:t>Лидовка</a:t>
            </a:r>
            <a:endParaRPr lang="ru-RU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06211" y="2277735"/>
            <a:ext cx="144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с. Каменка</a:t>
            </a:r>
            <a:endParaRPr lang="ru-RU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65723" y="2917363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с. </a:t>
            </a:r>
            <a:r>
              <a:rPr lang="ru-RU" b="1" dirty="0" err="1" smtClean="0">
                <a:solidFill>
                  <a:srgbClr val="FF0000"/>
                </a:solidFill>
                <a:latin typeface="Book Antiqua" panose="02040602050305030304" pitchFamily="18" charset="0"/>
              </a:rPr>
              <a:t>Сержантово</a:t>
            </a:r>
            <a:endParaRPr lang="ru-RU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591" y="89942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г. Дальнегорск</a:t>
            </a:r>
            <a:endParaRPr lang="ru-RU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159023"/>
            <a:ext cx="6475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61950" algn="l"/>
              </a:tabLst>
            </a:pPr>
            <a:r>
              <a:rPr lang="ru-RU" sz="2400" b="1" spc="1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Обзорная схема земельных участков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31740" y="414908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д. </a:t>
            </a:r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Мономахово</a:t>
            </a:r>
          </a:p>
        </p:txBody>
      </p:sp>
    </p:spTree>
    <p:extLst>
      <p:ext uri="{BB962C8B-B14F-4D97-AF65-F5344CB8AC3E}">
        <p14:creationId xmlns:p14="http://schemas.microsoft.com/office/powerpoint/2010/main" val="223385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11397</TotalTime>
  <Words>392</Words>
  <Application>Microsoft Office PowerPoint</Application>
  <PresentationFormat>Экран (4:3)</PresentationFormat>
  <Paragraphs>101</Paragraphs>
  <Slides>13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 Солнцев</dc:creator>
  <cp:lastModifiedBy>User</cp:lastModifiedBy>
  <cp:revision>528</cp:revision>
  <cp:lastPrinted>2023-04-11T04:20:34Z</cp:lastPrinted>
  <dcterms:created xsi:type="dcterms:W3CDTF">2014-04-29T10:09:14Z</dcterms:created>
  <dcterms:modified xsi:type="dcterms:W3CDTF">2023-04-20T01:59:31Z</dcterms:modified>
</cp:coreProperties>
</file>