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1" r:id="rId2"/>
    <p:sldId id="327" r:id="rId3"/>
    <p:sldId id="371" r:id="rId4"/>
    <p:sldId id="328" r:id="rId5"/>
    <p:sldId id="361" r:id="rId6"/>
    <p:sldId id="339" r:id="rId7"/>
    <p:sldId id="366" r:id="rId8"/>
    <p:sldId id="262" r:id="rId9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2AA"/>
    <a:srgbClr val="2F4450"/>
    <a:srgbClr val="556973"/>
    <a:srgbClr val="7596A7"/>
    <a:srgbClr val="2F454F"/>
    <a:srgbClr val="AFABAB"/>
    <a:srgbClr val="E18451"/>
    <a:srgbClr val="19BF58"/>
    <a:srgbClr val="30454F"/>
    <a:srgbClr val="A9E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1719" autoAdjust="0"/>
  </p:normalViewPr>
  <p:slideViewPr>
    <p:cSldViewPr snapToGrid="0">
      <p:cViewPr varScale="1">
        <p:scale>
          <a:sx n="67" d="100"/>
          <a:sy n="67" d="100"/>
        </p:scale>
        <p:origin x="84" y="582"/>
      </p:cViewPr>
      <p:guideLst>
        <p:guide orient="horz" pos="2183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77" d="100"/>
          <a:sy n="177" d="100"/>
        </p:scale>
        <p:origin x="158" y="-402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FC99CA1-0469-47E9-B6AC-745C73A2053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226E0C-D880-405E-B904-65E602C2D6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86771-0243-4CB6-9A21-362932B32D92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86A5251-72A2-498B-87AE-8B4E281256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5F9DD0D-8353-48A5-BC06-D7624FEB5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9AADA-0AC0-47D4-805B-2964FA241A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8236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D63CAC-C20D-4825-B968-9ED472476F5F}" type="datetimeFigureOut">
              <a:rPr lang="ru-RU" smtClean="0"/>
              <a:t>31.07.2020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D42C6-FA2C-4F34-865E-C71F3CF58B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5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459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44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8938" y="849313"/>
            <a:ext cx="4073525" cy="229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572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7832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90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6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049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F6F56-A98D-49DE-9881-B56A05F5CB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9944" y="4476523"/>
            <a:ext cx="6589486" cy="621620"/>
          </a:xfrm>
        </p:spPr>
        <p:txBody>
          <a:bodyPr anchor="b"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FBEC40A-639A-48C2-B097-429533D886F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9943" y="5416436"/>
            <a:ext cx="1393372" cy="51990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Дата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EBDE3A-082E-476B-AEE0-FCD948377C6F}"/>
              </a:ext>
            </a:extLst>
          </p:cNvPr>
          <p:cNvSpPr txBox="1"/>
          <p:nvPr userDrawn="1"/>
        </p:nvSpPr>
        <p:spPr>
          <a:xfrm>
            <a:off x="5675086" y="1727200"/>
            <a:ext cx="769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553574" y="4819535"/>
            <a:ext cx="2276475" cy="1400289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29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13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383AD-0056-4611-87CC-DFCC34D946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6885" y="522515"/>
            <a:ext cx="10515600" cy="587602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1DFE41-C2AE-47BC-8C88-3947DD6E3D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26885" y="1110117"/>
            <a:ext cx="10515600" cy="4747986"/>
          </a:xfrm>
        </p:spPr>
        <p:txBody>
          <a:bodyPr/>
          <a:lstStyle>
            <a:lvl1pPr>
              <a:defRPr>
                <a:solidFill>
                  <a:srgbClr val="7596A7"/>
                </a:solidFill>
              </a:defRPr>
            </a:lvl1pPr>
            <a:lvl2pPr>
              <a:defRPr>
                <a:solidFill>
                  <a:srgbClr val="7596A7"/>
                </a:solidFill>
              </a:defRPr>
            </a:lvl2pPr>
            <a:lvl3pPr>
              <a:defRPr>
                <a:solidFill>
                  <a:srgbClr val="7596A7"/>
                </a:solidFill>
              </a:defRPr>
            </a:lvl3pPr>
            <a:lvl4pPr>
              <a:defRPr>
                <a:solidFill>
                  <a:srgbClr val="7596A7"/>
                </a:solidFill>
              </a:defRPr>
            </a:lvl4pPr>
            <a:lvl5pPr>
              <a:defRPr>
                <a:solidFill>
                  <a:srgbClr val="7596A7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8A430-B56D-4BD5-BC65-A15082D5A3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6885" y="6095958"/>
            <a:ext cx="2743200" cy="365125"/>
          </a:xfrm>
        </p:spPr>
        <p:txBody>
          <a:bodyPr/>
          <a:lstStyle/>
          <a:p>
            <a:fld id="{C1DA9A65-42BE-41B5-8574-C097B27B63E0}" type="datetime1">
              <a:rPr lang="ru-RU" smtClean="0"/>
              <a:t>31.07.2020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DFB1DC-197F-4A13-B055-37259286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99285" y="6106663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357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CA693-2AA1-473B-B39D-118E239849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45514" y="636360"/>
            <a:ext cx="52469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598998-5FAD-4250-9B85-DED6D1D9342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745514" y="2144940"/>
            <a:ext cx="5246913" cy="1701346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Текст, текст, текст, текст, текст, текст, текст, текст, текст, текст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C9BED-8397-448D-9372-C8EE54B7AA29}"/>
              </a:ext>
            </a:extLst>
          </p:cNvPr>
          <p:cNvSpPr txBox="1"/>
          <p:nvPr userDrawn="1"/>
        </p:nvSpPr>
        <p:spPr>
          <a:xfrm>
            <a:off x="2075544" y="3244334"/>
            <a:ext cx="1611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ФОТО/ГРАФИК</a:t>
            </a: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9248775" y="4514850"/>
            <a:ext cx="2228850" cy="1981200"/>
          </a:xfrm>
          <a:prstGeom prst="rect">
            <a:avLst/>
          </a:prstGeom>
          <a:solidFill>
            <a:srgbClr val="30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1569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7/31/2020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F09CD-9234-4035-9A06-D40E6B50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70E3584-C2B7-4CC2-8290-DF746E35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1DADB-A366-45CA-865E-4248505E86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4C867-51A0-49A7-AD11-8F0E51BF0D16}" type="datetime1">
              <a:rPr lang="ru-RU" smtClean="0"/>
              <a:t>31.07.2020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5567E1-FB14-421F-84E7-04ACBE52A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2547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00DEC1-EB69-45C1-BB7F-884A76F68F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2547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21156-095B-496A-BAB7-1B65ABED130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91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F454F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126" y="4629802"/>
            <a:ext cx="1504388" cy="15653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27576" y="4616824"/>
            <a:ext cx="2124636" cy="1837764"/>
          </a:xfrm>
          <a:prstGeom prst="rect">
            <a:avLst/>
          </a:prstGeom>
          <a:solidFill>
            <a:srgbClr val="2F44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Малый бизнес Свердловской области привлек 58 млрд рублей в рамках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7" y="10081"/>
            <a:ext cx="7288677" cy="4105956"/>
          </a:xfrm>
          <a:prstGeom prst="rect">
            <a:avLst/>
          </a:prstGeom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Индустриальный парк «Богословский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575" y="10081"/>
            <a:ext cx="5279496" cy="4105956"/>
          </a:xfrm>
          <a:prstGeom prst="flowChartManualInput">
            <a:avLst/>
          </a:prstGeom>
          <a:ln w="476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20624" y="4443985"/>
            <a:ext cx="6251503" cy="10162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/>
              <a:t>МЕРЫ ПОДДЕРЖКИ МОНОГОРОДА.РФ</a:t>
            </a:r>
          </a:p>
        </p:txBody>
      </p:sp>
      <p:pic>
        <p:nvPicPr>
          <p:cNvPr id="7" name="Picture 4" descr="Развивай.рф - Home | Facebook">
            <a:extLst>
              <a:ext uri="{FF2B5EF4-FFF2-40B4-BE49-F238E27FC236}">
                <a16:creationId xmlns:a16="http://schemas.microsoft.com/office/drawing/2014/main" id="{955F4709-5511-4750-AB1D-CD50234A4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794" y="4629802"/>
            <a:ext cx="1565375" cy="156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040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1"/>
          <p:cNvSpPr txBox="1">
            <a:spLocks/>
          </p:cNvSpPr>
          <p:nvPr/>
        </p:nvSpPr>
        <p:spPr>
          <a:xfrm>
            <a:off x="227158" y="115444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ОСНОВНЫЕ НАПРАВЛЕНИЯ ФИНАНСОВОЙ ПОДДЕРЖКИ ФОНДА</a:t>
            </a:r>
            <a:endParaRPr lang="ru-RU" sz="2800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440510" y="3746269"/>
            <a:ext cx="3165036" cy="435259"/>
            <a:chOff x="1246059" y="3816346"/>
            <a:chExt cx="3165036" cy="435259"/>
          </a:xfrm>
        </p:grpSpPr>
        <p:sp>
          <p:nvSpPr>
            <p:cNvPr id="51" name="TextBox 50"/>
            <p:cNvSpPr txBox="1"/>
            <p:nvPr/>
          </p:nvSpPr>
          <p:spPr>
            <a:xfrm>
              <a:off x="1691524" y="3816346"/>
              <a:ext cx="271957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Срок займа: 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до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лет</a:t>
              </a:r>
            </a:p>
          </p:txBody>
        </p:sp>
        <p:grpSp>
          <p:nvGrpSpPr>
            <p:cNvPr id="61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1246059" y="3855605"/>
              <a:ext cx="396000" cy="396000"/>
              <a:chOff x="6493081" y="1742364"/>
              <a:chExt cx="660464" cy="657690"/>
            </a:xfrm>
          </p:grpSpPr>
          <p:sp>
            <p:nvSpPr>
              <p:cNvPr id="62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20B2A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440510" y="4422253"/>
            <a:ext cx="3693965" cy="1297791"/>
            <a:chOff x="1998279" y="4679292"/>
            <a:chExt cx="3693965" cy="1297791"/>
          </a:xfrm>
        </p:grpSpPr>
        <p:sp>
          <p:nvSpPr>
            <p:cNvPr id="78" name="TextBox 77"/>
            <p:cNvSpPr txBox="1"/>
            <p:nvPr/>
          </p:nvSpPr>
          <p:spPr>
            <a:xfrm>
              <a:off x="2502628" y="4679292"/>
              <a:ext cx="3189616" cy="129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Структура финансирования </a:t>
              </a:r>
            </a:p>
            <a:p>
              <a:pPr>
                <a:lnSpc>
                  <a:spcPts val="1700"/>
                </a:lnSpc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инвестиционного проекта: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более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80% 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заём Фонда</a:t>
              </a:r>
            </a:p>
            <a:p>
              <a:pPr marL="285750" indent="-285750">
                <a:spcBef>
                  <a:spcPts val="6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не менее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20% 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Инвестор</a:t>
              </a:r>
            </a:p>
          </p:txBody>
        </p:sp>
        <p:grpSp>
          <p:nvGrpSpPr>
            <p:cNvPr id="79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1998279" y="4684758"/>
              <a:ext cx="396000" cy="396000"/>
              <a:chOff x="6493081" y="1742364"/>
              <a:chExt cx="660464" cy="657690"/>
            </a:xfrm>
          </p:grpSpPr>
          <p:sp>
            <p:nvSpPr>
              <p:cNvPr id="80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20B2A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1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7620000" y="0"/>
            <a:ext cx="4572000" cy="6697830"/>
            <a:chOff x="7620000" y="-1"/>
            <a:chExt cx="4594334" cy="6361080"/>
          </a:xfrm>
        </p:grpSpPr>
        <p:pic>
          <p:nvPicPr>
            <p:cNvPr id="2054" name="Picture 6" descr="https://media-private.canva.com/MADarzIBNSU/1/screen_3x.jpg?response-expires=Thu%2C%2026%20Sep%202019%2015%3A19%3A43%20GMT&amp;X-Amz-Algorithm=AWS4-HMAC-SHA256&amp;X-Amz-Date=20190926T125116Z&amp;X-Amz-SignedHeaders=host&amp;X-Amz-Expires=8906&amp;X-Amz-Credential=AKIAJWF6QO3UH4PAAJ6Q%2F20190926%2Fus-east-1%2Fs3%2Faws4_request&amp;X-Amz-Signature=0f91539b28c2f5dc87e3551d9682f991b1242be7f617029fd5ea8ea48dd6f00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2461721"/>
              <a:ext cx="4572000" cy="3047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https://media-private.canva.com/MADesOzduww/1/screen_3x.jpg?response-expires=Thu%2C%2026%20Sep%202019%2015%3A33%3A16%20GMT&amp;X-Amz-Algorithm=AWS4-HMAC-SHA256&amp;X-Amz-Date=20190926T124922Z&amp;X-Amz-SignedHeaders=host&amp;X-Amz-Expires=9833&amp;X-Amz-Credential=AKIAJWF6QO3UH4PAAJ6Q%2F20190926%2Fus-east-1%2Fs3%2Faws4_request&amp;X-Amz-Signature=ce863f65d3b8a86073f84cbf0653e30d8e015fd17181c7c345b46ca3dd3e048c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-1"/>
              <a:ext cx="4572000" cy="3160395"/>
            </a:xfrm>
            <a:prstGeom prst="flowChartDocumen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s://media-private.canva.com/MADas1hta1s/1/screen_3x.jpg?response-expires=Thu%2C%2026%20Sep%202019%2015%3A38%3A05%20GMT&amp;X-Amz-Algorithm=AWS4-HMAC-SHA256&amp;X-Amz-Date=20190926T124009Z&amp;X-Amz-SignedHeaders=host&amp;X-Amz-Expires=10675&amp;X-Amz-Credential=AKIAJWF6QO3UH4PAAJ6Q%2F20190926%2Fus-east-1%2Fs3%2Faws4_request&amp;X-Amz-Signature=5ea5486a828851b02fa8d75b7b7f000ed23d9cfb6f6eeb67f438902c626ac48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2334" y="4391025"/>
              <a:ext cx="4572000" cy="1970054"/>
            </a:xfrm>
            <a:prstGeom prst="flowChartManualInput">
              <a:avLst/>
            </a:prstGeom>
            <a:noFill/>
            <a:ln w="50800"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Заголовок 2"/>
          <p:cNvSpPr txBox="1">
            <a:spLocks/>
          </p:cNvSpPr>
          <p:nvPr/>
        </p:nvSpPr>
        <p:spPr>
          <a:xfrm>
            <a:off x="297930" y="1328329"/>
            <a:ext cx="5267325" cy="1623715"/>
          </a:xfrm>
          <a:prstGeom prst="rect">
            <a:avLst/>
          </a:prstGeom>
          <a:solidFill>
            <a:srgbClr val="556973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endParaRPr lang="ru-RU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от </a:t>
            </a:r>
            <a:r>
              <a:rPr lang="ru-RU" sz="2800" b="1" dirty="0">
                <a:solidFill>
                  <a:schemeClr val="bg1"/>
                </a:solidFill>
              </a:rPr>
              <a:t>5</a:t>
            </a:r>
            <a:r>
              <a:rPr lang="ru-RU" sz="2400" dirty="0">
                <a:solidFill>
                  <a:schemeClr val="bg1"/>
                </a:solidFill>
              </a:rPr>
              <a:t> до </a:t>
            </a:r>
            <a:r>
              <a:rPr lang="ru-RU" sz="2800" b="1" dirty="0">
                <a:solidFill>
                  <a:schemeClr val="bg1"/>
                </a:solidFill>
              </a:rPr>
              <a:t>250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млн рублей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Ставка: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0% </a:t>
            </a:r>
            <a:r>
              <a:rPr lang="ru-RU" sz="2400" dirty="0">
                <a:solidFill>
                  <a:schemeClr val="bg1"/>
                </a:solidFill>
              </a:rPr>
              <a:t>годовых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br>
              <a:rPr lang="ru-RU" sz="2400" dirty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72001" y="788437"/>
            <a:ext cx="2751180" cy="1600438"/>
          </a:xfrm>
          <a:prstGeom prst="rect">
            <a:avLst/>
          </a:prstGeom>
          <a:solidFill>
            <a:srgbClr val="20B2AA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банковская гарантия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гарантия АО «Корпорация МСП» или ВЭБ.РФ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 региональной гарантийной организации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11597" y="3557398"/>
            <a:ext cx="275822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b="1" dirty="0">
              <a:solidFill>
                <a:srgbClr val="30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отсутствие зависимости проекта от ГРОПа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 Фонда могут быть направлены только на капитальные вложения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проекты только  на территории моногорода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158" y="3034178"/>
            <a:ext cx="258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УСЛОВИЯ: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76809" y="5895053"/>
            <a:ext cx="3211489" cy="646331"/>
            <a:chOff x="476809" y="5895053"/>
            <a:chExt cx="3211489" cy="646331"/>
          </a:xfrm>
        </p:grpSpPr>
        <p:sp>
          <p:nvSpPr>
            <p:cNvPr id="30" name="TextBox 29"/>
            <p:cNvSpPr txBox="1"/>
            <p:nvPr/>
          </p:nvSpPr>
          <p:spPr>
            <a:xfrm>
              <a:off x="932391" y="5895053"/>
              <a:ext cx="27559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ru-RU" sz="1600" b="1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Отсрочка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по выплате займа: до </a:t>
              </a:r>
              <a:r>
                <a:rPr lang="ru-RU" sz="2000" b="1" dirty="0">
                  <a:solidFill>
                    <a:srgbClr val="7596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lang="ru-RU" sz="1600" dirty="0">
                  <a:solidFill>
                    <a:srgbClr val="30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лет</a:t>
              </a:r>
            </a:p>
          </p:txBody>
        </p:sp>
        <p:grpSp>
          <p:nvGrpSpPr>
            <p:cNvPr id="31" name="Group 1">
              <a:extLst>
                <a:ext uri="{FF2B5EF4-FFF2-40B4-BE49-F238E27FC236}">
                  <a16:creationId xmlns:a16="http://schemas.microsoft.com/office/drawing/2014/main" id="{CC228256-7909-4687-AC06-DF201365974E}"/>
                </a:ext>
              </a:extLst>
            </p:cNvPr>
            <p:cNvGrpSpPr/>
            <p:nvPr/>
          </p:nvGrpSpPr>
          <p:grpSpPr>
            <a:xfrm>
              <a:off x="476809" y="5895539"/>
              <a:ext cx="396000" cy="396000"/>
              <a:chOff x="6493081" y="1742364"/>
              <a:chExt cx="660464" cy="657690"/>
            </a:xfrm>
          </p:grpSpPr>
          <p:sp>
            <p:nvSpPr>
              <p:cNvPr id="32" name="Oval 20">
                <a:extLst>
                  <a:ext uri="{FF2B5EF4-FFF2-40B4-BE49-F238E27FC236}">
                    <a16:creationId xmlns:a16="http://schemas.microsoft.com/office/drawing/2014/main" id="{D9CB84BB-85E0-45B1-9A9A-18FFA2F491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93081" y="1742364"/>
                <a:ext cx="660464" cy="657690"/>
              </a:xfrm>
              <a:prstGeom prst="ellipse">
                <a:avLst/>
              </a:prstGeom>
              <a:solidFill>
                <a:srgbClr val="20B2AA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Rectangle: Rounded Corners 23">
                <a:extLst>
                  <a:ext uri="{FF2B5EF4-FFF2-40B4-BE49-F238E27FC236}">
                    <a16:creationId xmlns:a16="http://schemas.microsoft.com/office/drawing/2014/main" id="{2D5550FD-F773-422B-89AE-F3B73C2D6D9B}"/>
                  </a:ext>
                </a:extLst>
              </p:cNvPr>
              <p:cNvSpPr/>
              <p:nvPr/>
            </p:nvSpPr>
            <p:spPr>
              <a:xfrm rot="2700000">
                <a:off x="6651394" y="2069258"/>
                <a:ext cx="205179" cy="95403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Rectangle: Rounded Corners 24">
                <a:extLst>
                  <a:ext uri="{FF2B5EF4-FFF2-40B4-BE49-F238E27FC236}">
                    <a16:creationId xmlns:a16="http://schemas.microsoft.com/office/drawing/2014/main" id="{8623F86D-02ED-41FE-B82A-AF77216F4306}"/>
                  </a:ext>
                </a:extLst>
              </p:cNvPr>
              <p:cNvSpPr/>
              <p:nvPr/>
            </p:nvSpPr>
            <p:spPr>
              <a:xfrm rot="8100000">
                <a:off x="6714042" y="2021725"/>
                <a:ext cx="339627" cy="9540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cxnSp>
        <p:nvCxnSpPr>
          <p:cNvPr id="8" name="Прямая соединительная линия 7"/>
          <p:cNvCxnSpPr/>
          <p:nvPr/>
        </p:nvCxnSpPr>
        <p:spPr>
          <a:xfrm>
            <a:off x="4675298" y="3890150"/>
            <a:ext cx="0" cy="2167034"/>
          </a:xfrm>
          <a:prstGeom prst="line">
            <a:avLst/>
          </a:prstGeom>
          <a:ln w="22225">
            <a:solidFill>
              <a:srgbClr val="7596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863178" y="3306696"/>
            <a:ext cx="19305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Ограничения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991468" y="558217"/>
            <a:ext cx="4085357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ЛЬГОТНЫЕ ЗАЙМЫ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715437" y="2527090"/>
            <a:ext cx="1114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ЮЛ, </a:t>
            </a:r>
            <a:r>
              <a:rPr lang="ru-RU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ИП</a:t>
            </a:r>
            <a:endParaRPr lang="ru-RU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86677" y="3567742"/>
            <a:ext cx="2758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всех направлений:</a:t>
            </a:r>
          </a:p>
        </p:txBody>
      </p:sp>
    </p:spTree>
    <p:extLst>
      <p:ext uri="{BB962C8B-B14F-4D97-AF65-F5344CB8AC3E}">
        <p14:creationId xmlns:p14="http://schemas.microsoft.com/office/powerpoint/2010/main" val="1745584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Прямая соединительная линия 19"/>
          <p:cNvCxnSpPr>
            <a:cxnSpLocks/>
          </p:cNvCxnSpPr>
          <p:nvPr/>
        </p:nvCxnSpPr>
        <p:spPr>
          <a:xfrm>
            <a:off x="1107834" y="785726"/>
            <a:ext cx="8129333" cy="0"/>
          </a:xfrm>
          <a:prstGeom prst="line">
            <a:avLst/>
          </a:prstGeom>
          <a:ln w="19050">
            <a:solidFill>
              <a:srgbClr val="AFABA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0">
            <a:extLst>
              <a:ext uri="{FF2B5EF4-FFF2-40B4-BE49-F238E27FC236}">
                <a16:creationId xmlns:a16="http://schemas.microsoft.com/office/drawing/2014/main" id="{07F58282-5249-42E1-8DB8-9D2B15C842F2}"/>
              </a:ext>
            </a:extLst>
          </p:cNvPr>
          <p:cNvSpPr txBox="1">
            <a:spLocks/>
          </p:cNvSpPr>
          <p:nvPr/>
        </p:nvSpPr>
        <p:spPr>
          <a:xfrm>
            <a:off x="1008905" y="128253"/>
            <a:ext cx="8086465" cy="587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b="1" dirty="0"/>
              <a:t>ЧЕТЫРЕ ШАГА К ПОЛУЧЕНИЮ ЗАЙМА</a:t>
            </a:r>
            <a:endParaRPr lang="ru-RU" sz="25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1400000" y="0"/>
            <a:ext cx="792000" cy="6667500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256601" y="6404265"/>
            <a:ext cx="8511811" cy="4383"/>
          </a:xfrm>
          <a:prstGeom prst="line">
            <a:avLst/>
          </a:prstGeom>
          <a:ln w="38100">
            <a:solidFill>
              <a:srgbClr val="3045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45"/>
          <p:cNvGrpSpPr/>
          <p:nvPr/>
        </p:nvGrpSpPr>
        <p:grpSpPr>
          <a:xfrm>
            <a:off x="6164266" y="2875456"/>
            <a:ext cx="2121411" cy="914140"/>
            <a:chOff x="4376129" y="2033662"/>
            <a:chExt cx="2121411" cy="646429"/>
          </a:xfrm>
        </p:grpSpPr>
        <p:sp>
          <p:nvSpPr>
            <p:cNvPr id="31" name="Flowchart: Data 42"/>
            <p:cNvSpPr/>
            <p:nvPr/>
          </p:nvSpPr>
          <p:spPr>
            <a:xfrm rot="16200000" flipH="1" flipV="1">
              <a:off x="6070512" y="2253063"/>
              <a:ext cx="640080" cy="213975"/>
            </a:xfrm>
            <a:prstGeom prst="flowChartInputOutput">
              <a:avLst/>
            </a:prstGeom>
            <a:solidFill>
              <a:srgbClr val="7596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32" name="Group 52"/>
            <p:cNvGrpSpPr/>
            <p:nvPr/>
          </p:nvGrpSpPr>
          <p:grpSpPr>
            <a:xfrm>
              <a:off x="4376129" y="2033662"/>
              <a:ext cx="2121411" cy="640080"/>
              <a:chOff x="4366604" y="1584651"/>
              <a:chExt cx="2121411" cy="640080"/>
            </a:xfrm>
          </p:grpSpPr>
          <p:sp>
            <p:nvSpPr>
              <p:cNvPr id="33" name="Rectangle 44"/>
              <p:cNvSpPr/>
              <p:nvPr/>
            </p:nvSpPr>
            <p:spPr>
              <a:xfrm>
                <a:off x="4580580" y="1711589"/>
                <a:ext cx="1907435" cy="509144"/>
              </a:xfrm>
              <a:prstGeom prst="rect">
                <a:avLst/>
              </a:prstGeom>
              <a:solidFill>
                <a:srgbClr val="7596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>
                    <a:solidFill>
                      <a:schemeClr val="bg1"/>
                    </a:solidFill>
                  </a:rPr>
                  <a:t>Заявка в Фонд</a:t>
                </a:r>
              </a:p>
            </p:txBody>
          </p:sp>
          <p:sp>
            <p:nvSpPr>
              <p:cNvPr id="34" name="Flowchart: Data 41"/>
              <p:cNvSpPr/>
              <p:nvPr/>
            </p:nvSpPr>
            <p:spPr>
              <a:xfrm rot="16200000" flipH="1" flipV="1">
                <a:off x="4153552" y="1797703"/>
                <a:ext cx="640080" cy="213975"/>
              </a:xfrm>
              <a:prstGeom prst="flowChartInputOutput">
                <a:avLst/>
              </a:prstGeom>
              <a:solidFill>
                <a:srgbClr val="7596A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</p:grpSp>
      </p:grpSp>
      <p:grpSp>
        <p:nvGrpSpPr>
          <p:cNvPr id="35" name="Group 43"/>
          <p:cNvGrpSpPr/>
          <p:nvPr/>
        </p:nvGrpSpPr>
        <p:grpSpPr>
          <a:xfrm>
            <a:off x="4241287" y="3589596"/>
            <a:ext cx="2120468" cy="869610"/>
            <a:chOff x="2469637" y="2524217"/>
            <a:chExt cx="2120468" cy="869610"/>
          </a:xfrm>
        </p:grpSpPr>
        <p:sp>
          <p:nvSpPr>
            <p:cNvPr id="36" name="Flowchart: Data 40"/>
            <p:cNvSpPr/>
            <p:nvPr/>
          </p:nvSpPr>
          <p:spPr>
            <a:xfrm rot="16200000" flipH="1" flipV="1">
              <a:off x="4163856" y="2756906"/>
              <a:ext cx="658937" cy="193559"/>
            </a:xfrm>
            <a:prstGeom prst="flowChartInputOutput">
              <a:avLst/>
            </a:prstGeom>
            <a:solidFill>
              <a:srgbClr val="5E6F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grpSp>
          <p:nvGrpSpPr>
            <p:cNvPr id="37" name="Group 51"/>
            <p:cNvGrpSpPr/>
            <p:nvPr/>
          </p:nvGrpSpPr>
          <p:grpSpPr>
            <a:xfrm>
              <a:off x="2469637" y="2543073"/>
              <a:ext cx="2120468" cy="850754"/>
              <a:chOff x="2460112" y="2094062"/>
              <a:chExt cx="2120468" cy="850754"/>
            </a:xfrm>
          </p:grpSpPr>
          <p:sp>
            <p:nvSpPr>
              <p:cNvPr id="38" name="Flowchart: Data 32"/>
              <p:cNvSpPr/>
              <p:nvPr/>
            </p:nvSpPr>
            <p:spPr>
              <a:xfrm rot="16200000" flipH="1" flipV="1">
                <a:off x="2247060" y="2307114"/>
                <a:ext cx="640080" cy="213975"/>
              </a:xfrm>
              <a:prstGeom prst="flowChartInputOutput">
                <a:avLst/>
              </a:prstGeom>
              <a:solidFill>
                <a:srgbClr val="5E6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100" dirty="0"/>
              </a:p>
            </p:txBody>
          </p:sp>
          <p:sp>
            <p:nvSpPr>
              <p:cNvPr id="39" name="Rectangle 34"/>
              <p:cNvSpPr/>
              <p:nvPr/>
            </p:nvSpPr>
            <p:spPr>
              <a:xfrm>
                <a:off x="2673145" y="2224816"/>
                <a:ext cx="1907435" cy="720000"/>
              </a:xfrm>
              <a:prstGeom prst="rect">
                <a:avLst/>
              </a:prstGeom>
              <a:solidFill>
                <a:srgbClr val="5E6F7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Обращение в </a:t>
                </a:r>
                <a:br>
                  <a:rPr lang="ru-RU" sz="1600" b="1" dirty="0">
                    <a:solidFill>
                      <a:schemeClr val="bg1"/>
                    </a:solidFill>
                  </a:rPr>
                </a:br>
                <a:r>
                  <a:rPr lang="ru-RU" sz="1600" b="1" dirty="0">
                    <a:solidFill>
                      <a:schemeClr val="bg1"/>
                    </a:solidFill>
                  </a:rPr>
                  <a:t>банк-гарант</a:t>
                </a:r>
              </a:p>
            </p:txBody>
          </p:sp>
        </p:grpSp>
      </p:grpSp>
      <p:grpSp>
        <p:nvGrpSpPr>
          <p:cNvPr id="40" name="Group 28"/>
          <p:cNvGrpSpPr/>
          <p:nvPr/>
        </p:nvGrpSpPr>
        <p:grpSpPr>
          <a:xfrm>
            <a:off x="8075635" y="2239871"/>
            <a:ext cx="2117477" cy="876901"/>
            <a:chOff x="6282620" y="1220638"/>
            <a:chExt cx="2117477" cy="876901"/>
          </a:xfrm>
        </p:grpSpPr>
        <p:sp>
          <p:nvSpPr>
            <p:cNvPr id="41" name="Flowchart: Data 37"/>
            <p:cNvSpPr/>
            <p:nvPr/>
          </p:nvSpPr>
          <p:spPr>
            <a:xfrm rot="16200000" flipH="1" flipV="1">
              <a:off x="5971278" y="1531980"/>
              <a:ext cx="837604" cy="214919"/>
            </a:xfrm>
            <a:prstGeom prst="flowChartInputOutput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2" name="Pentagon 39"/>
            <p:cNvSpPr/>
            <p:nvPr/>
          </p:nvSpPr>
          <p:spPr>
            <a:xfrm>
              <a:off x="6492662" y="1377539"/>
              <a:ext cx="1907435" cy="720000"/>
            </a:xfrm>
            <a:prstGeom prst="homePlate">
              <a:avLst/>
            </a:prstGeom>
            <a:solidFill>
              <a:srgbClr val="AFAB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bg1"/>
                  </a:solidFill>
                </a:rPr>
                <a:t>Решение правления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oup 30"/>
          <p:cNvGrpSpPr/>
          <p:nvPr/>
        </p:nvGrpSpPr>
        <p:grpSpPr>
          <a:xfrm>
            <a:off x="2546883" y="4108636"/>
            <a:ext cx="1908378" cy="850754"/>
            <a:chOff x="775234" y="2780107"/>
            <a:chExt cx="1908378" cy="850754"/>
          </a:xfrm>
        </p:grpSpPr>
        <p:sp>
          <p:nvSpPr>
            <p:cNvPr id="45" name="Flowchart: Data 26"/>
            <p:cNvSpPr/>
            <p:nvPr/>
          </p:nvSpPr>
          <p:spPr>
            <a:xfrm rot="16200000" flipH="1" flipV="1">
              <a:off x="2256585" y="2993159"/>
              <a:ext cx="640080" cy="213975"/>
            </a:xfrm>
            <a:prstGeom prst="flowChartInputOutput">
              <a:avLst/>
            </a:prstGeom>
            <a:solidFill>
              <a:srgbClr val="2F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46" name="Rectangle 29"/>
            <p:cNvSpPr/>
            <p:nvPr/>
          </p:nvSpPr>
          <p:spPr>
            <a:xfrm>
              <a:off x="775234" y="2910861"/>
              <a:ext cx="1907435" cy="720000"/>
            </a:xfrm>
            <a:prstGeom prst="rect">
              <a:avLst/>
            </a:prstGeom>
            <a:solidFill>
              <a:srgbClr val="2F44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Предварительное обращение в Фонд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49"/>
          <p:cNvSpPr/>
          <p:nvPr/>
        </p:nvSpPr>
        <p:spPr>
          <a:xfrm>
            <a:off x="3019835" y="4355160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1400" dirty="0"/>
          </a:p>
        </p:txBody>
      </p:sp>
      <p:sp>
        <p:nvSpPr>
          <p:cNvPr id="50" name="Oval 37"/>
          <p:cNvSpPr/>
          <p:nvPr/>
        </p:nvSpPr>
        <p:spPr>
          <a:xfrm>
            <a:off x="3165948" y="3275974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2F44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2F4450"/>
                </a:solidFill>
              </a:rPr>
              <a:t>1</a:t>
            </a:r>
            <a:endParaRPr lang="en-US" sz="4000" b="1" dirty="0">
              <a:solidFill>
                <a:srgbClr val="2F4450"/>
              </a:solidFill>
            </a:endParaRPr>
          </a:p>
        </p:txBody>
      </p:sp>
      <p:sp>
        <p:nvSpPr>
          <p:cNvPr id="51" name="Oval 37"/>
          <p:cNvSpPr/>
          <p:nvPr/>
        </p:nvSpPr>
        <p:spPr>
          <a:xfrm>
            <a:off x="5094091" y="2768680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5569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556973"/>
                </a:solidFill>
              </a:rPr>
              <a:t>2</a:t>
            </a:r>
            <a:endParaRPr lang="en-US" sz="4000" b="1" dirty="0">
              <a:solidFill>
                <a:srgbClr val="556973"/>
              </a:solidFill>
            </a:endParaRPr>
          </a:p>
        </p:txBody>
      </p:sp>
      <p:sp>
        <p:nvSpPr>
          <p:cNvPr id="52" name="Oval 37"/>
          <p:cNvSpPr/>
          <p:nvPr/>
        </p:nvSpPr>
        <p:spPr>
          <a:xfrm>
            <a:off x="6992589" y="2264189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7596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7596A7"/>
                </a:solidFill>
              </a:rPr>
              <a:t>3</a:t>
            </a:r>
            <a:endParaRPr lang="en-US" sz="4000" b="1" dirty="0">
              <a:solidFill>
                <a:srgbClr val="7596A7"/>
              </a:solidFill>
            </a:endParaRPr>
          </a:p>
        </p:txBody>
      </p:sp>
      <p:sp>
        <p:nvSpPr>
          <p:cNvPr id="53" name="Oval 37"/>
          <p:cNvSpPr/>
          <p:nvPr/>
        </p:nvSpPr>
        <p:spPr>
          <a:xfrm>
            <a:off x="8853683" y="1731708"/>
            <a:ext cx="631134" cy="631130"/>
          </a:xfrm>
          <a:prstGeom prst="ellipse">
            <a:avLst/>
          </a:prstGeom>
          <a:solidFill>
            <a:schemeClr val="bg1"/>
          </a:solidFill>
          <a:ln w="76200">
            <a:solidFill>
              <a:srgbClr val="AFAB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rgbClr val="AFABAB"/>
                </a:solidFill>
              </a:rPr>
              <a:t>4</a:t>
            </a:r>
            <a:endParaRPr lang="en-US" sz="4000" b="1" dirty="0">
              <a:solidFill>
                <a:srgbClr val="AFABAB"/>
              </a:solidFill>
            </a:endParaRPr>
          </a:p>
        </p:txBody>
      </p:sp>
      <p:cxnSp>
        <p:nvCxnSpPr>
          <p:cNvPr id="54" name="Скругленная соединительная линия 53"/>
          <p:cNvCxnSpPr/>
          <p:nvPr/>
        </p:nvCxnSpPr>
        <p:spPr>
          <a:xfrm rot="5400000" flipH="1" flipV="1">
            <a:off x="4094360" y="2171390"/>
            <a:ext cx="414867" cy="1705003"/>
          </a:xfrm>
          <a:prstGeom prst="curvedConnector3">
            <a:avLst>
              <a:gd name="adj1" fmla="val 142942"/>
            </a:avLst>
          </a:prstGeom>
          <a:ln w="38100">
            <a:solidFill>
              <a:srgbClr val="20B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>
            <a:stCxn id="51" idx="0"/>
            <a:endCxn id="52" idx="1"/>
          </p:cNvCxnSpPr>
          <p:nvPr/>
        </p:nvCxnSpPr>
        <p:spPr>
          <a:xfrm rot="5400000" flipH="1" flipV="1">
            <a:off x="6041305" y="1724969"/>
            <a:ext cx="412064" cy="1675358"/>
          </a:xfrm>
          <a:prstGeom prst="curvedConnector3">
            <a:avLst>
              <a:gd name="adj1" fmla="val 143234"/>
            </a:avLst>
          </a:prstGeom>
          <a:ln w="38100">
            <a:solidFill>
              <a:srgbClr val="20B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5377518" y="1741616"/>
            <a:ext cx="170750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Оферта</a:t>
            </a:r>
            <a:endParaRPr lang="ru-RU" b="1" dirty="0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7" name="Скругленная соединительная линия 56"/>
          <p:cNvCxnSpPr>
            <a:stCxn id="52" idx="0"/>
            <a:endCxn id="53" idx="1"/>
          </p:cNvCxnSpPr>
          <p:nvPr/>
        </p:nvCxnSpPr>
        <p:spPr>
          <a:xfrm rot="5400000" flipH="1" flipV="1">
            <a:off x="7907106" y="1225185"/>
            <a:ext cx="440054" cy="1637954"/>
          </a:xfrm>
          <a:prstGeom prst="curvedConnector3">
            <a:avLst>
              <a:gd name="adj1" fmla="val 142649"/>
            </a:avLst>
          </a:prstGeom>
          <a:ln w="38100">
            <a:solidFill>
              <a:srgbClr val="20B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7195355" y="993855"/>
            <a:ext cx="17075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экспертизы</a:t>
            </a:r>
            <a:endParaRPr lang="ru-RU" b="1" dirty="0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Правая фигурная скобка 58"/>
          <p:cNvSpPr/>
          <p:nvPr/>
        </p:nvSpPr>
        <p:spPr>
          <a:xfrm rot="5400000">
            <a:off x="3432146" y="4594862"/>
            <a:ext cx="136919" cy="1907434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0" name="TextBox 94"/>
          <p:cNvSpPr txBox="1">
            <a:spLocks noChangeArrowheads="1"/>
          </p:cNvSpPr>
          <p:nvPr/>
        </p:nvSpPr>
        <p:spPr bwMode="auto">
          <a:xfrm>
            <a:off x="2731805" y="5766653"/>
            <a:ext cx="172034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рабочих дня</a:t>
            </a:r>
          </a:p>
        </p:txBody>
      </p:sp>
      <p:sp>
        <p:nvSpPr>
          <p:cNvPr id="61" name="Правая фигурная скобка 60"/>
          <p:cNvSpPr/>
          <p:nvPr/>
        </p:nvSpPr>
        <p:spPr>
          <a:xfrm rot="5400000">
            <a:off x="8192440" y="3649444"/>
            <a:ext cx="136919" cy="3798285"/>
          </a:xfrm>
          <a:prstGeom prst="rightBrace">
            <a:avLst>
              <a:gd name="adj1" fmla="val 31648"/>
              <a:gd name="adj2" fmla="val 49604"/>
            </a:avLst>
          </a:prstGeom>
          <a:ln w="28575">
            <a:solidFill>
              <a:srgbClr val="20B3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TextBox 94"/>
          <p:cNvSpPr txBox="1">
            <a:spLocks noChangeArrowheads="1"/>
          </p:cNvSpPr>
          <p:nvPr/>
        </p:nvSpPr>
        <p:spPr bwMode="auto">
          <a:xfrm>
            <a:off x="6894323" y="5766653"/>
            <a:ext cx="27331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20B3AB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13 рабочих дней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304315" y="3150696"/>
            <a:ext cx="1855727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>
                <a:solidFill>
                  <a:srgbClr val="2F454F"/>
                </a:solidFill>
              </a:rPr>
              <a:t>Отлагательное условие по получению гарантии</a:t>
            </a:r>
            <a:endParaRPr lang="en-US" sz="1200" dirty="0">
              <a:solidFill>
                <a:srgbClr val="2F454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046935" y="6314792"/>
            <a:ext cx="2743200" cy="365125"/>
          </a:xfrm>
        </p:spPr>
        <p:txBody>
          <a:bodyPr/>
          <a:lstStyle/>
          <a:p>
            <a:fld id="{62E21156-095B-496A-BAB7-1B65ABED130B}" type="slidenum">
              <a:rPr lang="ru-RU" smtClean="0">
                <a:solidFill>
                  <a:schemeClr val="bg1"/>
                </a:solidFill>
              </a:rPr>
              <a:pPr/>
              <a:t>3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098816" y="1971742"/>
            <a:ext cx="170750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ru-RU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Фонда</a:t>
            </a:r>
            <a:endParaRPr lang="ru-RU" b="1" dirty="0">
              <a:solidFill>
                <a:srgbClr val="2F45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Платформа для бизнеса «Развивай.РФ» запущена в эксплуатаци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Развивай.рф - Home | Fac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362" y="928452"/>
            <a:ext cx="1236251" cy="12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xn--80aafaxhj3c.xn--p1ai%2F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38" y="1781981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Равнобедренный треугольник 4"/>
          <p:cNvSpPr/>
          <p:nvPr/>
        </p:nvSpPr>
        <p:spPr>
          <a:xfrm rot="5400000">
            <a:off x="49757" y="2343003"/>
            <a:ext cx="600635" cy="152400"/>
          </a:xfrm>
          <a:prstGeom prst="triangle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687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1">
            <a:extLst>
              <a:ext uri="{FF2B5EF4-FFF2-40B4-BE49-F238E27FC236}">
                <a16:creationId xmlns:a16="http://schemas.microsoft.com/office/drawing/2014/main" id="{9792DA7F-7C25-442A-8D71-ED2C4FF34DA1}"/>
              </a:ext>
            </a:extLst>
          </p:cNvPr>
          <p:cNvSpPr/>
          <p:nvPr/>
        </p:nvSpPr>
        <p:spPr>
          <a:xfrm>
            <a:off x="6230470" y="3051987"/>
            <a:ext cx="718342" cy="787168"/>
          </a:xfrm>
          <a:prstGeom prst="roundRect">
            <a:avLst>
              <a:gd name="adj" fmla="val 6311"/>
            </a:avLst>
          </a:prstGeom>
          <a:noFill/>
          <a:ln w="38100">
            <a:solidFill>
              <a:srgbClr val="7596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en-US" dirty="0"/>
              <a:t>5</a:t>
            </a:r>
            <a:endParaRPr lang="ru-RU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830222" y="1070776"/>
            <a:ext cx="4999873" cy="2700215"/>
            <a:chOff x="697712" y="1468598"/>
            <a:chExt cx="4999873" cy="2700215"/>
          </a:xfrm>
        </p:grpSpPr>
        <p:sp>
          <p:nvSpPr>
            <p:cNvPr id="22" name="Rectangle: Rounded Corners 1">
              <a:extLst>
                <a:ext uri="{FF2B5EF4-FFF2-40B4-BE49-F238E27FC236}">
                  <a16:creationId xmlns:a16="http://schemas.microsoft.com/office/drawing/2014/main" id="{9792DA7F-7C25-442A-8D71-ED2C4FF34DA1}"/>
                </a:ext>
              </a:extLst>
            </p:cNvPr>
            <p:cNvSpPr/>
            <p:nvPr/>
          </p:nvSpPr>
          <p:spPr>
            <a:xfrm>
              <a:off x="766807" y="1772543"/>
              <a:ext cx="950466" cy="621704"/>
            </a:xfrm>
            <a:prstGeom prst="roundRect">
              <a:avLst>
                <a:gd name="adj" fmla="val 6311"/>
              </a:avLst>
            </a:prstGeom>
            <a:noFill/>
            <a:ln w="3810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AFABA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3146B4C5-7E3C-4F64-A8C1-3EB191722C7F}"/>
                </a:ext>
              </a:extLst>
            </p:cNvPr>
            <p:cNvSpPr/>
            <p:nvPr/>
          </p:nvSpPr>
          <p:spPr>
            <a:xfrm>
              <a:off x="1017585" y="1468598"/>
              <a:ext cx="4680000" cy="852998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89E7B6C-D0D6-4459-9D8F-656628E95391}"/>
                </a:ext>
              </a:extLst>
            </p:cNvPr>
            <p:cNvSpPr txBox="1"/>
            <p:nvPr/>
          </p:nvSpPr>
          <p:spPr>
            <a:xfrm>
              <a:off x="1300895" y="1534759"/>
              <a:ext cx="32430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Заём </a:t>
              </a: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250–1000 млн </a:t>
              </a: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рублей</a:t>
              </a:r>
              <a:endParaRPr kumimoji="0" lang="en-US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1" name="Заголовок 1"/>
            <p:cNvSpPr txBox="1">
              <a:spLocks/>
            </p:cNvSpPr>
            <p:nvPr/>
          </p:nvSpPr>
          <p:spPr>
            <a:xfrm>
              <a:off x="697712" y="2752827"/>
              <a:ext cx="4069030" cy="141598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b="1" dirty="0">
                  <a:solidFill>
                    <a:srgbClr val="7596A7"/>
                  </a:solidFill>
                </a:rPr>
                <a:t>5% </a:t>
              </a:r>
              <a:r>
                <a:rPr lang="ru-RU" sz="1600" dirty="0">
                  <a:solidFill>
                    <a:srgbClr val="30454F"/>
                  </a:solidFill>
                </a:rPr>
                <a:t>годовых, общая 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Срок займа: до </a:t>
              </a:r>
              <a:r>
                <a:rPr lang="ru-RU" sz="1600" b="1" dirty="0">
                  <a:solidFill>
                    <a:srgbClr val="7596A7"/>
                  </a:solidFill>
                </a:rPr>
                <a:t>15</a:t>
              </a:r>
              <a:r>
                <a:rPr lang="ru-RU" sz="1600" dirty="0">
                  <a:solidFill>
                    <a:srgbClr val="30454F"/>
                  </a:solidFill>
                </a:rPr>
                <a:t> лет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Собственные средства: не менее 20%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Отсрочка по выплате займа до 3 лет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pPr>
              <a:r>
                <a:rPr lang="ru-RU" sz="1600" dirty="0">
                  <a:solidFill>
                    <a:srgbClr val="30454F"/>
                  </a:solidFill>
                </a:rPr>
                <a:t>Стандартное обеспечение (залоги, поручительства)</a:t>
              </a:r>
            </a:p>
          </p:txBody>
        </p:sp>
      </p:grpSp>
      <p:sp>
        <p:nvSpPr>
          <p:cNvPr id="24" name="Rectangle 4">
            <a:extLst>
              <a:ext uri="{FF2B5EF4-FFF2-40B4-BE49-F238E27FC236}">
                <a16:creationId xmlns:a16="http://schemas.microsoft.com/office/drawing/2014/main" id="{1903F422-EE9A-4B63-9006-B21D7EC5E4E6}"/>
              </a:ext>
            </a:extLst>
          </p:cNvPr>
          <p:cNvSpPr/>
          <p:nvPr/>
        </p:nvSpPr>
        <p:spPr>
          <a:xfrm>
            <a:off x="6466886" y="2596785"/>
            <a:ext cx="5235219" cy="1068423"/>
          </a:xfrm>
          <a:prstGeom prst="rect">
            <a:avLst/>
          </a:prstGeom>
          <a:solidFill>
            <a:srgbClr val="20B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89E7B6C-D0D6-4459-9D8F-656628E95391}"/>
              </a:ext>
            </a:extLst>
          </p:cNvPr>
          <p:cNvSpPr txBox="1"/>
          <p:nvPr/>
        </p:nvSpPr>
        <p:spPr>
          <a:xfrm>
            <a:off x="6495333" y="2618767"/>
            <a:ext cx="5206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Заем для участия в реализации концессионного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соглашения</a:t>
            </a:r>
            <a:r>
              <a:rPr kumimoji="0" lang="ru-RU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соглашения ГЧП, МЧП от 25 млн до 1</a:t>
            </a:r>
            <a:r>
              <a:rPr kumimoji="0" lang="en-US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000 </a:t>
            </a:r>
            <a:r>
              <a:rPr kumimoji="0" lang="ru-RU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  <a:endParaRPr kumimoji="0" lang="en-US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7" name="Picture 6" descr="https://media-private.canva.com/MADerJriUGY/1/screen_3x.jpg?response-expires=Thu%2C%2026%20Sep%202019%2016%3A13%3A30%20GMT&amp;X-Amz-Algorithm=AWS4-HMAC-SHA256&amp;X-Amz-Date=20190926T133239Z&amp;X-Amz-SignedHeaders=host&amp;X-Amz-Expires=9650&amp;X-Amz-Credential=AKIAJWF6QO3UH4PAAJ6Q%2F20190926%2Fus-east-1%2Fs3%2Faws4_request&amp;X-Amz-Signature=c72bae7b5c9214e3c5d2a33e2d3f4a5fad7d47762358b734a98ae38ce3c9eb5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08" y="188778"/>
            <a:ext cx="3324680" cy="220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Заголовок 1"/>
          <p:cNvSpPr txBox="1">
            <a:spLocks/>
          </p:cNvSpPr>
          <p:nvPr/>
        </p:nvSpPr>
        <p:spPr>
          <a:xfrm>
            <a:off x="5076825" y="3840682"/>
            <a:ext cx="7047081" cy="1041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just">
              <a:lnSpc>
                <a:spcPct val="100000"/>
              </a:lnSpc>
              <a:spcBef>
                <a:spcPts val="500"/>
              </a:spcBef>
            </a:pPr>
            <a:r>
              <a:rPr lang="ru-RU" sz="1200" dirty="0">
                <a:solidFill>
                  <a:srgbClr val="30454F"/>
                </a:solidFill>
              </a:rPr>
              <a:t>Участие в реализации концессионных соглашений в сфере инфраструктуры городов           (</a:t>
            </a:r>
            <a:r>
              <a:rPr lang="ru-RU" sz="1200" b="1" dirty="0">
                <a:solidFill>
                  <a:srgbClr val="30454F"/>
                </a:solidFill>
              </a:rPr>
              <a:t>ЖКХ </a:t>
            </a:r>
            <a:r>
              <a:rPr lang="ru-RU" sz="1200" dirty="0">
                <a:solidFill>
                  <a:srgbClr val="30454F"/>
                </a:solidFill>
              </a:rPr>
              <a:t>(объекты коммунальной инфраструктуры или объекты коммунального хозяйства: производство, передача и распределение электрической энергии; освещение; теплоснабжение, централизованные системы ГВС, ХВС и (или) водоотведения, отдельные объекты таких систем) и </a:t>
            </a:r>
            <a:r>
              <a:rPr lang="ru-RU" sz="1200" b="1" dirty="0">
                <a:solidFill>
                  <a:srgbClr val="30454F"/>
                </a:solidFill>
              </a:rPr>
              <a:t>транспортно-пересадочные узлы </a:t>
            </a:r>
            <a:r>
              <a:rPr lang="ru-RU" sz="1200" dirty="0">
                <a:solidFill>
                  <a:srgbClr val="30454F"/>
                </a:solidFill>
              </a:rPr>
              <a:t>(остановочные пункты)) 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008731" y="4950855"/>
            <a:ext cx="7115175" cy="15051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7596A7"/>
                </a:solidFill>
              </a:rPr>
              <a:t>0-5% </a:t>
            </a:r>
            <a:r>
              <a:rPr lang="ru-RU" sz="1600" dirty="0">
                <a:solidFill>
                  <a:srgbClr val="30454F"/>
                </a:solidFill>
              </a:rPr>
              <a:t>годовых,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Срок займа: до </a:t>
            </a:r>
            <a:r>
              <a:rPr lang="ru-RU" sz="1600" b="1" dirty="0">
                <a:solidFill>
                  <a:srgbClr val="7596A7"/>
                </a:solidFill>
              </a:rPr>
              <a:t>15</a:t>
            </a:r>
            <a:r>
              <a:rPr lang="ru-RU" sz="1600" dirty="0">
                <a:solidFill>
                  <a:srgbClr val="30454F"/>
                </a:solidFill>
              </a:rPr>
              <a:t> лет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Собственные средства: не менее </a:t>
            </a:r>
            <a:r>
              <a:rPr lang="ru-RU" sz="1600" b="1" dirty="0">
                <a:solidFill>
                  <a:srgbClr val="7596A7"/>
                </a:solidFill>
              </a:rPr>
              <a:t>20%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Отсрочка по выплате займа до 3 лет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30454F"/>
                </a:solidFill>
              </a:rPr>
              <a:t>Банковская гарантия (при 0%), стандартное обеспечение (при 5%)</a:t>
            </a: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227158" y="115444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ОСНОВНЫЕ  НАПРАВЛЕНИЯ ФИНАНСОВОЙ ПОДДЕРЖКИ ФОНДА</a:t>
            </a:r>
            <a:endParaRPr lang="ru-RU" sz="2800" dirty="0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991468" y="558217"/>
            <a:ext cx="4085357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ЛЬГОТНЫЕ ЗАЙМЫ</a:t>
            </a:r>
          </a:p>
        </p:txBody>
      </p:sp>
      <p:pic>
        <p:nvPicPr>
          <p:cNvPr id="41" name="Picture 2" descr="Картинки по запросу &quot;городские дороги vjcns гчп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4" y="4152900"/>
            <a:ext cx="4203623" cy="23623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5487345" y="3189243"/>
            <a:ext cx="639800" cy="5458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38"/>
          <a:stretch/>
        </p:blipFill>
        <p:spPr>
          <a:xfrm>
            <a:off x="227158" y="1374721"/>
            <a:ext cx="643783" cy="5244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254431" y="2495657"/>
            <a:ext cx="723901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AA1CE6A-8D5F-4A08-9709-A0B3CA472D9A}"/>
              </a:ext>
            </a:extLst>
          </p:cNvPr>
          <p:cNvSpPr txBox="1"/>
          <p:nvPr/>
        </p:nvSpPr>
        <p:spPr>
          <a:xfrm>
            <a:off x="4317200" y="785049"/>
            <a:ext cx="2788920" cy="1600438"/>
          </a:xfrm>
          <a:prstGeom prst="rect">
            <a:avLst/>
          </a:prstGeom>
          <a:solidFill>
            <a:srgbClr val="7596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стандартное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поручительство региональной гарантийной организации, государственная гарантия субъекта РФ</a:t>
            </a:r>
          </a:p>
        </p:txBody>
      </p:sp>
    </p:spTree>
    <p:extLst>
      <p:ext uri="{BB962C8B-B14F-4D97-AF65-F5344CB8AC3E}">
        <p14:creationId xmlns:p14="http://schemas.microsoft.com/office/powerpoint/2010/main" val="3260567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en-US" dirty="0"/>
              <a:t>6</a:t>
            </a:r>
            <a:endParaRPr lang="ru-RU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453631" y="1309998"/>
            <a:ext cx="5331287" cy="2363727"/>
            <a:chOff x="6540180" y="1360633"/>
            <a:chExt cx="5331287" cy="2052759"/>
          </a:xfrm>
        </p:grpSpPr>
        <p:sp>
          <p:nvSpPr>
            <p:cNvPr id="63" name="Rectangle: Rounded Corners 1">
              <a:extLst>
                <a:ext uri="{FF2B5EF4-FFF2-40B4-BE49-F238E27FC236}">
                  <a16:creationId xmlns:a16="http://schemas.microsoft.com/office/drawing/2014/main" id="{9792DA7F-7C25-442A-8D71-ED2C4FF34DA1}"/>
                </a:ext>
              </a:extLst>
            </p:cNvPr>
            <p:cNvSpPr/>
            <p:nvPr/>
          </p:nvSpPr>
          <p:spPr>
            <a:xfrm>
              <a:off x="6540180" y="1491486"/>
              <a:ext cx="1037144" cy="935640"/>
            </a:xfrm>
            <a:prstGeom prst="roundRect">
              <a:avLst>
                <a:gd name="adj" fmla="val 6311"/>
              </a:avLst>
            </a:prstGeom>
            <a:noFill/>
            <a:ln w="3810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4">
              <a:extLst>
                <a:ext uri="{FF2B5EF4-FFF2-40B4-BE49-F238E27FC236}">
                  <a16:creationId xmlns:a16="http://schemas.microsoft.com/office/drawing/2014/main" id="{1903F422-EE9A-4B63-9006-B21D7EC5E4E6}"/>
                </a:ext>
              </a:extLst>
            </p:cNvPr>
            <p:cNvSpPr/>
            <p:nvPr/>
          </p:nvSpPr>
          <p:spPr>
            <a:xfrm>
              <a:off x="7026090" y="1360633"/>
              <a:ext cx="4680000" cy="958672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D89E7B6C-D0D6-4459-9D8F-656628E95391}"/>
                </a:ext>
              </a:extLst>
            </p:cNvPr>
            <p:cNvSpPr txBox="1"/>
            <p:nvPr/>
          </p:nvSpPr>
          <p:spPr>
            <a:xfrm>
              <a:off x="7248006" y="1484422"/>
              <a:ext cx="4039733" cy="8285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Субсидия на софинансирование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строительства инфраструктуры, необходимой</a:t>
              </a:r>
              <a:r>
                <a:rPr kumimoji="0" lang="ru-RU" sz="1400" b="0" i="0" u="none" strike="noStrike" kern="1200" cap="none" spc="0" normalizeH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для реализации инвестпроектов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(инженерная и транспортная)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2" name="Заголовок 1"/>
            <p:cNvSpPr txBox="1">
              <a:spLocks/>
            </p:cNvSpPr>
            <p:nvPr/>
          </p:nvSpPr>
          <p:spPr>
            <a:xfrm>
              <a:off x="7248005" y="2467723"/>
              <a:ext cx="4623462" cy="94566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>
                <a:lnSpc>
                  <a:spcPct val="100000"/>
                </a:lnSpc>
                <a:spcBef>
                  <a:spcPts val="1200"/>
                </a:spcBef>
              </a:pPr>
              <a:r>
                <a:rPr lang="ru-RU" sz="1600" dirty="0">
                  <a:solidFill>
                    <a:srgbClr val="30454F"/>
                  </a:solidFill>
                </a:rPr>
                <a:t>Финансирование расходов на инфраструктуру</a:t>
              </a:r>
              <a:br>
                <a:rPr lang="ru-RU" sz="1600" dirty="0">
                  <a:solidFill>
                    <a:srgbClr val="30454F"/>
                  </a:solidFill>
                </a:rPr>
              </a:br>
              <a:r>
                <a:rPr lang="ru-RU" sz="1600" dirty="0">
                  <a:solidFill>
                    <a:srgbClr val="30454F"/>
                  </a:solidFill>
                </a:rPr>
                <a:t>(до 95% от объема затрат – средства Фонда, не менее 5% - средства муниципалитета/субъекта РФ)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6345510" y="1083804"/>
            <a:ext cx="5709334" cy="2974867"/>
            <a:chOff x="6412904" y="865663"/>
            <a:chExt cx="5709334" cy="2974867"/>
          </a:xfrm>
        </p:grpSpPr>
        <p:sp>
          <p:nvSpPr>
            <p:cNvPr id="39" name="Rectangle: Rounded Corners 1">
              <a:extLst>
                <a:ext uri="{FF2B5EF4-FFF2-40B4-BE49-F238E27FC236}">
                  <a16:creationId xmlns:a16="http://schemas.microsoft.com/office/drawing/2014/main" id="{9792DA7F-7C25-442A-8D71-ED2C4FF34DA1}"/>
                </a:ext>
              </a:extLst>
            </p:cNvPr>
            <p:cNvSpPr/>
            <p:nvPr/>
          </p:nvSpPr>
          <p:spPr>
            <a:xfrm>
              <a:off x="6412904" y="1072548"/>
              <a:ext cx="1037144" cy="1077377"/>
            </a:xfrm>
            <a:prstGeom prst="roundRect">
              <a:avLst>
                <a:gd name="adj" fmla="val 6311"/>
              </a:avLst>
            </a:prstGeom>
            <a:noFill/>
            <a:ln w="3810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Rectangle 4">
              <a:extLst>
                <a:ext uri="{FF2B5EF4-FFF2-40B4-BE49-F238E27FC236}">
                  <a16:creationId xmlns:a16="http://schemas.microsoft.com/office/drawing/2014/main" id="{1903F422-EE9A-4B63-9006-B21D7EC5E4E6}"/>
                </a:ext>
              </a:extLst>
            </p:cNvPr>
            <p:cNvSpPr/>
            <p:nvPr/>
          </p:nvSpPr>
          <p:spPr>
            <a:xfrm>
              <a:off x="6926453" y="865663"/>
              <a:ext cx="4680000" cy="1134071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89E7B6C-D0D6-4459-9D8F-656628E95391}"/>
                </a:ext>
              </a:extLst>
            </p:cNvPr>
            <p:cNvSpPr txBox="1"/>
            <p:nvPr/>
          </p:nvSpPr>
          <p:spPr>
            <a:xfrm>
              <a:off x="7234439" y="943625"/>
              <a:ext cx="403973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Субсидия на софинансирование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строительства объектов социальной  инфраструктуры до 50% при численности населения моногорода до 50 тыс. чел.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Заголовок 1"/>
            <p:cNvSpPr txBox="1">
              <a:spLocks/>
            </p:cNvSpPr>
            <p:nvPr/>
          </p:nvSpPr>
          <p:spPr>
            <a:xfrm>
              <a:off x="6773961" y="2182516"/>
              <a:ext cx="5348277" cy="165801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</a:rPr>
                <a:t>Финансирование расходов на инфраструктуру</a:t>
              </a:r>
              <a:br>
                <a:rPr lang="ru-RU" sz="1600" dirty="0">
                  <a:solidFill>
                    <a:srgbClr val="30454F"/>
                  </a:solidFill>
                </a:rPr>
              </a:br>
              <a:r>
                <a:rPr lang="ru-RU" sz="1600" b="1" dirty="0">
                  <a:solidFill>
                    <a:srgbClr val="7596A7"/>
                  </a:solidFill>
                </a:rPr>
                <a:t>до 50% </a:t>
              </a:r>
              <a:r>
                <a:rPr lang="ru-RU" sz="1600" dirty="0">
                  <a:solidFill>
                    <a:srgbClr val="30454F"/>
                  </a:solidFill>
                </a:rPr>
                <a:t>от стоимости объектов инфраструктуры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</a:rPr>
                <a:t>Наличие проектной документации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</a:rPr>
                <a:t>Участие субъекта РФ/моногорода – не менее 50%</a:t>
              </a:r>
            </a:p>
            <a:p>
              <a:pPr marL="285750" indent="-285750">
                <a:lnSpc>
                  <a:spcPct val="100000"/>
                </a:lnSpc>
                <a:spcBef>
                  <a:spcPts val="5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</a:rPr>
                <a:t>Население города – до 50 тыс. чел.</a:t>
              </a:r>
            </a:p>
          </p:txBody>
        </p:sp>
      </p:grpSp>
      <p:sp>
        <p:nvSpPr>
          <p:cNvPr id="42" name="Заголовок 1"/>
          <p:cNvSpPr txBox="1">
            <a:spLocks/>
          </p:cNvSpPr>
          <p:nvPr/>
        </p:nvSpPr>
        <p:spPr>
          <a:xfrm>
            <a:off x="6054045" y="4341020"/>
            <a:ext cx="6000799" cy="19916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ru-RU" sz="1600" u="sng" dirty="0">
                <a:solidFill>
                  <a:srgbClr val="30454F"/>
                </a:solidFill>
              </a:rPr>
              <a:t>Объекты социальной инфраструктуры: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30454F"/>
                </a:solidFill>
              </a:rPr>
              <a:t>Под Объектами социальной инфраструктуры понимаются места притяжения для различных социальных групп и сообществ населения Моногородов, то есть современные многофункциональные культурно-творческие и досугово-образовательные пространства: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0454F"/>
                </a:solidFill>
              </a:rPr>
              <a:t>дома, центры, клубы и дворцы культуры;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0454F"/>
                </a:solidFill>
              </a:rPr>
              <a:t>культурно-досуговые центры;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0454F"/>
                </a:solidFill>
              </a:rPr>
              <a:t>дома и школы детского и молодежного творчества;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0454F"/>
                </a:solidFill>
              </a:rPr>
              <a:t>музыкальные школы и школы искусств;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0454F"/>
                </a:solidFill>
              </a:rPr>
              <a:t>центры активного долголетия;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0454F"/>
                </a:solidFill>
              </a:rPr>
              <a:t>кванториумы, коворкинги и «точки кипения»;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0454F"/>
                </a:solidFill>
              </a:rPr>
              <a:t>библиотеки;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0454F"/>
                </a:solidFill>
              </a:rPr>
              <a:t>творческие и ремесленные мастерские;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30454F"/>
                </a:solidFill>
              </a:rPr>
              <a:t>спортивные инклюзивные площадки.</a:t>
            </a:r>
          </a:p>
        </p:txBody>
      </p:sp>
      <p:grpSp>
        <p:nvGrpSpPr>
          <p:cNvPr id="43" name="Группа 42"/>
          <p:cNvGrpSpPr/>
          <p:nvPr/>
        </p:nvGrpSpPr>
        <p:grpSpPr>
          <a:xfrm>
            <a:off x="355415" y="4000601"/>
            <a:ext cx="5360402" cy="2697229"/>
            <a:chOff x="6540180" y="1360633"/>
            <a:chExt cx="5360402" cy="2342387"/>
          </a:xfrm>
        </p:grpSpPr>
        <p:sp>
          <p:nvSpPr>
            <p:cNvPr id="45" name="Rectangle: Rounded Corners 1">
              <a:extLst>
                <a:ext uri="{FF2B5EF4-FFF2-40B4-BE49-F238E27FC236}">
                  <a16:creationId xmlns:a16="http://schemas.microsoft.com/office/drawing/2014/main" id="{9792DA7F-7C25-442A-8D71-ED2C4FF34DA1}"/>
                </a:ext>
              </a:extLst>
            </p:cNvPr>
            <p:cNvSpPr/>
            <p:nvPr/>
          </p:nvSpPr>
          <p:spPr>
            <a:xfrm>
              <a:off x="6540180" y="1491486"/>
              <a:ext cx="1037144" cy="935640"/>
            </a:xfrm>
            <a:prstGeom prst="roundRect">
              <a:avLst>
                <a:gd name="adj" fmla="val 6311"/>
              </a:avLst>
            </a:prstGeom>
            <a:noFill/>
            <a:ln w="38100">
              <a:solidFill>
                <a:srgbClr val="7596A7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Rectangle 4">
              <a:extLst>
                <a:ext uri="{FF2B5EF4-FFF2-40B4-BE49-F238E27FC236}">
                  <a16:creationId xmlns:a16="http://schemas.microsoft.com/office/drawing/2014/main" id="{1903F422-EE9A-4B63-9006-B21D7EC5E4E6}"/>
                </a:ext>
              </a:extLst>
            </p:cNvPr>
            <p:cNvSpPr/>
            <p:nvPr/>
          </p:nvSpPr>
          <p:spPr>
            <a:xfrm>
              <a:off x="7026090" y="1360633"/>
              <a:ext cx="4680000" cy="958672"/>
            </a:xfrm>
            <a:prstGeom prst="rect">
              <a:avLst/>
            </a:prstGeom>
            <a:solidFill>
              <a:srgbClr val="20B2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89E7B6C-D0D6-4459-9D8F-656628E95391}"/>
                </a:ext>
              </a:extLst>
            </p:cNvPr>
            <p:cNvSpPr txBox="1"/>
            <p:nvPr/>
          </p:nvSpPr>
          <p:spPr>
            <a:xfrm>
              <a:off x="7346221" y="1411063"/>
              <a:ext cx="4039733" cy="828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ru-RU" sz="1400" b="1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Субсидия на создание объектов инфраструктуры (в т.ч. социальной) </a:t>
              </a:r>
              <a:r>
                <a:rPr lang="ru-RU" sz="1400" dirty="0">
                  <a:solidFill>
                    <a:srgbClr val="FFFF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в рамках реализации концессионного соглашения, соглашения о ГЧП/МЧП </a:t>
              </a:r>
              <a:endPara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7" name="Заголовок 1"/>
            <p:cNvSpPr txBox="1">
              <a:spLocks/>
            </p:cNvSpPr>
            <p:nvPr/>
          </p:nvSpPr>
          <p:spPr>
            <a:xfrm>
              <a:off x="7577324" y="2551499"/>
              <a:ext cx="4323258" cy="1151521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000" kern="1200">
                  <a:solidFill>
                    <a:srgbClr val="2F454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marL="285750" indent="-285750">
                <a:lnSpc>
                  <a:spcPct val="100000"/>
                </a:lnSpc>
                <a:spcBef>
                  <a:spcPts val="12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</a:rPr>
                <a:t>До 95% от доли участия субъекта РФ /моногорода</a:t>
              </a:r>
            </a:p>
            <a:p>
              <a:pPr marL="285750" indent="-285750">
                <a:lnSpc>
                  <a:spcPct val="100000"/>
                </a:lnSpc>
                <a:spcBef>
                  <a:spcPts val="1200"/>
                </a:spcBef>
                <a:buFont typeface="Wingdings" panose="05000000000000000000" pitchFamily="2" charset="2"/>
                <a:buChar char="§"/>
              </a:pPr>
              <a:r>
                <a:rPr lang="ru-RU" sz="1600" dirty="0">
                  <a:solidFill>
                    <a:srgbClr val="30454F"/>
                  </a:solidFill>
                </a:rPr>
                <a:t>Наличие проектной документации</a:t>
              </a:r>
            </a:p>
          </p:txBody>
        </p:sp>
      </p:grpSp>
      <p:sp>
        <p:nvSpPr>
          <p:cNvPr id="48" name="Заголовок 1"/>
          <p:cNvSpPr txBox="1">
            <a:spLocks/>
          </p:cNvSpPr>
          <p:nvPr/>
        </p:nvSpPr>
        <p:spPr>
          <a:xfrm>
            <a:off x="202949" y="43749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ОСНОВНЫЕ НАПРАВЛЕНИЯ ФИНАНСОВОЙ ПОДДЕРЖКИ ФОНДА</a:t>
            </a:r>
            <a:endParaRPr lang="ru-RU" sz="2800" dirty="0"/>
          </a:p>
        </p:txBody>
      </p:sp>
      <p:sp>
        <p:nvSpPr>
          <p:cNvPr id="49" name="Заголовок 1"/>
          <p:cNvSpPr txBox="1">
            <a:spLocks/>
          </p:cNvSpPr>
          <p:nvPr/>
        </p:nvSpPr>
        <p:spPr>
          <a:xfrm>
            <a:off x="991468" y="394846"/>
            <a:ext cx="11105331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СОФИНАНСИРОВАНИЕ СТРОИТЕЛЬСТВА ОБЪЕКТОВ ИНФРАСТРУКТУРЫ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32"/>
          <a:stretch/>
        </p:blipFill>
        <p:spPr>
          <a:xfrm>
            <a:off x="367768" y="2685835"/>
            <a:ext cx="674804" cy="58349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595114" y="5625365"/>
            <a:ext cx="688854" cy="5970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91"/>
          <a:stretch/>
        </p:blipFill>
        <p:spPr>
          <a:xfrm>
            <a:off x="6022687" y="2514987"/>
            <a:ext cx="849257" cy="69391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913594" y="1021652"/>
            <a:ext cx="723901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95640" y="3923557"/>
            <a:ext cx="723901" cy="2462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Новый</a:t>
            </a:r>
          </a:p>
        </p:txBody>
      </p:sp>
    </p:spTree>
    <p:extLst>
      <p:ext uri="{BB962C8B-B14F-4D97-AF65-F5344CB8AC3E}">
        <p14:creationId xmlns:p14="http://schemas.microsoft.com/office/powerpoint/2010/main" val="3336914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id="{9792DA7F-7C25-442A-8D71-ED2C4FF34DA1}"/>
              </a:ext>
            </a:extLst>
          </p:cNvPr>
          <p:cNvSpPr/>
          <p:nvPr/>
        </p:nvSpPr>
        <p:spPr>
          <a:xfrm>
            <a:off x="8491913" y="752235"/>
            <a:ext cx="3541687" cy="3503540"/>
          </a:xfrm>
          <a:prstGeom prst="roundRect">
            <a:avLst>
              <a:gd name="adj" fmla="val 6311"/>
            </a:avLst>
          </a:prstGeom>
          <a:noFill/>
          <a:ln w="38100">
            <a:solidFill>
              <a:srgbClr val="7596A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290400" y="6194025"/>
            <a:ext cx="2743200" cy="365125"/>
          </a:xfrm>
        </p:spPr>
        <p:txBody>
          <a:bodyPr/>
          <a:lstStyle/>
          <a:p>
            <a:r>
              <a:rPr lang="en-US" dirty="0"/>
              <a:t>7</a:t>
            </a:r>
            <a:endParaRPr lang="ru-RU" dirty="0"/>
          </a:p>
        </p:txBody>
      </p:sp>
      <p:sp>
        <p:nvSpPr>
          <p:cNvPr id="20" name="Номер слайда 4"/>
          <p:cNvSpPr txBox="1">
            <a:spLocks/>
          </p:cNvSpPr>
          <p:nvPr/>
        </p:nvSpPr>
        <p:spPr>
          <a:xfrm>
            <a:off x="9380706" y="63327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202949" y="43749"/>
            <a:ext cx="6438900" cy="2597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1200" dirty="0"/>
              <a:t>НАПРАВЛЕНИЯ ФИНАНСОВОЙ ПОДДЕРЖКИ ФОНДА</a:t>
            </a:r>
            <a:endParaRPr lang="ru-RU" sz="2800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1114920" y="515546"/>
            <a:ext cx="7524255" cy="42048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800" dirty="0"/>
              <a:t>ЛЬГОТНЫЕ ЗАЙМЫ. </a:t>
            </a:r>
            <a:r>
              <a:rPr lang="ru-RU" sz="1600" dirty="0"/>
              <a:t>ДОПОЛНИТЕЛЬНЫЕ НАПРАВЛЕНИЯ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2949" y="1011849"/>
            <a:ext cx="7426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Льготные займы для инициаторов проектов в моногородах, в которых введен режим </a:t>
            </a:r>
            <a:r>
              <a:rPr lang="ru-RU" sz="20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Чрезвычайной ситуации </a:t>
            </a: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федерального характера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293941" y="4400757"/>
            <a:ext cx="65882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Льготные займы для </a:t>
            </a:r>
            <a:r>
              <a:rPr lang="ru-RU" sz="2000" b="1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лизинговых</a:t>
            </a:r>
            <a:r>
              <a:rPr lang="ru-RU" sz="2000" dirty="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компаний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8758518" y="-9401"/>
            <a:ext cx="3433482" cy="4016626"/>
            <a:chOff x="9132000" y="-9402"/>
            <a:chExt cx="3060000" cy="4057145"/>
          </a:xfrm>
        </p:grpSpPr>
        <p:pic>
          <p:nvPicPr>
            <p:cNvPr id="27" name="Picture 4" descr="Картинки по запросу наводнение дальний восток малый бизнес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32000" y="-9402"/>
              <a:ext cx="3060000" cy="19592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8" descr="Похожее изображение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9857" y="2066835"/>
              <a:ext cx="3024286" cy="198090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361349" y="2685502"/>
            <a:ext cx="8130564" cy="1415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0454F"/>
                </a:solidFill>
              </a:rPr>
              <a:t>Займы в размере от </a:t>
            </a:r>
            <a:r>
              <a:rPr lang="ru-RU" sz="1400" b="1" dirty="0">
                <a:solidFill>
                  <a:srgbClr val="30454F"/>
                </a:solidFill>
              </a:rPr>
              <a:t>5</a:t>
            </a:r>
            <a:r>
              <a:rPr lang="ru-RU" sz="1400" dirty="0">
                <a:solidFill>
                  <a:srgbClr val="30454F"/>
                </a:solidFill>
              </a:rPr>
              <a:t> млн рублей до </a:t>
            </a:r>
            <a:r>
              <a:rPr lang="ru-RU" sz="1400" b="1" dirty="0">
                <a:solidFill>
                  <a:srgbClr val="30454F"/>
                </a:solidFill>
              </a:rPr>
              <a:t>50</a:t>
            </a:r>
            <a:r>
              <a:rPr lang="ru-RU" sz="1400" dirty="0">
                <a:solidFill>
                  <a:srgbClr val="30454F"/>
                </a:solidFill>
              </a:rPr>
              <a:t> млн рублей (включительно) на цели финансирования </a:t>
            </a:r>
            <a:r>
              <a:rPr lang="ru-RU" sz="1400" u="sng" dirty="0">
                <a:solidFill>
                  <a:srgbClr val="20B2AA"/>
                </a:solidFill>
              </a:rPr>
              <a:t>текущей деятельности </a:t>
            </a:r>
            <a:r>
              <a:rPr lang="ru-RU" sz="1400" dirty="0">
                <a:solidFill>
                  <a:srgbClr val="30454F"/>
                </a:solidFill>
              </a:rPr>
              <a:t>– не более </a:t>
            </a:r>
            <a:r>
              <a:rPr lang="ru-RU" sz="1400" b="1" dirty="0">
                <a:solidFill>
                  <a:srgbClr val="30454F"/>
                </a:solidFill>
              </a:rPr>
              <a:t>4</a:t>
            </a:r>
            <a:r>
              <a:rPr lang="ru-RU" sz="1400" dirty="0">
                <a:solidFill>
                  <a:srgbClr val="30454F"/>
                </a:solidFill>
              </a:rPr>
              <a:t> лет, отсрочка не более </a:t>
            </a:r>
            <a:r>
              <a:rPr lang="ru-RU" sz="1400" b="1" dirty="0">
                <a:solidFill>
                  <a:srgbClr val="30454F"/>
                </a:solidFill>
              </a:rPr>
              <a:t>6</a:t>
            </a:r>
            <a:r>
              <a:rPr lang="ru-RU" sz="1400" dirty="0">
                <a:solidFill>
                  <a:srgbClr val="30454F"/>
                </a:solidFill>
              </a:rPr>
              <a:t> месяцев.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0454F"/>
                </a:solidFill>
              </a:rPr>
              <a:t>Займы в размере от </a:t>
            </a:r>
            <a:r>
              <a:rPr lang="ru-RU" sz="1400" b="1" dirty="0">
                <a:solidFill>
                  <a:srgbClr val="30454F"/>
                </a:solidFill>
              </a:rPr>
              <a:t>5</a:t>
            </a:r>
            <a:r>
              <a:rPr lang="ru-RU" sz="1400" dirty="0">
                <a:solidFill>
                  <a:srgbClr val="30454F"/>
                </a:solidFill>
              </a:rPr>
              <a:t> млн рублей до </a:t>
            </a:r>
            <a:r>
              <a:rPr lang="ru-RU" sz="1400" b="1" dirty="0">
                <a:solidFill>
                  <a:srgbClr val="30454F"/>
                </a:solidFill>
              </a:rPr>
              <a:t>250</a:t>
            </a:r>
            <a:r>
              <a:rPr lang="ru-RU" sz="1400" dirty="0">
                <a:solidFill>
                  <a:srgbClr val="30454F"/>
                </a:solidFill>
              </a:rPr>
              <a:t> млн рублей (включительно) на цели финансирования </a:t>
            </a:r>
            <a:r>
              <a:rPr lang="ru-RU" sz="1400" u="sng" dirty="0">
                <a:solidFill>
                  <a:srgbClr val="20B2AA"/>
                </a:solidFill>
              </a:rPr>
              <a:t>капитальных вложений </a:t>
            </a:r>
            <a:r>
              <a:rPr lang="ru-RU" sz="1400" dirty="0">
                <a:solidFill>
                  <a:srgbClr val="30454F"/>
                </a:solidFill>
              </a:rPr>
              <a:t>– не более </a:t>
            </a:r>
            <a:r>
              <a:rPr lang="ru-RU" sz="1400" b="1" dirty="0">
                <a:solidFill>
                  <a:srgbClr val="30454F"/>
                </a:solidFill>
              </a:rPr>
              <a:t>15</a:t>
            </a:r>
            <a:r>
              <a:rPr lang="ru-RU" sz="1400" dirty="0">
                <a:solidFill>
                  <a:srgbClr val="30454F"/>
                </a:solidFill>
              </a:rPr>
              <a:t> лет, отсрочка не более </a:t>
            </a:r>
            <a:r>
              <a:rPr lang="ru-RU" sz="1400" b="1" dirty="0">
                <a:solidFill>
                  <a:srgbClr val="30454F"/>
                </a:solidFill>
              </a:rPr>
              <a:t>3</a:t>
            </a:r>
            <a:r>
              <a:rPr lang="ru-RU" sz="1400" dirty="0">
                <a:solidFill>
                  <a:srgbClr val="30454F"/>
                </a:solidFill>
              </a:rPr>
              <a:t> лет. 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30454F"/>
                </a:solidFill>
              </a:rPr>
              <a:t>Обеспечение: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1100" u="sng" dirty="0">
                <a:solidFill>
                  <a:srgbClr val="30454F"/>
                </a:solidFill>
              </a:rPr>
              <a:t>для займов  от  5 до 50 млн рублей </a:t>
            </a:r>
            <a:r>
              <a:rPr lang="ru-RU" sz="1100" dirty="0">
                <a:solidFill>
                  <a:srgbClr val="30454F"/>
                </a:solidFill>
              </a:rPr>
              <a:t>– гарантия АО «Корпорация «МСП» обеспечивающая 100% суммы займа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sz="1100" u="sng" dirty="0">
                <a:solidFill>
                  <a:srgbClr val="30454F"/>
                </a:solidFill>
              </a:rPr>
              <a:t>для займов от 50 до 250 млн рублей </a:t>
            </a:r>
            <a:r>
              <a:rPr lang="ru-RU" sz="1100" dirty="0">
                <a:solidFill>
                  <a:srgbClr val="30454F"/>
                </a:solidFill>
              </a:rPr>
              <a:t>– совместное обеспечение до 70% поручительством региональной гарантийной организации (РГО) и гарантией АО «Корпорация «МСП» и не менее 30% - банковской гарантией, удовлетворяющих требованиям Фонда.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endParaRPr lang="ru-RU" sz="1400" dirty="0">
              <a:solidFill>
                <a:srgbClr val="30454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43326" y="1832707"/>
            <a:ext cx="1380506" cy="369332"/>
          </a:xfrm>
          <a:prstGeom prst="rect">
            <a:avLst/>
          </a:prstGeom>
          <a:ln>
            <a:solidFill>
              <a:srgbClr val="556973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ru-RU" b="1" dirty="0">
                <a:solidFill>
                  <a:srgbClr val="20B2AA"/>
                </a:solidFill>
              </a:rPr>
              <a:t>0% </a:t>
            </a:r>
            <a:r>
              <a:rPr lang="ru-RU" dirty="0">
                <a:solidFill>
                  <a:srgbClr val="30454F"/>
                </a:solidFill>
              </a:rPr>
              <a:t>годовых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1489" y="4734061"/>
            <a:ext cx="115724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цели  реализации проектов городской экономики </a:t>
            </a:r>
            <a:r>
              <a:rPr lang="ru-RU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направлениям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теплоснабжение и котельные, городское освещение (модернизация, комплексное управление), городской общественный транспорт, медицинское оборудование.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347629" y="5269644"/>
            <a:ext cx="4069030" cy="14159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0-5% </a:t>
            </a:r>
            <a:r>
              <a:rPr lang="ru-RU" sz="1200" dirty="0">
                <a:solidFill>
                  <a:srgbClr val="30454F"/>
                </a:solidFill>
              </a:rPr>
              <a:t>годовых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5 -100 </a:t>
            </a:r>
            <a:r>
              <a:rPr lang="ru-RU" sz="1200" dirty="0">
                <a:solidFill>
                  <a:srgbClr val="30454F"/>
                </a:solidFill>
              </a:rPr>
              <a:t>млн рублей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</a:rPr>
              <a:t>Срок займа: до</a:t>
            </a:r>
            <a:r>
              <a:rPr lang="ru-RU" sz="1200" b="1" dirty="0">
                <a:solidFill>
                  <a:srgbClr val="30454F"/>
                </a:solidFill>
              </a:rPr>
              <a:t> 15 </a:t>
            </a:r>
            <a:r>
              <a:rPr lang="ru-RU" sz="1200" dirty="0">
                <a:solidFill>
                  <a:srgbClr val="30454F"/>
                </a:solidFill>
              </a:rPr>
              <a:t>лет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</a:rPr>
              <a:t>Собственные средства: </a:t>
            </a:r>
            <a:r>
              <a:rPr lang="ru-RU" sz="1200" b="1" dirty="0">
                <a:solidFill>
                  <a:srgbClr val="30454F"/>
                </a:solidFill>
              </a:rPr>
              <a:t>не менее 20%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30454F"/>
                </a:solidFill>
              </a:rPr>
              <a:t>Отсрочка по выплате займа до </a:t>
            </a:r>
            <a:r>
              <a:rPr lang="ru-RU" sz="1200" b="1" dirty="0">
                <a:solidFill>
                  <a:srgbClr val="30454F"/>
                </a:solidFill>
              </a:rPr>
              <a:t>3</a:t>
            </a:r>
            <a:r>
              <a:rPr lang="ru-RU" sz="1200" dirty="0">
                <a:solidFill>
                  <a:srgbClr val="30454F"/>
                </a:solidFill>
              </a:rPr>
              <a:t> лет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643154" y="5496286"/>
            <a:ext cx="6961355" cy="1007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Ограничение маржи </a:t>
            </a:r>
            <a:r>
              <a:rPr lang="ru-RU" sz="1200" dirty="0">
                <a:solidFill>
                  <a:srgbClr val="30454F"/>
                </a:solidFill>
              </a:rPr>
              <a:t>и иных комиссионных доходов, получаемых лизинговой компанией – не более 3 % годовых</a:t>
            </a:r>
          </a:p>
          <a:p>
            <a:pPr marL="285750" indent="-285750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30454F"/>
                </a:solidFill>
              </a:rPr>
              <a:t>Обеспечение: </a:t>
            </a:r>
            <a:r>
              <a:rPr lang="ru-RU" sz="1200" dirty="0">
                <a:solidFill>
                  <a:srgbClr val="30454F"/>
                </a:solidFill>
              </a:rPr>
              <a:t>безотзывная банковская гарантия и/или безотзывная независимая гарантия АО «Корпорация МСП», и/или поручительство региональной гарантийной организации и/или гарантия ВЭБ.РФ</a:t>
            </a:r>
          </a:p>
        </p:txBody>
      </p:sp>
    </p:spTree>
    <p:extLst>
      <p:ext uri="{BB962C8B-B14F-4D97-AF65-F5344CB8AC3E}">
        <p14:creationId xmlns:p14="http://schemas.microsoft.com/office/powerpoint/2010/main" val="1844064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3440" y="1792873"/>
            <a:ext cx="3004907" cy="1636127"/>
          </a:xfrm>
          <a:prstGeom prst="rect">
            <a:avLst/>
          </a:prstGeom>
          <a:noFill/>
          <a:ln w="69850">
            <a:solidFill>
              <a:srgbClr val="20B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571803" y="3090446"/>
            <a:ext cx="3004907" cy="1636127"/>
          </a:xfrm>
          <a:prstGeom prst="rect">
            <a:avLst/>
          </a:prstGeom>
          <a:noFill/>
          <a:ln w="69850">
            <a:solidFill>
              <a:srgbClr val="7596A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502156" y="3137391"/>
            <a:ext cx="1582874" cy="2063259"/>
          </a:xfrm>
          <a:prstGeom prst="rect">
            <a:avLst/>
          </a:prstGeom>
          <a:noFill/>
          <a:ln w="698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80706" y="6332705"/>
            <a:ext cx="2743200" cy="365125"/>
          </a:xfrm>
        </p:spPr>
        <p:txBody>
          <a:bodyPr/>
          <a:lstStyle/>
          <a:p>
            <a:r>
              <a:rPr lang="en-US" dirty="0"/>
              <a:t>8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5594" y="3021979"/>
            <a:ext cx="3085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Заринск Алтайского края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45256" y="3605997"/>
            <a:ext cx="32467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производства дождевальных машин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8373" y="3469353"/>
            <a:ext cx="3034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Создание пункта шиномонтажа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1069" y="877184"/>
            <a:ext cx="32963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производства топливных гранул (пеллет)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10643" y="2683425"/>
            <a:ext cx="17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«СФК»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9928" y="1785323"/>
            <a:ext cx="1207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21,67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  <a:endParaRPr lang="ru-RU" sz="2800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Картинки по запросу &quot;Организация производства топливных гранул (пеллет) заринск&quot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191" y="936370"/>
            <a:ext cx="2642794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945256" y="855932"/>
            <a:ext cx="3178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30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Реконструкция тепличного комплекса по разведению роз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801954" y="2776263"/>
            <a:ext cx="26829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«Мир цветов ТК»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559646" y="3090446"/>
            <a:ext cx="39498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Кадошкино Республика Мордовия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80706" y="1788735"/>
            <a:ext cx="13421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249,00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  <a:endParaRPr lang="ru-RU" sz="2800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31621" y="4379531"/>
            <a:ext cx="1207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7,56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  <a:endParaRPr lang="ru-RU" sz="2800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522" y="6055833"/>
            <a:ext cx="3085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Тулун Иркутская область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522" y="5728071"/>
            <a:ext cx="1705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«Шанс»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48014" y="4615901"/>
            <a:ext cx="1207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20B2A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31,10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4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млн рублей</a:t>
            </a:r>
            <a:endParaRPr lang="ru-RU" sz="2800" dirty="0">
              <a:solidFill>
                <a:srgbClr val="556973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32791" y="6176713"/>
            <a:ext cx="3516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55697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Тольятти Самарская область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47768" y="5825437"/>
            <a:ext cx="36307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ООО «Билдинг Строй Гроуп»</a:t>
            </a:r>
          </a:p>
        </p:txBody>
      </p:sp>
      <p:pic>
        <p:nvPicPr>
          <p:cNvPr id="2" name="Picture 2" descr="https://i1.wp.com/abcbiznes.ru/wp-content/uploads/2014/05/pomeshchenie-dlya-shinomontaz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907" y="3758863"/>
            <a:ext cx="2642795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orpmsp.ru/upload/iblock/f71/3%20(8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182" y="933449"/>
            <a:ext cx="2640000" cy="19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248373" y="166485"/>
            <a:ext cx="10515600" cy="45291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F45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z="2300" b="1" dirty="0"/>
              <a:t>Примеры поддержки инвестиционных проектов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 rot="5400000">
            <a:off x="2685019" y="2008208"/>
            <a:ext cx="720639" cy="24172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2677957" y="4646149"/>
            <a:ext cx="720639" cy="24172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16200000">
            <a:off x="8719062" y="2067679"/>
            <a:ext cx="720639" cy="24172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16200000">
            <a:off x="8738024" y="4846837"/>
            <a:ext cx="720639" cy="241722"/>
          </a:xfrm>
          <a:prstGeom prst="triangle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Круговые дождевальные машины | Продукция | Главная | ОАО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/>
          <a:stretch/>
        </p:blipFill>
        <p:spPr bwMode="auto">
          <a:xfrm>
            <a:off x="6135471" y="3756556"/>
            <a:ext cx="2709125" cy="1974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62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C6984-1F1C-4EBF-BC6A-58883891D4A7}"/>
              </a:ext>
            </a:extLst>
          </p:cNvPr>
          <p:cNvSpPr txBox="1"/>
          <p:nvPr/>
        </p:nvSpPr>
        <p:spPr>
          <a:xfrm>
            <a:off x="6384270" y="468748"/>
            <a:ext cx="5807730" cy="6182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7"/>
              </a:lnSpc>
            </a:pPr>
            <a:r>
              <a:rPr lang="ru-RU" sz="2800" dirty="0">
                <a:solidFill>
                  <a:srgbClr val="FFFFFF"/>
                </a:solidFill>
                <a:latin typeface="UMTRRV+Tahoma"/>
              </a:rPr>
              <a:t>Щербина Ольга Александровна</a:t>
            </a:r>
          </a:p>
          <a:p>
            <a:pPr>
              <a:lnSpc>
                <a:spcPts val="3377"/>
              </a:lnSpc>
            </a:pPr>
            <a:r>
              <a:rPr lang="ru-RU" sz="2800" dirty="0">
                <a:solidFill>
                  <a:srgbClr val="FFFFFF"/>
                </a:solidFill>
                <a:latin typeface="UMTRRV+Tahoma"/>
              </a:rPr>
              <a:t>+7-915-000-19-27</a:t>
            </a:r>
          </a:p>
          <a:p>
            <a:pPr>
              <a:lnSpc>
                <a:spcPts val="3377"/>
              </a:lnSpc>
            </a:pPr>
            <a:r>
              <a:rPr lang="en-US" sz="2800" dirty="0">
                <a:solidFill>
                  <a:srgbClr val="FFFFFF"/>
                </a:solidFill>
                <a:latin typeface="UMTRRV+Tahoma"/>
              </a:rPr>
              <a:t>o.scherbina@monogorodarf.ru</a:t>
            </a:r>
          </a:p>
          <a:p>
            <a:pPr>
              <a:lnSpc>
                <a:spcPts val="3377"/>
              </a:lnSpc>
            </a:pPr>
            <a:endParaRPr lang="ru-RU" sz="2800" dirty="0">
              <a:solidFill>
                <a:srgbClr val="FFFFFF"/>
              </a:solidFill>
              <a:latin typeface="UMTRRV+Tahoma"/>
            </a:endParaRPr>
          </a:p>
          <a:p>
            <a:pPr>
              <a:lnSpc>
                <a:spcPts val="3377"/>
              </a:lnSpc>
            </a:pPr>
            <a:r>
              <a:rPr lang="ru-RU" sz="2800" dirty="0">
                <a:solidFill>
                  <a:srgbClr val="FFFFFF"/>
                </a:solidFill>
                <a:latin typeface="UMTRRV+Tahoma"/>
              </a:rPr>
              <a:t>Сидоров Антон Сергеевич</a:t>
            </a:r>
          </a:p>
          <a:p>
            <a:pPr>
              <a:lnSpc>
                <a:spcPts val="3377"/>
              </a:lnSpc>
            </a:pPr>
            <a:r>
              <a:rPr lang="ru-RU" sz="2800" dirty="0">
                <a:solidFill>
                  <a:srgbClr val="FFFFFF"/>
                </a:solidFill>
                <a:latin typeface="UMTRRV+Tahoma"/>
              </a:rPr>
              <a:t>+7-985-101-62-89</a:t>
            </a:r>
          </a:p>
          <a:p>
            <a:pPr>
              <a:lnSpc>
                <a:spcPts val="3377"/>
              </a:lnSpc>
            </a:pPr>
            <a:r>
              <a:rPr lang="en-US" sz="2800" dirty="0">
                <a:solidFill>
                  <a:srgbClr val="FFFFFF"/>
                </a:solidFill>
                <a:latin typeface="UMTRRV+Tahoma"/>
              </a:rPr>
              <a:t>a.sidorov@monogorodarf.ru</a:t>
            </a:r>
            <a:endParaRPr lang="ru-RU" sz="2800" dirty="0">
              <a:solidFill>
                <a:srgbClr val="FFFFFF"/>
              </a:solidFill>
              <a:latin typeface="UMTRRV+Tahoma"/>
            </a:endParaRPr>
          </a:p>
          <a:p>
            <a:pPr>
              <a:lnSpc>
                <a:spcPts val="3377"/>
              </a:lnSpc>
            </a:pPr>
            <a:endParaRPr lang="ru-RU" sz="2800" dirty="0">
              <a:solidFill>
                <a:srgbClr val="FFFFFF"/>
              </a:solidFill>
              <a:latin typeface="UMTRRV+Tahoma"/>
            </a:endParaRPr>
          </a:p>
          <a:p>
            <a:pPr>
              <a:lnSpc>
                <a:spcPts val="3377"/>
              </a:lnSpc>
            </a:pPr>
            <a:r>
              <a:rPr lang="ru-RU" sz="2800" dirty="0">
                <a:solidFill>
                  <a:srgbClr val="FFFFFF"/>
                </a:solidFill>
                <a:latin typeface="UMTRRV+Tahoma"/>
              </a:rPr>
              <a:t>Сумароков Александр Михайлович</a:t>
            </a:r>
          </a:p>
          <a:p>
            <a:pPr>
              <a:lnSpc>
                <a:spcPts val="3377"/>
              </a:lnSpc>
            </a:pPr>
            <a:r>
              <a:rPr lang="ru-RU" sz="2800" dirty="0">
                <a:solidFill>
                  <a:srgbClr val="FFFFFF"/>
                </a:solidFill>
                <a:latin typeface="UMTRRV+Tahoma"/>
              </a:rPr>
              <a:t>+7-985-101-62-87</a:t>
            </a:r>
          </a:p>
          <a:p>
            <a:pPr>
              <a:lnSpc>
                <a:spcPts val="3377"/>
              </a:lnSpc>
            </a:pPr>
            <a:r>
              <a:rPr lang="en-US" sz="2800" dirty="0">
                <a:solidFill>
                  <a:srgbClr val="FFFFFF"/>
                </a:solidFill>
                <a:latin typeface="UMTRRV+Tahoma"/>
              </a:rPr>
              <a:t>a.sumarokov@monogorodarf.ru</a:t>
            </a:r>
            <a:endParaRPr lang="ru-RU" sz="2800" dirty="0">
              <a:solidFill>
                <a:srgbClr val="FFFFFF"/>
              </a:solidFill>
              <a:latin typeface="UMTRRV+Tahoma"/>
            </a:endParaRPr>
          </a:p>
          <a:p>
            <a:pPr>
              <a:lnSpc>
                <a:spcPts val="3377"/>
              </a:lnSpc>
            </a:pPr>
            <a:endParaRPr lang="ru-RU" sz="2800" dirty="0">
              <a:solidFill>
                <a:srgbClr val="FFFFFF"/>
              </a:solidFill>
              <a:latin typeface="UMTRRV+Tahoma"/>
            </a:endParaRPr>
          </a:p>
          <a:p>
            <a:pPr>
              <a:lnSpc>
                <a:spcPts val="3377"/>
              </a:lnSpc>
            </a:pPr>
            <a:endParaRPr lang="ru-RU" sz="2800" dirty="0">
              <a:solidFill>
                <a:srgbClr val="FFFFFF"/>
              </a:solidFill>
              <a:latin typeface="UMTRRV+Tahoma"/>
            </a:endParaRPr>
          </a:p>
          <a:p>
            <a:pPr>
              <a:lnSpc>
                <a:spcPts val="3377"/>
              </a:lnSpc>
            </a:pPr>
            <a:endParaRPr lang="ru-RU" sz="2800" dirty="0">
              <a:solidFill>
                <a:srgbClr val="FFFFFF"/>
              </a:solidFill>
              <a:latin typeface="UMTRRV+Tahoma"/>
            </a:endParaRPr>
          </a:p>
        </p:txBody>
      </p:sp>
      <p:pic>
        <p:nvPicPr>
          <p:cNvPr id="4" name="Picture 6" descr="http://qrcoder.ru/code/?https%3A%2F%2Fxn--80aafaxhj3c.xn--p1ai%2F&amp;4&amp;0">
            <a:extLst>
              <a:ext uri="{FF2B5EF4-FFF2-40B4-BE49-F238E27FC236}">
                <a16:creationId xmlns:a16="http://schemas.microsoft.com/office/drawing/2014/main" id="{396844F4-E5EA-4813-88C6-2A490C3F3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63" y="32465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Развивай.рф - Home | Facebook">
            <a:extLst>
              <a:ext uri="{FF2B5EF4-FFF2-40B4-BE49-F238E27FC236}">
                <a16:creationId xmlns:a16="http://schemas.microsoft.com/office/drawing/2014/main" id="{90F09364-AFD1-4D74-A067-FBA280D19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7" y="1734356"/>
            <a:ext cx="1236251" cy="123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_презентации.potx" id="{EA7BFCB4-C7BE-4BFB-B6D1-A4F561CFAB7F}" vid="{608BE079-A222-499B-8645-821F39CFED3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Шаблон_презентации_20181102</Template>
  <TotalTime>4779</TotalTime>
  <Words>909</Words>
  <Application>Microsoft Office PowerPoint</Application>
  <PresentationFormat>Широкоэкранный</PresentationFormat>
  <Paragraphs>140</Paragraphs>
  <Slides>8</Slides>
  <Notes>7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UMTRRV+Tahoma</vt:lpstr>
      <vt:lpstr>Wingdings</vt:lpstr>
      <vt:lpstr>Тема Office</vt:lpstr>
      <vt:lpstr>МЕРЫ ПОДДЕРЖКИ МОНОГОРОДА.РФ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Волгин</dc:creator>
  <cp:lastModifiedBy>Сидоров Антон Сергеевич</cp:lastModifiedBy>
  <cp:revision>488</cp:revision>
  <cp:lastPrinted>2020-07-30T08:04:47Z</cp:lastPrinted>
  <dcterms:created xsi:type="dcterms:W3CDTF">2018-11-02T07:05:00Z</dcterms:created>
  <dcterms:modified xsi:type="dcterms:W3CDTF">2020-07-31T08:24:22Z</dcterms:modified>
</cp:coreProperties>
</file>