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0" r:id="rId2"/>
    <p:sldId id="366" r:id="rId3"/>
    <p:sldId id="342" r:id="rId4"/>
    <p:sldId id="369" r:id="rId5"/>
    <p:sldId id="376" r:id="rId6"/>
    <p:sldId id="378" r:id="rId7"/>
    <p:sldId id="374" r:id="rId8"/>
    <p:sldId id="375" r:id="rId9"/>
    <p:sldId id="322" r:id="rId10"/>
    <p:sldId id="323" r:id="rId11"/>
    <p:sldId id="352" r:id="rId12"/>
    <p:sldId id="353" r:id="rId13"/>
    <p:sldId id="355" r:id="rId14"/>
    <p:sldId id="356" r:id="rId15"/>
    <p:sldId id="357" r:id="rId16"/>
    <p:sldId id="358" r:id="rId17"/>
    <p:sldId id="359" r:id="rId18"/>
    <p:sldId id="348" r:id="rId19"/>
    <p:sldId id="377" r:id="rId20"/>
  </p:sldIdLst>
  <p:sldSz cx="9144000" cy="6858000" type="screen4x3"/>
  <p:notesSz cx="6772275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CC0000"/>
    <a:srgbClr val="FF0066"/>
    <a:srgbClr val="FF3300"/>
    <a:srgbClr val="CC0066"/>
    <a:srgbClr val="FF6600"/>
    <a:srgbClr val="990099"/>
    <a:srgbClr val="FFCC00"/>
    <a:srgbClr val="FB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713128032920352E-2"/>
          <c:y val="0"/>
          <c:w val="0.965356036165124"/>
          <c:h val="0.805004389756151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причины!$B$21</c:f>
              <c:strCache>
                <c:ptCount val="1"/>
                <c:pt idx="0">
                  <c:v>Сумма расходов (млн.руб.)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0800" dist="38100" algn="l" rotWithShape="0">
                <a:srgbClr val="EB0B70">
                  <a:alpha val="4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1343669250645991E-3"/>
                  <c:y val="0.28390367553865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C8-4209-90F4-5424F114C9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897925679687419E-17"/>
                  <c:y val="0.29404309252217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C8-4209-90F4-5424F114C9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671834625323755E-3"/>
                  <c:y val="0.32446134347275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C8-4209-90F4-5424F114C9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795851359374839E-17"/>
                  <c:y val="0.31939163498098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C8-4209-90F4-5424F114C9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314321926489226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C8-4209-90F4-5424F114C9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причины!$A$22:$A$26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причины!$B$22:$B$26</c:f>
              <c:numCache>
                <c:formatCode>General</c:formatCode>
                <c:ptCount val="5"/>
                <c:pt idx="0">
                  <c:v>111.9</c:v>
                </c:pt>
                <c:pt idx="1">
                  <c:v>162.30000000000001</c:v>
                </c:pt>
                <c:pt idx="2">
                  <c:v>174.1</c:v>
                </c:pt>
                <c:pt idx="3">
                  <c:v>184.1</c:v>
                </c:pt>
                <c:pt idx="4">
                  <c:v>207.5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C8-4209-90F4-5424F114C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99"/>
        <c:shape val="box"/>
        <c:axId val="120206208"/>
        <c:axId val="120206600"/>
        <c:axId val="0"/>
      </c:bar3DChart>
      <c:catAx>
        <c:axId val="1202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206600"/>
        <c:crosses val="autoZero"/>
        <c:auto val="1"/>
        <c:lblAlgn val="ctr"/>
        <c:lblOffset val="100"/>
        <c:noMultiLvlLbl val="0"/>
      </c:catAx>
      <c:valAx>
        <c:axId val="120206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20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987344688466091E-2"/>
          <c:y val="0.19400622153094102"/>
          <c:w val="0.95640309628518183"/>
          <c:h val="0.7844375316322878"/>
        </c:manualLayout>
      </c:layout>
      <c:lineChart>
        <c:grouping val="stacked"/>
        <c:varyColors val="0"/>
        <c:ser>
          <c:idx val="0"/>
          <c:order val="0"/>
          <c:tx>
            <c:strRef>
              <c:f>причины!$B$1</c:f>
              <c:strCache>
                <c:ptCount val="1"/>
                <c:pt idx="0">
                  <c:v>Количество страхователей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D0-4F6B-B98E-DAEDA3FF8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387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D0-4F6B-B98E-DAEDA3FF8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457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D0-4F6B-B98E-DAEDA3FF8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причины!$A$2:$A$6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причины!$B$2:$B$6</c:f>
              <c:numCache>
                <c:formatCode>0</c:formatCode>
                <c:ptCount val="5"/>
                <c:pt idx="0">
                  <c:v>457</c:v>
                </c:pt>
                <c:pt idx="1">
                  <c:v>528</c:v>
                </c:pt>
                <c:pt idx="2">
                  <c:v>721</c:v>
                </c:pt>
                <c:pt idx="3">
                  <c:v>478</c:v>
                </c:pt>
                <c:pt idx="4">
                  <c:v>457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8D0-4F6B-B98E-DAEDA3FF8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882184"/>
        <c:axId val="413882576"/>
      </c:lineChart>
      <c:catAx>
        <c:axId val="413882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3882576"/>
        <c:crosses val="autoZero"/>
        <c:auto val="1"/>
        <c:lblAlgn val="ctr"/>
        <c:lblOffset val="100"/>
        <c:noMultiLvlLbl val="0"/>
      </c:catAx>
      <c:valAx>
        <c:axId val="4138825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1388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653" cy="4969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6055" y="0"/>
            <a:ext cx="2934653" cy="4969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E67D1-400E-4D12-B8D1-E7FCCAF425C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228" y="4766499"/>
            <a:ext cx="5417820" cy="389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474"/>
            <a:ext cx="2934653" cy="496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6055" y="9407474"/>
            <a:ext cx="2934653" cy="496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2A89-C41D-4AFB-B452-FFFEBB7D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3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6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5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8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0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8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2A89-C41D-4AFB-B452-FFFEBB7DFC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5263F0-8B97-426D-B76D-75906A67C2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411C57-C9EB-4830-9A4E-5FBDDFE6FCE2}" type="datetimeFigureOut">
              <a:rPr lang="ru-RU" smtClean="0"/>
              <a:t>11.04.2023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3.sphotos.ak.fbcdn.net/hphotos-ak-snc6/253763_131302330283380_100002108411435_239134_2382475_n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71005"/>
            <a:ext cx="7606616" cy="1904592"/>
          </a:xfrm>
        </p:spPr>
        <p:txBody>
          <a:bodyPr/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ПРЕДУПРЕДИТЕЛЬНЫХ МЕР ПО СОКРАЩЕНИЮ ПРОИЗВОДСТВЕННОГО </a:t>
            </a:r>
            <a:r>
              <a:rPr lang="ru-RU" sz="280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09320"/>
            <a:ext cx="4932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Отделение Фонда пенсионного 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социального страхования  </a:t>
            </a:r>
          </a:p>
          <a:p>
            <a:pPr lvl="0"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Российской Федерации</a:t>
            </a:r>
          </a:p>
          <a:p>
            <a:pPr lvl="0"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 Приморскому краю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8" y="4498793"/>
            <a:ext cx="2568870" cy="1656184"/>
          </a:xfrm>
          <a:prstGeom prst="rect">
            <a:avLst/>
          </a:prstGeom>
        </p:spPr>
      </p:pic>
      <p:pic>
        <p:nvPicPr>
          <p:cNvPr id="12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570801"/>
            <a:ext cx="2313462" cy="1584176"/>
          </a:xfrm>
          <a:prstGeom prst="rect">
            <a:avLst/>
          </a:prstGeom>
          <a:solidFill>
            <a:schemeClr val="bg1"/>
          </a:solidFill>
          <a:ln w="190500" cap="rnd">
            <a:noFill/>
          </a:ln>
          <a:effectLst>
            <a:glow rad="76200">
              <a:schemeClr val="bg1"/>
            </a:glow>
            <a:reflection blurRad="50800" stA="45000" endPos="65000" dist="508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88" y="4570801"/>
            <a:ext cx="2324691" cy="158417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743549" y="332003"/>
            <a:ext cx="1740219" cy="133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11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240318"/>
            <a:ext cx="5904656" cy="11004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/>
              <a:t>Финансовое обеспечение предупредительных мер в </a:t>
            </a:r>
            <a:r>
              <a:rPr lang="ru-RU" sz="2400" dirty="0" smtClean="0"/>
              <a:t>2022 </a:t>
            </a:r>
            <a:r>
              <a:rPr lang="ru-RU" sz="2400" dirty="0" smtClean="0"/>
              <a:t>году в разрезе мероприятий</a:t>
            </a:r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69119"/>
              </p:ext>
            </p:extLst>
          </p:nvPr>
        </p:nvGraphicFramePr>
        <p:xfrm>
          <a:off x="602449" y="1844824"/>
          <a:ext cx="7272808" cy="2781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9824"/>
                <a:gridCol w="1685471"/>
                <a:gridCol w="897513"/>
              </a:tblGrid>
              <a:tr h="670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средств индивидуальной защиты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Периодические медицинские осмотры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оценка условий труда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Санаторно-курортное лечение работников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Лечебно-профилактическое питание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57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противоковидных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по охране труда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мероприятия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Центр реабилитации «Фсс рф омский» [Омск] — официальный сайт. Путёвки на  2021 год, цены, фото, отзывы туристов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17232"/>
            <a:ext cx="1863721" cy="11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570034"/>
            <a:ext cx="1799467" cy="109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02" y="5493729"/>
            <a:ext cx="2232248" cy="12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515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которого застрахованный получил увечье или иное повреждение здоровья при исполнении им обязанностей по трудовому договору и в иных установленных настоящим Федеральным законом случаях как на территории страхователя, так и за ее пределами либо во время следования к месту работы или возвращения с места работы на транспорте, предоставленном страхователем, и которое повлекло необходимость перевода застрахованного на другую работу, временную или стойкую утрату им профессиональной трудоспособности либо его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 3 Федерального закона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24.07.1998 № 125-ФЗ)</a:t>
            </a:r>
          </a:p>
        </p:txBody>
      </p:sp>
      <p:pic>
        <p:nvPicPr>
          <p:cNvPr id="5" name="Picture 6" descr="traw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55348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32656"/>
            <a:ext cx="5904656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 smtClean="0"/>
              <a:t>Несчастный случай на производстве</a:t>
            </a:r>
            <a:endParaRPr lang="ru-RU" altLang="ru-RU" sz="28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84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7000">
              <a:schemeClr val="bg1"/>
            </a:gs>
            <a:gs pos="100000">
              <a:schemeClr val="bg2"/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19" y="2924944"/>
            <a:ext cx="7620000" cy="3669515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расследования несчастных случаев на производстве определен Трудовым кодексом (ст. 227-231) и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расследования несчастных случаев на производстве в отдельных отраслях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(утв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приказу Министерства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Российской Федерации от 20.04.2022 №223н).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70270"/>
            <a:ext cx="4422082" cy="26642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878808" cy="133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90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50000">
              <a:schemeClr val="bg1"/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Немедленно организовать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доставку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медицинскую организацию;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Принять неотложные меры по предотвращению развития аварийной или иной чрезвычайной ситуации;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Сохранить до начала расследования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обстановку (если это не угрожает жизни и здоровью других лиц и не ведет к катастрофе, аварии или возникновению иных чрезвычайных обстоятельств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1944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суток направить извещение 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944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Фонда социального страхования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944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 регистрации работодателя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944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страхователя.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0-tub-ru.yandex.net/i?id=27724ea747a97a3aa963245174b664e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3206"/>
            <a:ext cx="3202202" cy="1410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76100"/>
            <a:ext cx="5904656" cy="1306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/>
              <a:t>При наступлении несчастного случая на производстве работодатель обязан: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1729"/>
            <a:ext cx="1810544" cy="160068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128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36000">
              <a:schemeClr val="bg1"/>
            </a:gs>
            <a:gs pos="100000">
              <a:schemeClr val="bg1"/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государственную инспекцию труда;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прокуратуру по месту происшествия;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объединение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профсоюзов;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федерального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исполнительной власти, (если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несчастный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произошел в организации или на объекте, подконтрольном этому органу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тяжелом несчастном случае или несчастном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-чае со смертельным исходом известить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родственников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27800"/>
            <a:ext cx="6192688" cy="170529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групповом несчастном случае (два человека и более), тяжелом несчастном случае или несчастном случае со смертельным исходом направить извещение: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060848"/>
            <a:ext cx="1849016" cy="1872208"/>
          </a:xfrm>
          <a:prstGeom prst="rect">
            <a:avLst/>
          </a:prstGeom>
          <a:solidFill>
            <a:schemeClr val="bg2">
              <a:lumMod val="90000"/>
              <a:alpha val="84000"/>
            </a:schemeClr>
          </a:solidFill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239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2"/>
            </a:gs>
            <a:gs pos="93000">
              <a:schemeClr val="bg1"/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2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комиссией, формируемой работодателем в течение трех дней.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расследования несчастного случая работодатель незамедлительно формирует комиссию в составе не менее трех человек (нечетное количество).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23361"/>
            <a:ext cx="5904656" cy="1306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 легких несчастных случаев</a:t>
            </a:r>
          </a:p>
        </p:txBody>
      </p:sp>
      <p:pic>
        <p:nvPicPr>
          <p:cNvPr id="6" name="Picture 15" descr="http://www.ukrboard.com.ua/imgs/board/92/1200192-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56" b="109"/>
          <a:stretch>
            <a:fillRect/>
          </a:stretch>
        </p:blipFill>
        <p:spPr bwMode="auto">
          <a:xfrm flipH="1">
            <a:off x="5220072" y="5013176"/>
            <a:ext cx="2581904" cy="15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52" y="5001071"/>
            <a:ext cx="3312368" cy="16143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1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2"/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7620000" cy="45559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представитель Фонда социального страхования;</a:t>
            </a:r>
          </a:p>
          <a:p>
            <a:pPr marL="11430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государственный инспектор труда;</a:t>
            </a:r>
          </a:p>
          <a:p>
            <a:pPr marL="11430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представители органа исполнительной  власти субъекта Российской Федерации  или органа   местного  самоуправления  (по согласованию); </a:t>
            </a:r>
          </a:p>
          <a:p>
            <a:pPr marL="11430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представитель территориального  объединения организаций профсоюзов.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 длится 15 дней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72178"/>
            <a:ext cx="5904656" cy="1306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расследовании тяжелых и смертельных случаев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комиссии включаются: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229200"/>
            <a:ext cx="3744416" cy="15079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59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/>
            </a:gs>
            <a:gs pos="100000">
              <a:schemeClr val="bg2"/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63D5F-1575-442E-AE4B-2A12A66A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19498"/>
            <a:ext cx="7620000" cy="45559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акт о несчастном случае на производстве установленной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Н-1 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экземплярах (как минимум) , имеющих одинаковую юридическую силу: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застрахованного (работника),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страхователя (работодателя), </a:t>
            </a:r>
          </a:p>
          <a:p>
            <a:pPr>
              <a:buFontTx/>
              <a:buChar char="-"/>
            </a:pPr>
            <a:r>
              <a:rPr lang="ru-RU" sz="2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</a:t>
            </a:r>
            <a:endParaRPr lang="ru-RU" sz="2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r>
              <a:rPr lang="ru-RU" dirty="0"/>
              <a:t> 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70270"/>
            <a:ext cx="5904656" cy="1746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несчастному случаю, квалифицированному по как несчастный случай на производстве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89" y="4581128"/>
            <a:ext cx="2619375" cy="17335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58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votray.ru/upload/iblock/d81/d81f4f9fa0ed34e9a222c5acbe19ecf1.jpg"/>
          <p:cNvSpPr>
            <a:spLocks noChangeAspect="1" noChangeArrowheads="1"/>
          </p:cNvSpPr>
          <p:nvPr/>
        </p:nvSpPr>
        <p:spPr bwMode="auto">
          <a:xfrm>
            <a:off x="163158" y="754159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ru-RU" sz="13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9063" y="2352547"/>
            <a:ext cx="7775702" cy="4401205"/>
          </a:xfrm>
          <a:prstGeom prst="rect">
            <a:avLst/>
          </a:prstGeom>
          <a:gradFill>
            <a:gsLst>
              <a:gs pos="100000">
                <a:schemeClr val="bg1"/>
              </a:gs>
              <a:gs pos="44797">
                <a:schemeClr val="bg1"/>
              </a:gs>
              <a:gs pos="64510">
                <a:schemeClr val="bg1"/>
              </a:gs>
              <a:gs pos="21311">
                <a:schemeClr val="bg1"/>
              </a:gs>
              <a:gs pos="49000">
                <a:schemeClr val="bg2"/>
              </a:gs>
              <a:gs pos="3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1)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Пособие по временной нетрудоспособности;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2) Страховые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выплаты: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  - ежемесячные;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  - единовременные;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3) Оплата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дополнительных расходов на медицинскую социальную и профессиональную реабилитацию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54024"/>
            <a:ext cx="5488524" cy="19442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/>
              <a:t>Виды обеспечения по </a:t>
            </a:r>
            <a:r>
              <a:rPr lang="ru-RU" sz="3200" dirty="0" smtClean="0"/>
              <a:t>страхованию: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143" y="5093964"/>
            <a:ext cx="2376265" cy="1506279"/>
          </a:xfrm>
          <a:prstGeom prst="rect">
            <a:avLst/>
          </a:prstGeom>
        </p:spPr>
      </p:pic>
      <p:pic>
        <p:nvPicPr>
          <p:cNvPr id="8" name="Picture 4" descr="http://jaa.su/wp-content/uploads/2015/05/Screen-Shot-2015-05-02-at-5.33.53-PM-676x492.png?7e2b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15" y="5022633"/>
            <a:ext cx="2101197" cy="15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88936" y="28892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19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Достопримечательности Владивостока – 18 фото - картинки - Фото мир прир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4" y="2416506"/>
            <a:ext cx="2697319" cy="18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993904"/>
            <a:ext cx="7643192" cy="86409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200" b="1" spc="-1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 ЗА  ВНИМАНИЕ!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ткрой Владивосток: Мосты Владивост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8" y="2446872"/>
            <a:ext cx="3571345" cy="20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0 лучших достопримечательностей Владивостока - описание и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62782"/>
            <a:ext cx="2896844" cy="19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амятник амурскому тигру - Владивост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8" y="4256736"/>
            <a:ext cx="2733242" cy="18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.fuln9-1.fna.fbcdn.net/v/t1.6435-9/fr/cp0/e15/q65/139100000_107071311355970_5075806732570564076_n.jpg?_nc_cat=106&amp;ccb=1-5&amp;_nc_sid=dd9801&amp;_nc_ohc=b8JWnkTwqdwAX8NShk3&amp;_nc_ht=scontent.fuln9-1.fna&amp;oh=be45ac7aac0924f45595883493a67796&amp;oe=6166CA9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764"/>
            <a:ext cx="6048672" cy="24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107504" y="185735"/>
            <a:ext cx="1302744" cy="979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63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1680" y="188913"/>
            <a:ext cx="6268668" cy="124417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541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" y="1917423"/>
            <a:ext cx="3707904" cy="3959849"/>
          </a:xfrm>
          <a:prstGeom prst="rightArrow">
            <a:avLst>
              <a:gd name="adj1" fmla="val 86065"/>
              <a:gd name="adj2" fmla="val 25000"/>
            </a:avLst>
          </a:prstGeom>
          <a:gradFill rotWithShape="1">
            <a:gsLst>
              <a:gs pos="0">
                <a:srgbClr val="FFFFFF">
                  <a:alpha val="51999"/>
                </a:srgbClr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anchor="ctr"/>
          <a:lstStyle/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ЗАДАЧИ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обязательного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социального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страхования 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 несчастных 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случаев 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производстве 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 профессиональных 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заболеваний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(Статья 1)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3788941" y="2076577"/>
            <a:ext cx="439268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Возмещение вреда, причиненного жизни и здоровью застрахованного при исполнении им обязанностей по трудовому договору</a:t>
            </a:r>
            <a:endParaRPr lang="en-US" altLang="ru-RU" sz="1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3788941" y="3467352"/>
            <a:ext cx="4392685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Обеспечение экономической заинтересованности работодателей в снижении профессионального риска</a:t>
            </a:r>
            <a:endParaRPr lang="en-US" altLang="ru-RU" sz="18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3786505" y="4581128"/>
            <a:ext cx="439268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Финансирование предупредительных мер по сокращению производственного травматизма и профессиональных заболеваний</a:t>
            </a:r>
            <a:endParaRPr lang="en-US" altLang="ru-RU" sz="1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083" y="201990"/>
            <a:ext cx="5918107" cy="1354802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700" kern="0" dirty="0" smtClean="0">
                <a:solidFill>
                  <a:prstClr val="white"/>
                </a:solidFill>
              </a:rPr>
              <a:t>ФЕДЕРАЛЬНЫЙ ЗАКОН ОТ 24.07.1998 № 125-ФЗ </a:t>
            </a:r>
          </a:p>
          <a:p>
            <a:pPr>
              <a:defRPr/>
            </a:pPr>
            <a:r>
              <a:rPr lang="ru-RU" altLang="ru-RU" sz="1700" kern="0" dirty="0" smtClean="0">
                <a:solidFill>
                  <a:prstClr val="white"/>
                </a:solidFill>
              </a:rPr>
              <a:t>«ОБ ОБЯЗАТЕЛЬНОМ СОЦИАЛЬНОМ СТРАХОВАНИИ  ОТ НЕСЧАСТНЫХ СЛУЧАЕВ НА ПРОИЗВОДСТВЕ И ПРОФЕССИОНАЛЬНЫХ ЗАБОЛЕВАНИЙ»</a:t>
            </a:r>
            <a:endParaRPr lang="ru-RU" altLang="ru-RU" sz="1700" kern="0" dirty="0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02022" y="216917"/>
            <a:ext cx="1740219" cy="133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94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611560" y="1656272"/>
            <a:ext cx="7488831" cy="170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предприятий 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страхователей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7" y="1656272"/>
            <a:ext cx="2137532" cy="15567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3597595"/>
            <a:ext cx="452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трудится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600 000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застрахованных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заняты во вредных условиях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8608" y="465461"/>
            <a:ext cx="494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Приморском крае</a:t>
            </a:r>
          </a:p>
        </p:txBody>
      </p:sp>
      <p:pic>
        <p:nvPicPr>
          <p:cNvPr id="9" name="Picture 4" descr="https://ural-meridian.ru/wp-content/uploads/2018/12/proizvodstvo-1050x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678" y="3839916"/>
            <a:ext cx="2839706" cy="203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784872" y="196095"/>
            <a:ext cx="1740219" cy="133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476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07176" y="2025908"/>
            <a:ext cx="73932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управления профессиональными рисками Фонд наряду со страхователями участвует в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софинансировании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целого ряда мероприятий, направленных на сокращение производственного травматизма и профессиональной заболеваемости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 года, Фонд принимает решения о направлении страхователями до </a:t>
            </a:r>
            <a:r>
              <a:rPr lang="ru-RU" alt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процентов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 страховых взносов на обязательное социальное страхование от несчастных случаев на производстве и профессиональных заболеваний на финансовое обеспечение предупредительных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мер.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средств может быть увеличен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 процентов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сумм страховых взносов при условии направление на оздоровление работников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предпенсионного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пенсионного возраста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организациях, осуществляющих санаторно-курортное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финансового обеспечения предупредительных мер утверждены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Приказом Минтруда России  от 14.07.2021 № 467н 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23729" y="260648"/>
            <a:ext cx="6192688" cy="1584176"/>
            <a:chOff x="296" y="2880"/>
            <a:chExt cx="5158" cy="1079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025" y="2880"/>
              <a:ext cx="3429" cy="1036"/>
              <a:chOff x="2025" y="2880"/>
              <a:chExt cx="3429" cy="1036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" y="2880"/>
                <a:ext cx="2060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81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10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" y="2880"/>
                <a:ext cx="1321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27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10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72"/>
            <a:stretch>
              <a:fillRect/>
            </a:stretch>
          </p:blipFill>
          <p:spPr bwMode="auto">
            <a:xfrm>
              <a:off x="296" y="2880"/>
              <a:ext cx="1619" cy="1079"/>
            </a:xfrm>
            <a:prstGeom prst="rect">
              <a:avLst/>
            </a:prstGeom>
            <a:noFill/>
            <a:ln>
              <a:noFill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10000"/>
                    </a:blip>
                    <a:srcRect b="1157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3" name="Рисунок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107504" y="260648"/>
            <a:ext cx="1740219" cy="133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187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575" y="2060848"/>
            <a:ext cx="7598047" cy="53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специальной оценки условий </a:t>
            </a:r>
            <a:endParaRPr lang="ru-RU" altLang="ru-RU" sz="2200" b="1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Приобретение </a:t>
            </a: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средств </a:t>
            </a:r>
            <a:endParaRPr lang="ru-RU" altLang="ru-RU" sz="2200" b="1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защиты;</a:t>
            </a:r>
            <a:endParaRPr lang="ru-RU" altLang="ru-RU" sz="2200" b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</a:t>
            </a: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периодических медицинских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 работников</a:t>
            </a: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8000" indent="-45720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Санаторно-курортное </a:t>
            </a:r>
            <a:r>
              <a:rPr lang="ru-RU" altLang="ru-RU" sz="22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работников, занятых на работах с вредными и (или) опасными производственными 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а также санаторно-курортное лечение работников </a:t>
            </a:r>
            <a:r>
              <a:rPr lang="ru-RU" altLang="ru-RU" sz="2200" b="1" dirty="0" err="1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</a:t>
            </a:r>
            <a:r>
              <a:rPr lang="ru-RU" altLang="ru-RU" sz="2200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пенсионного возраста;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i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dirty="0">
              <a:solidFill>
                <a:srgbClr val="10253F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dirty="0" smtClean="0">
              <a:solidFill>
                <a:srgbClr val="10253F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dirty="0" smtClean="0">
              <a:solidFill>
                <a:srgbClr val="1025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563" y="495033"/>
            <a:ext cx="5624773" cy="7200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1872208" cy="17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210629" y="185135"/>
            <a:ext cx="1409043" cy="1155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859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921" y="1484784"/>
            <a:ext cx="7598047" cy="67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Обучение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труда отдельных категорий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застрахованных;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Обеспечение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лечебно-профилактическим питанием;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Приобретение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 для определения наличия алкоголя (</a:t>
            </a:r>
            <a:r>
              <a:rPr lang="ru-RU" altLang="ru-RU" sz="1700" b="1" i="1" dirty="0" err="1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алкотестеры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Приобретение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 контроля за режимом </a:t>
            </a:r>
            <a:endParaRPr lang="ru-RU" altLang="ru-RU" sz="1700" b="1" i="1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отдыха водителей (</a:t>
            </a:r>
            <a:r>
              <a:rPr lang="ru-RU" altLang="ru-RU" sz="1700" b="1" i="1" dirty="0" err="1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тахографов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Приобретение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страхователями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аптечек;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приведению уровней воздействия вредных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в норму;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или других равноценных пищевых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работникам;</a:t>
            </a:r>
            <a:endParaRPr lang="ru-RU" altLang="ru-RU" sz="1700" b="1" i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Приобретение приборов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 оборудования: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для обеспечения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работников и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безопасным ведением работ в рамках технологических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  <a:endParaRPr lang="ru-RU" altLang="ru-RU" sz="1700" b="1" i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для проведения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вопросам безопасного ведения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для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работников, занятых на работах с вредными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17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опасными производственными </a:t>
            </a:r>
            <a:r>
              <a:rPr lang="ru-RU" altLang="ru-RU" sz="1700" b="1" i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факторами.</a:t>
            </a:r>
            <a:endParaRPr lang="ru-RU" altLang="ru-RU" sz="1700" b="1" i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i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dirty="0">
              <a:solidFill>
                <a:srgbClr val="10253F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dirty="0" smtClean="0">
              <a:solidFill>
                <a:srgbClr val="10253F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700" b="1" dirty="0" smtClean="0">
              <a:solidFill>
                <a:srgbClr val="1025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563" y="332656"/>
            <a:ext cx="5895405" cy="8824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востребованные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-main-pic" descr="Картинка 13 из 159557">
            <a:hlinkClick r:id="rId3" tgtFrame="_blank"/>
          </p:cNvPr>
          <p:cNvPicPr/>
          <p:nvPr/>
        </p:nvPicPr>
        <p:blipFill rotWithShape="1">
          <a:blip r:embed="rId4"/>
          <a:srcRect l="12774" r="12688"/>
          <a:stretch/>
        </p:blipFill>
        <p:spPr bwMode="auto">
          <a:xfrm>
            <a:off x="6012160" y="2564904"/>
            <a:ext cx="1709673" cy="115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210629" y="185135"/>
            <a:ext cx="1409043" cy="1155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001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332656"/>
            <a:ext cx="6264696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 smtClean="0"/>
              <a:t>Согласно </a:t>
            </a:r>
            <a:r>
              <a:rPr lang="ru-RU" altLang="ru-RU" dirty="0"/>
              <a:t>действующим </a:t>
            </a:r>
            <a:r>
              <a:rPr lang="ru-RU" altLang="ru-RU" dirty="0" smtClean="0"/>
              <a:t>нормативно-правовым </a:t>
            </a:r>
            <a:r>
              <a:rPr lang="ru-RU" altLang="ru-RU" dirty="0"/>
              <a:t>актам финансовое обеспечение предупредительных мер носит заявительный </a:t>
            </a:r>
            <a:r>
              <a:rPr lang="ru-RU" altLang="ru-RU" dirty="0" smtClean="0"/>
              <a:t>характер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276872"/>
            <a:ext cx="72596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  <a:r>
              <a:rPr lang="ru-RU" alt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августа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обратиться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территориальный орган Фонда по месту своей регистрации, с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заявлением и комплектом документов,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обосновывающим необходимость финансового обеспечения предупредительных мер. 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-"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правилах определен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для каждого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365104"/>
            <a:ext cx="2727573" cy="22322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179512" y="402911"/>
            <a:ext cx="1409043" cy="1155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46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31624"/>
            <a:ext cx="6264696" cy="17572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ПРИЧИНЫ ОТКАЗА </a:t>
            </a:r>
            <a:br>
              <a:rPr lang="ru-RU" altLang="ru-RU" dirty="0"/>
            </a:br>
            <a:r>
              <a:rPr lang="ru-RU" altLang="ru-RU" dirty="0"/>
              <a:t>в финансовом обеспечении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276872"/>
            <a:ext cx="7259666" cy="373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000"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en-US" altLang="ru-RU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день подачи заявления у страхователя имеются непогашенные недоимка, задолженность по пеням и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штрафам;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представленные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страхователем документы содержат недостоверную информацию;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предусмотренные бюджетом Фонда средства на финансовое обеспечение предупредительных мер на текущий год полностью распределены.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представлении страхователем неполного комплекта документов</a:t>
            </a:r>
          </a:p>
          <a:p>
            <a:pPr algn="just" defTabSz="449263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None/>
            </a:pPr>
            <a:endParaRPr lang="ru-RU" alt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повторно, но не позднее срока, установленного пунктом 4 Правил, обратиться с заявлением в территориальный орган Фонда по месту своей регистрации. </a:t>
            </a:r>
          </a:p>
        </p:txBody>
      </p:sp>
      <p:pic>
        <p:nvPicPr>
          <p:cNvPr id="5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0" y="2420888"/>
            <a:ext cx="565629" cy="701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251520" y="451531"/>
            <a:ext cx="1409043" cy="1155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092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0976"/>
              </p:ext>
            </p:extLst>
          </p:nvPr>
        </p:nvGraphicFramePr>
        <p:xfrm>
          <a:off x="0" y="2564904"/>
          <a:ext cx="8316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255320"/>
              </p:ext>
            </p:extLst>
          </p:nvPr>
        </p:nvGraphicFramePr>
        <p:xfrm>
          <a:off x="611560" y="1844824"/>
          <a:ext cx="746564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170270"/>
            <a:ext cx="5904656" cy="14585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Динамика расходов на финансовое обеспечение предупредительных мер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 smtClean="0"/>
              <a:t>2018-2022)</a:t>
            </a:r>
            <a:endParaRPr lang="ru-RU" alt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8842" r="48525" b="27528"/>
          <a:stretch/>
        </p:blipFill>
        <p:spPr bwMode="auto">
          <a:xfrm>
            <a:off x="323528" y="321718"/>
            <a:ext cx="1409043" cy="1155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38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3407</TotalTime>
  <Words>1101</Words>
  <Application>Microsoft Office PowerPoint</Application>
  <PresentationFormat>Экран (4:3)</PresentationFormat>
  <Paragraphs>169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Lucida Sans Unicode</vt:lpstr>
      <vt:lpstr>Times New Roman</vt:lpstr>
      <vt:lpstr>Wingdings</vt:lpstr>
      <vt:lpstr>Соседство</vt:lpstr>
      <vt:lpstr>Финансовое Обеспечение ПРЕДУПРЕДИТЕЛЬНЫХ МЕР ПО СОКРАЩЕНИЮ ПРОИЗВОДСТВЕННОГО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с  уполномоченным  по правам человека</dc:title>
  <dc:creator>Булах</dc:creator>
  <cp:lastModifiedBy>Калашников Александр</cp:lastModifiedBy>
  <cp:revision>289</cp:revision>
  <cp:lastPrinted>2019-05-23T03:24:58Z</cp:lastPrinted>
  <dcterms:created xsi:type="dcterms:W3CDTF">2018-10-10T23:11:40Z</dcterms:created>
  <dcterms:modified xsi:type="dcterms:W3CDTF">2023-04-11T08:37:01Z</dcterms:modified>
</cp:coreProperties>
</file>