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41"/>
  </p:notesMasterIdLst>
  <p:handoutMasterIdLst>
    <p:handoutMasterId r:id="rId42"/>
  </p:handoutMasterIdLst>
  <p:sldIdLst>
    <p:sldId id="256" r:id="rId2"/>
    <p:sldId id="312" r:id="rId3"/>
    <p:sldId id="282" r:id="rId4"/>
    <p:sldId id="284" r:id="rId5"/>
    <p:sldId id="285" r:id="rId6"/>
    <p:sldId id="287" r:id="rId7"/>
    <p:sldId id="292" r:id="rId8"/>
    <p:sldId id="293" r:id="rId9"/>
    <p:sldId id="294" r:id="rId10"/>
    <p:sldId id="295" r:id="rId11"/>
    <p:sldId id="314" r:id="rId12"/>
    <p:sldId id="296" r:id="rId13"/>
    <p:sldId id="311" r:id="rId14"/>
    <p:sldId id="299" r:id="rId15"/>
    <p:sldId id="300" r:id="rId16"/>
    <p:sldId id="315" r:id="rId17"/>
    <p:sldId id="301" r:id="rId18"/>
    <p:sldId id="304" r:id="rId19"/>
    <p:sldId id="310" r:id="rId20"/>
    <p:sldId id="288" r:id="rId21"/>
    <p:sldId id="305" r:id="rId22"/>
    <p:sldId id="269" r:id="rId23"/>
    <p:sldId id="270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303" r:id="rId35"/>
    <p:sldId id="317" r:id="rId36"/>
    <p:sldId id="313" r:id="rId37"/>
    <p:sldId id="318" r:id="rId38"/>
    <p:sldId id="306" r:id="rId39"/>
    <p:sldId id="316" r:id="rId4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SPecialiST" initials="RbS" lastIdx="1" clrIdx="0">
    <p:extLst>
      <p:ext uri="{19B8F6BF-5375-455C-9EA6-DF929625EA0E}">
        <p15:presenceInfo xmlns:p15="http://schemas.microsoft.com/office/powerpoint/2012/main" userId="RePack by SPeciali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89E"/>
    <a:srgbClr val="00FF00"/>
    <a:srgbClr val="993366"/>
    <a:srgbClr val="CB7F0F"/>
    <a:srgbClr val="CCFF33"/>
    <a:srgbClr val="8350CE"/>
    <a:srgbClr val="9E8E80"/>
    <a:srgbClr val="B3AA6B"/>
    <a:srgbClr val="B86674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1" autoAdjust="0"/>
    <p:restoredTop sz="94717" autoAdjust="0"/>
  </p:normalViewPr>
  <p:slideViewPr>
    <p:cSldViewPr>
      <p:cViewPr varScale="1">
        <p:scale>
          <a:sx n="109" d="100"/>
          <a:sy n="109" d="100"/>
        </p:scale>
        <p:origin x="21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1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460536951833043E-2"/>
          <c:y val="3.7730244708799557E-2"/>
          <c:w val="0.89421266411011802"/>
          <c:h val="0.81144448113764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4969773473445522E-2"/>
                  <c:y val="-8.1250000000000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59-4988-869C-6890FCBFD342}"/>
                </c:ext>
              </c:extLst>
            </c:dLbl>
            <c:dLbl>
              <c:idx val="1"/>
              <c:layout>
                <c:manualLayout>
                  <c:x val="-1.8245099203536772E-2"/>
                  <c:y val="-4.7463526138678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59-4988-869C-6890FCBFD342}"/>
                </c:ext>
              </c:extLst>
            </c:dLbl>
            <c:dLbl>
              <c:idx val="2"/>
              <c:layout>
                <c:manualLayout>
                  <c:x val="-2.4326798938049028E-2"/>
                  <c:y val="-3.45855964223514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974 220,39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59-4988-869C-6890FCBFD342}"/>
                </c:ext>
              </c:extLst>
            </c:dLbl>
            <c:dLbl>
              <c:idx val="3"/>
              <c:layout>
                <c:manualLayout>
                  <c:x val="-6.0816997345122569E-3"/>
                  <c:y val="-0.10096682483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59-4988-869C-6890FCBFD342}"/>
                </c:ext>
              </c:extLst>
            </c:dLbl>
            <c:dLbl>
              <c:idx val="4"/>
              <c:layout>
                <c:manualLayout>
                  <c:x val="-1.2163399469024515E-2"/>
                  <c:y val="-6.562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59-4988-869C-6890FCBFD342}"/>
                </c:ext>
              </c:extLst>
            </c:dLbl>
            <c:dLbl>
              <c:idx val="5"/>
              <c:layout>
                <c:manualLayout>
                  <c:x val="-1.2163399469024627E-2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59-4988-869C-6890FCBFD3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942365.03</c:v>
                </c:pt>
                <c:pt idx="1">
                  <c:v>976445.52</c:v>
                </c:pt>
                <c:pt idx="2">
                  <c:v>974220.39</c:v>
                </c:pt>
                <c:pt idx="3">
                  <c:v>970582.43</c:v>
                </c:pt>
                <c:pt idx="4">
                  <c:v>981503.66</c:v>
                </c:pt>
                <c:pt idx="5">
                  <c:v>1000330.46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8-40FD-A0ED-A2F7992FABA4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969773473445508E-2"/>
                  <c:y val="-6.01454342179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59-4988-869C-6890FCBFD342}"/>
                </c:ext>
              </c:extLst>
            </c:dLbl>
            <c:dLbl>
              <c:idx val="1"/>
              <c:layout>
                <c:manualLayout>
                  <c:x val="2.8888073738933252E-2"/>
                  <c:y val="-3.7500000000000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59-4988-869C-6890FCBFD342}"/>
                </c:ext>
              </c:extLst>
            </c:dLbl>
            <c:dLbl>
              <c:idx val="2"/>
              <c:layout>
                <c:manualLayout>
                  <c:x val="2.1285949070792894E-2"/>
                  <c:y val="-3.12500000000000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1 035 113,33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59-4988-869C-6890FCBFD342}"/>
                </c:ext>
              </c:extLst>
            </c:dLbl>
            <c:dLbl>
              <c:idx val="3"/>
              <c:layout>
                <c:manualLayout>
                  <c:x val="1.5204249336280663E-2"/>
                  <c:y val="-2.500000000000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59-4988-869C-6890FCBFD342}"/>
                </c:ext>
              </c:extLst>
            </c:dLbl>
            <c:dLbl>
              <c:idx val="4"/>
              <c:layout>
                <c:manualLayout>
                  <c:x val="1.6724674269908757E-2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59-4988-869C-6890FCBFD342}"/>
                </c:ext>
              </c:extLst>
            </c:dLbl>
            <c:dLbl>
              <c:idx val="5"/>
              <c:layout>
                <c:manualLayout>
                  <c:x val="3.1928923606189354E-2"/>
                  <c:y val="-2.5784916757682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E59-4988-869C-6890FCBFD3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882627.85</c:v>
                </c:pt>
                <c:pt idx="1">
                  <c:v>1025172.69</c:v>
                </c:pt>
                <c:pt idx="2">
                  <c:v>1035113.33</c:v>
                </c:pt>
                <c:pt idx="3">
                  <c:v>974559.25</c:v>
                </c:pt>
                <c:pt idx="4">
                  <c:v>981503.66</c:v>
                </c:pt>
                <c:pt idx="5">
                  <c:v>1000330.46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A8-40FD-A0ED-A2F7992FA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259584"/>
        <c:axId val="82055168"/>
        <c:axId val="0"/>
      </c:bar3DChart>
      <c:catAx>
        <c:axId val="10825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2055168"/>
        <c:crosses val="autoZero"/>
        <c:auto val="1"/>
        <c:lblAlgn val="ctr"/>
        <c:lblOffset val="100"/>
        <c:noMultiLvlLbl val="0"/>
      </c:catAx>
      <c:valAx>
        <c:axId val="8205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825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34980787575388"/>
          <c:y val="0.90099085478348251"/>
          <c:w val="0.25041231050956031"/>
          <c:h val="9.588409909378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97</c:v>
                </c:pt>
                <c:pt idx="1">
                  <c:v>98</c:v>
                </c:pt>
                <c:pt idx="2">
                  <c:v>98</c:v>
                </c:pt>
                <c:pt idx="3">
                  <c:v>98</c:v>
                </c:pt>
                <c:pt idx="4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8-448A-A4CD-7874ECDA9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071296"/>
        <c:axId val="144093568"/>
      </c:barChart>
      <c:catAx>
        <c:axId val="14407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093568"/>
        <c:crosses val="autoZero"/>
        <c:auto val="1"/>
        <c:lblAlgn val="ctr"/>
        <c:lblOffset val="100"/>
        <c:noMultiLvlLbl val="0"/>
      </c:catAx>
      <c:valAx>
        <c:axId val="144093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407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76-4215-9D44-B8DE461C43DE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76-4215-9D44-B8DE461C43DE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974559.25</c:v>
                </c:pt>
                <c:pt idx="1">
                  <c:v>1160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76-4215-9D44-B8DE461C4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56</c:v>
                </c:pt>
                <c:pt idx="2">
                  <c:v>72.5</c:v>
                </c:pt>
                <c:pt idx="3">
                  <c:v>80.5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F0-4244-9304-152B93CDB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261504"/>
        <c:axId val="144263040"/>
      </c:barChart>
      <c:catAx>
        <c:axId val="14426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263040"/>
        <c:crosses val="autoZero"/>
        <c:auto val="1"/>
        <c:lblAlgn val="ctr"/>
        <c:lblOffset val="100"/>
        <c:noMultiLvlLbl val="0"/>
      </c:catAx>
      <c:valAx>
        <c:axId val="1442630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426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A3-4DA0-889C-99859CCC863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A3-4DA0-889C-99859CCC8630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974559.25</c:v>
                </c:pt>
                <c:pt idx="1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A3-4DA0-889C-99859CCC8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9.9499999999999993</c:v>
                </c:pt>
                <c:pt idx="1">
                  <c:v>10.02</c:v>
                </c:pt>
                <c:pt idx="2">
                  <c:v>10.08</c:v>
                </c:pt>
                <c:pt idx="3">
                  <c:v>10.14</c:v>
                </c:pt>
                <c:pt idx="4">
                  <c:v>10.199999999999999</c:v>
                </c:pt>
                <c:pt idx="5">
                  <c:v>10.26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0-49A4-AA44-D163696B0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476032"/>
        <c:axId val="144477568"/>
      </c:barChart>
      <c:catAx>
        <c:axId val="14447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477568"/>
        <c:crosses val="autoZero"/>
        <c:auto val="1"/>
        <c:lblAlgn val="ctr"/>
        <c:lblOffset val="100"/>
        <c:noMultiLvlLbl val="0"/>
      </c:catAx>
      <c:valAx>
        <c:axId val="144477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4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D8-4120-826F-7C198FBF798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D8-4120-826F-7C198FBF7986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974559.25</c:v>
                </c:pt>
                <c:pt idx="1">
                  <c:v>128556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D8-4120-826F-7C198FBF7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86</c:v>
                </c:pt>
                <c:pt idx="1">
                  <c:v>87</c:v>
                </c:pt>
                <c:pt idx="2">
                  <c:v>88</c:v>
                </c:pt>
                <c:pt idx="3">
                  <c:v>89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7-4F6A-B185-CF1DB4CE9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117120"/>
        <c:axId val="144127104"/>
      </c:barChart>
      <c:catAx>
        <c:axId val="1441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127104"/>
        <c:crosses val="autoZero"/>
        <c:auto val="1"/>
        <c:lblAlgn val="ctr"/>
        <c:lblOffset val="100"/>
        <c:noMultiLvlLbl val="0"/>
      </c:catAx>
      <c:valAx>
        <c:axId val="144127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411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C4-49B4-BD74-1E946D4CD34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C4-49B4-BD74-1E946D4CD344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974559.25</c:v>
                </c:pt>
                <c:pt idx="1">
                  <c:v>61502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C4-49B4-BD74-1E946D4CD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19.22</c:v>
                </c:pt>
                <c:pt idx="1">
                  <c:v>19.3</c:v>
                </c:pt>
                <c:pt idx="2">
                  <c:v>19.38</c:v>
                </c:pt>
                <c:pt idx="3">
                  <c:v>19.459999999999987</c:v>
                </c:pt>
                <c:pt idx="4">
                  <c:v>19.54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92-4726-8B6A-09FB10A0A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868480"/>
        <c:axId val="144870016"/>
      </c:barChart>
      <c:catAx>
        <c:axId val="14486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870016"/>
        <c:crosses val="autoZero"/>
        <c:auto val="1"/>
        <c:lblAlgn val="ctr"/>
        <c:lblOffset val="100"/>
        <c:noMultiLvlLbl val="0"/>
      </c:catAx>
      <c:valAx>
        <c:axId val="144870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486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33-4579-9F47-4FE0C0DEBFC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33-4579-9F47-4FE0C0DEBFC0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974559.25</c:v>
                </c:pt>
                <c:pt idx="1">
                  <c:v>1160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33-4579-9F47-4FE0C0DEB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188650297963072E-2"/>
                  <c:y val="-5.31249999999999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sz="12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534 409,36</a:t>
                    </a:r>
                    <a:endParaRPr lang="en-US" sz="1200" b="0" i="0" u="none" strike="noStrike" kern="1200" baseline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22-4CB7-B064-869F8AE17EAF}"/>
                </c:ext>
              </c:extLst>
            </c:dLbl>
            <c:dLbl>
              <c:idx val="1"/>
              <c:layout>
                <c:manualLayout>
                  <c:x val="2.0369039335158177E-2"/>
                  <c:y val="-3.75000000000000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491 333,84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22-4CB7-B064-869F8AE17EAF}"/>
                </c:ext>
              </c:extLst>
            </c:dLbl>
            <c:dLbl>
              <c:idx val="2"/>
              <c:layout>
                <c:manualLayout>
                  <c:x val="1.4549313810827299E-2"/>
                  <c:y val="-4.37499999999999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514 700,04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22-4CB7-B064-869F8AE17EAF}"/>
                </c:ext>
              </c:extLst>
            </c:dLbl>
            <c:dLbl>
              <c:idx val="3"/>
              <c:layout>
                <c:manualLayout>
                  <c:x val="1.4549313810827299E-2"/>
                  <c:y val="-4.06249999999999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569 260,19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22-4CB7-B064-869F8AE17EAF}"/>
                </c:ext>
              </c:extLst>
            </c:dLbl>
            <c:dLbl>
              <c:idx val="4"/>
              <c:layout>
                <c:manualLayout>
                  <c:x val="1.1639451048661861E-2"/>
                  <c:y val="-4.06252460629920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585 767,52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A5-483B-B44B-561A80213971}"/>
                </c:ext>
              </c:extLst>
            </c:dLbl>
            <c:dLbl>
              <c:idx val="5"/>
              <c:layout>
                <c:manualLayout>
                  <c:x val="1.7459176572992868E-2"/>
                  <c:y val="-3.75000000000000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604 594,32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22-4CB7-B064-869F8AE17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534409.36</c:v>
                </c:pt>
                <c:pt idx="1">
                  <c:v>491333.84</c:v>
                </c:pt>
                <c:pt idx="2" formatCode="#,##0.00">
                  <c:v>514700.04</c:v>
                </c:pt>
                <c:pt idx="3" formatCode="#,##0.00">
                  <c:v>569260.18999999994</c:v>
                </c:pt>
                <c:pt idx="4" formatCode="#,##0.00">
                  <c:v>585767.52</c:v>
                </c:pt>
                <c:pt idx="5" formatCode="#,##0.00">
                  <c:v>604594.31999999995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55-4A20-8A5F-9A7F96230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749312"/>
        <c:axId val="122750848"/>
        <c:axId val="0"/>
      </c:bar3DChart>
      <c:catAx>
        <c:axId val="12274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750848"/>
        <c:crosses val="autoZero"/>
        <c:auto val="1"/>
        <c:lblAlgn val="ctr"/>
        <c:lblOffset val="100"/>
        <c:noMultiLvlLbl val="0"/>
      </c:catAx>
      <c:valAx>
        <c:axId val="122750848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2274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33.5</c:v>
                </c:pt>
                <c:pt idx="1">
                  <c:v>34</c:v>
                </c:pt>
                <c:pt idx="2">
                  <c:v>34.200000000000003</c:v>
                </c:pt>
                <c:pt idx="3">
                  <c:v>34.6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07-4232-9CB5-2BF79E28E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058432"/>
        <c:axId val="144904576"/>
      </c:barChart>
      <c:catAx>
        <c:axId val="14505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904576"/>
        <c:crosses val="autoZero"/>
        <c:auto val="1"/>
        <c:lblAlgn val="ctr"/>
        <c:lblOffset val="100"/>
        <c:noMultiLvlLbl val="0"/>
      </c:catAx>
      <c:valAx>
        <c:axId val="144904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505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3C-4F85-AEE5-DCEF0F3E1EC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3C-4F85-AEE5-DCEF0F3E1EC6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974559.25</c:v>
                </c:pt>
                <c:pt idx="1">
                  <c:v>27507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3C-4F85-AEE5-DCEF0F3E1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33.78</c:v>
                </c:pt>
                <c:pt idx="1">
                  <c:v>21.03</c:v>
                </c:pt>
                <c:pt idx="2">
                  <c:v>24.22</c:v>
                </c:pt>
                <c:pt idx="3">
                  <c:v>27.4</c:v>
                </c:pt>
                <c:pt idx="4">
                  <c:v>27.4</c:v>
                </c:pt>
                <c:pt idx="5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D5-4CAA-819D-DC80686FF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240448"/>
        <c:axId val="145241984"/>
      </c:barChart>
      <c:catAx>
        <c:axId val="14524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5241984"/>
        <c:crosses val="autoZero"/>
        <c:auto val="1"/>
        <c:lblAlgn val="ctr"/>
        <c:lblOffset val="100"/>
        <c:noMultiLvlLbl val="0"/>
      </c:catAx>
      <c:valAx>
        <c:axId val="145241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524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C1-494A-9CAA-C394C06A55A6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C1-494A-9CAA-C394C06A55A6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974559.25</c:v>
                </c:pt>
                <c:pt idx="1">
                  <c:v>13102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C1-494A-9CAA-C394C06A5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321</c:v>
                </c:pt>
                <c:pt idx="1">
                  <c:v>366</c:v>
                </c:pt>
                <c:pt idx="2">
                  <c:v>394</c:v>
                </c:pt>
                <c:pt idx="3">
                  <c:v>414</c:v>
                </c:pt>
                <c:pt idx="4">
                  <c:v>434</c:v>
                </c:pt>
                <c:pt idx="5">
                  <c:v>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2-456E-B612-082535710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22208"/>
        <c:axId val="145423744"/>
      </c:barChart>
      <c:catAx>
        <c:axId val="14542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5423744"/>
        <c:crosses val="autoZero"/>
        <c:auto val="1"/>
        <c:lblAlgn val="ctr"/>
        <c:lblOffset val="100"/>
        <c:noMultiLvlLbl val="0"/>
      </c:catAx>
      <c:valAx>
        <c:axId val="145423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542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1C-4761-AF67-571BF600E4F6}"/>
              </c:ext>
            </c:extLst>
          </c:dPt>
          <c:dPt>
            <c:idx val="1"/>
            <c:bubble3D val="0"/>
            <c:explosion val="42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1C-4761-AF67-571BF600E4F6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974559.25</c:v>
                </c:pt>
                <c:pt idx="1">
                  <c:v>5700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1C-4761-AF67-571BF600E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26023018674611E-2"/>
          <c:y val="0"/>
          <c:w val="0.93254795396265056"/>
          <c:h val="0.76690658048644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8789764100285163E-2"/>
                  <c:y val="6.1359445078706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CE-4E43-BEF2-AB0D957B0E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D4-4479-8815-94ACFECA3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604608"/>
        <c:axId val="145606144"/>
      </c:barChart>
      <c:catAx>
        <c:axId val="14560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5606144"/>
        <c:crosses val="autoZero"/>
        <c:auto val="1"/>
        <c:lblAlgn val="ctr"/>
        <c:lblOffset val="100"/>
        <c:noMultiLvlLbl val="0"/>
      </c:catAx>
      <c:valAx>
        <c:axId val="145606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560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FD-4623-917F-25D4A08C0C87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FD-4623-917F-25D4A08C0C87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974559.25</c:v>
                </c:pt>
                <c:pt idx="1">
                  <c:v>1740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FD-4623-917F-25D4A08C0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35906813146454E-2"/>
          <c:y val="2.2836921007629737E-2"/>
          <c:w val="0.9148904190210827"/>
          <c:h val="0.69265340446944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3.44</c:v>
                </c:pt>
                <c:pt idx="1">
                  <c:v>5.65</c:v>
                </c:pt>
                <c:pt idx="2">
                  <c:v>7.12</c:v>
                </c:pt>
                <c:pt idx="3">
                  <c:v>8.59</c:v>
                </c:pt>
                <c:pt idx="4">
                  <c:v>10.06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1A-4CCF-A346-CB2F5C206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765888"/>
        <c:axId val="145767424"/>
      </c:barChart>
      <c:catAx>
        <c:axId val="14576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5767424"/>
        <c:crosses val="autoZero"/>
        <c:auto val="1"/>
        <c:lblAlgn val="ctr"/>
        <c:lblOffset val="100"/>
        <c:noMultiLvlLbl val="0"/>
      </c:catAx>
      <c:valAx>
        <c:axId val="145767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576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FD-4623-917F-25D4A08C0C87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FD-4623-917F-25D4A08C0C87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974559.25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FD-4623-917F-25D4A08C0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4D-44FD-9720-B7A248B77CB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84D-44FD-9720-B7A248B77CB3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974559.52</c:v>
                </c:pt>
                <c:pt idx="1">
                  <c:v>15001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D-44FD-9720-B7A248B77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35906813146454E-2"/>
          <c:y val="2.2836921007629737E-2"/>
          <c:w val="0.9148904190210827"/>
          <c:h val="0.69265340446944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1A-4CCF-A346-CB2F5C206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765888"/>
        <c:axId val="145767424"/>
      </c:barChart>
      <c:catAx>
        <c:axId val="14576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5767424"/>
        <c:crosses val="autoZero"/>
        <c:auto val="1"/>
        <c:lblAlgn val="ctr"/>
        <c:lblOffset val="100"/>
        <c:noMultiLvlLbl val="0"/>
      </c:catAx>
      <c:valAx>
        <c:axId val="145767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576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82.1</c:v>
                </c:pt>
                <c:pt idx="1">
                  <c:v>84</c:v>
                </c:pt>
                <c:pt idx="2">
                  <c:v>85.9</c:v>
                </c:pt>
                <c:pt idx="3">
                  <c:v>87.8</c:v>
                </c:pt>
                <c:pt idx="4">
                  <c:v>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8-4376-B958-0DD360311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433088"/>
        <c:axId val="143447168"/>
      </c:barChart>
      <c:catAx>
        <c:axId val="14343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3447168"/>
        <c:crosses val="autoZero"/>
        <c:auto val="1"/>
        <c:lblAlgn val="ctr"/>
        <c:lblOffset val="100"/>
        <c:noMultiLvlLbl val="0"/>
      </c:catAx>
      <c:valAx>
        <c:axId val="143447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343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B2-480F-B530-1BF98E7E7431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B2-480F-B530-1BF98E7E7431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974559.25</c:v>
                </c:pt>
                <c:pt idx="1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B2-480F-B530-1BF98E7E7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170</c:v>
                </c:pt>
                <c:pt idx="1">
                  <c:v>170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B-48EA-BA56-FFF1BCEB4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549952"/>
        <c:axId val="143551488"/>
      </c:barChart>
      <c:catAx>
        <c:axId val="14354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3551488"/>
        <c:crosses val="autoZero"/>
        <c:auto val="1"/>
        <c:lblAlgn val="ctr"/>
        <c:lblOffset val="100"/>
        <c:noMultiLvlLbl val="0"/>
      </c:catAx>
      <c:valAx>
        <c:axId val="143551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354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7B-40CF-A93C-4CBC1B95F2C9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7B-40CF-A93C-4CBC1B95F2C9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974559.25</c:v>
                </c:pt>
                <c:pt idx="1">
                  <c:v>3054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7B-40CF-A93C-4CBC1B95F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41.8</c:v>
                </c:pt>
                <c:pt idx="1">
                  <c:v>42.3</c:v>
                </c:pt>
                <c:pt idx="2">
                  <c:v>42.9</c:v>
                </c:pt>
                <c:pt idx="3">
                  <c:v>43.4</c:v>
                </c:pt>
                <c:pt idx="4">
                  <c:v>43.9</c:v>
                </c:pt>
                <c:pt idx="5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DB-41CA-8867-FAFBEC8C2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673024"/>
        <c:axId val="142674560"/>
      </c:barChart>
      <c:catAx>
        <c:axId val="14267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674560"/>
        <c:crosses val="autoZero"/>
        <c:auto val="1"/>
        <c:lblAlgn val="ctr"/>
        <c:lblOffset val="100"/>
        <c:noMultiLvlLbl val="0"/>
      </c:catAx>
      <c:valAx>
        <c:axId val="142674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267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D0-4C7E-8FD9-99DDEB21646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D0-4C7E-8FD9-99DDEB216463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974559.25</c:v>
                </c:pt>
                <c:pt idx="1">
                  <c:v>589249.24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D0-4C7E-8FD9-99DDEB216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88E994CC-5D34-4474-B4B7-B715CE96A949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B5AB9A1B-A108-48E0-A06C-8C6D0AF2A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56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CCE4DCB3-0F56-4B51-BFDD-14CB52A60C7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C0A8FFD6-B8F7-48AE-B65F-06F6E1F72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0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FFD6-B8F7-48AE-B65F-06F6E1F7246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0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FFD6-B8F7-48AE-B65F-06F6E1F7246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710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FFD6-B8F7-48AE-B65F-06F6E1F7246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4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5B26-7CE0-4AD3-8094-88110A282224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95536" y="6602085"/>
            <a:ext cx="8208912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52"/>
            <a:ext cx="9144000" cy="6865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9162196" cy="687164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707904" y="6602085"/>
            <a:ext cx="496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sz="1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1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FA4-017D-44B0-B0F3-B6E772AA2A1B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46E7-4A9A-4CAC-8C27-F8D2B6AF5333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E57-5428-4FF9-B33D-E6916F01882E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95536" y="6590035"/>
            <a:ext cx="8208912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" y="0"/>
            <a:ext cx="9102274" cy="685799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91880" y="6590035"/>
            <a:ext cx="518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sz="11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1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B1CF-278B-48C6-8DCE-84FB139B386E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81000" y="6561315"/>
            <a:ext cx="8208912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693368" y="6561315"/>
            <a:ext cx="496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       Финансовое управление администрации 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FF64-9949-475D-9383-A027C8CE0E60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81000" y="6561315"/>
            <a:ext cx="8208912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93368" y="6561315"/>
            <a:ext cx="496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       Финансовое управление администрации 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452-CD29-4108-941B-6D5BD7C11A94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381000" y="6561315"/>
            <a:ext cx="8208912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693368" y="6561315"/>
            <a:ext cx="496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       Финансовое управление администрации 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E0A5-6F4A-4FD6-BAB3-475E07BCB7F1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81000" y="6561315"/>
            <a:ext cx="8208912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693368" y="6561315"/>
            <a:ext cx="496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       Финансовое управление администрации 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A320-2CB7-4C07-B2C1-4CA80DBB99B5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F4E8-6EDB-428B-A441-6758BBBFC354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3828-5FEE-4480-B4DF-1925765A7DBE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680270-D854-470E-8EF0-5CBC0DEA4AA4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54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7164" y="692696"/>
            <a:ext cx="79239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для граждан на 201</a:t>
            </a:r>
            <a:r>
              <a:rPr lang="en-US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ru-RU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плановый период 20</a:t>
            </a:r>
            <a:r>
              <a:rPr lang="en-US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ru-RU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-202</a:t>
            </a:r>
            <a:r>
              <a:rPr lang="en-US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годов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4088" y="5877272"/>
            <a:ext cx="3441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Monotype Corsiva" panose="03010101010201010101" pitchFamily="66" charset="0"/>
                <a:cs typeface="Times New Roman" pitchFamily="18" charset="0"/>
              </a:rPr>
              <a:t>Подготовлен финансовым управлением</a:t>
            </a:r>
          </a:p>
          <a:p>
            <a:pPr algn="ctr"/>
            <a:r>
              <a:rPr lang="ru-RU" sz="1600" dirty="0" smtClean="0">
                <a:latin typeface="Monotype Corsiva" panose="03010101010201010101" pitchFamily="66" charset="0"/>
                <a:cs typeface="Times New Roman" pitchFamily="18" charset="0"/>
              </a:rPr>
              <a:t>Администрации </a:t>
            </a:r>
            <a:r>
              <a:rPr lang="ru-RU" sz="1600" dirty="0" err="1" smtClean="0">
                <a:latin typeface="Monotype Corsiva" panose="03010101010201010101" pitchFamily="66" charset="0"/>
                <a:cs typeface="Times New Roman" pitchFamily="18" charset="0"/>
              </a:rPr>
              <a:t>Дальнегорского</a:t>
            </a:r>
            <a:r>
              <a:rPr lang="ru-RU" sz="1600" dirty="0" smtClean="0">
                <a:latin typeface="Monotype Corsiva" panose="03010101010201010101" pitchFamily="66" charset="0"/>
                <a:cs typeface="Times New Roman" pitchFamily="18" charset="0"/>
              </a:rPr>
              <a:t> ГО</a:t>
            </a:r>
            <a:endParaRPr lang="ru-RU" sz="16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2" y="1772816"/>
            <a:ext cx="2854353" cy="2129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44" y="3187824"/>
            <a:ext cx="2863926" cy="212915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2204864"/>
            <a:ext cx="2852865" cy="212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225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5.2. Налоговые льготы и оценка их эффективности в Дальнегорском городском округе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68988" y="6532068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1214754"/>
            <a:ext cx="4536504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льгота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преимущество, предоставленное определенной категории налогоплательщиков, ставящее их в более выгодное положение по сравнению с другими налогоплательщиками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14754"/>
            <a:ext cx="1656184" cy="1260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252076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Для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эффективности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льгот используются следующие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критерии: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3751429"/>
            <a:ext cx="2520280" cy="7333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эффективность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20072" y="3733383"/>
            <a:ext cx="2520280" cy="7333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 эффективность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stCxn id="10" idx="2"/>
          </p:cNvCxnSpPr>
          <p:nvPr/>
        </p:nvCxnSpPr>
        <p:spPr>
          <a:xfrm>
            <a:off x="2591780" y="4484780"/>
            <a:ext cx="0" cy="67241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732240" y="4566171"/>
            <a:ext cx="0" cy="4149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0"/>
          </p:cNvCxnSpPr>
          <p:nvPr/>
        </p:nvCxnSpPr>
        <p:spPr>
          <a:xfrm flipV="1">
            <a:off x="2591780" y="3725250"/>
            <a:ext cx="34171" cy="26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714230" y="3101773"/>
            <a:ext cx="1351949" cy="5861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004048" y="3101773"/>
            <a:ext cx="1476164" cy="54335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47664" y="5085184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предоставленных налоговых льгот на увеличение доходов бюджета</a:t>
            </a:r>
            <a:endParaRPr lang="ru-RU" sz="1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6015" y="4887779"/>
            <a:ext cx="4032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последствия предоставленных налоговых льгот (изменение уровня и качества товаров, работ, услуг для населения, оказание социальной поддержки незащищенным слоям населения)</a:t>
            </a:r>
            <a:endParaRPr lang="ru-RU" sz="1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8" y="4599060"/>
            <a:ext cx="999730" cy="138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600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451" y="347651"/>
            <a:ext cx="8496945" cy="10103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Оценка эффективности налоговых льгот </a:t>
            </a:r>
            <a:r>
              <a:rPr lang="ru-RU" sz="1400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осуществляется в соответствии 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Порядком </a:t>
            </a:r>
            <a:r>
              <a:rPr lang="ru-RU" sz="1400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проведения оценки эффективности налоговых льгот по местным налогам в Дальнегорском городском округе, 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утвержденным </a:t>
            </a: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Дальнегорского городского округа</a:t>
            </a:r>
          </a:p>
          <a:p>
            <a:pPr algn="ctr"/>
            <a:r>
              <a:rPr lang="ru-RU" sz="1400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от  </a:t>
            </a:r>
            <a:r>
              <a:rPr lang="ru-RU" sz="1400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ru-RU" sz="1400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августа 2017 года № 464-па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5048" y="6517504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27452"/>
              </p:ext>
            </p:extLst>
          </p:nvPr>
        </p:nvGraphicFramePr>
        <p:xfrm>
          <a:off x="291452" y="1628800"/>
          <a:ext cx="8496944" cy="434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19">
                  <a:extLst>
                    <a:ext uri="{9D8B030D-6E8A-4147-A177-3AD203B41FA5}">
                      <a16:colId xmlns:a16="http://schemas.microsoft.com/office/drawing/2014/main" val="370460978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50831552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13307308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6023797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52457312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1754723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1695704319"/>
                    </a:ext>
                  </a:extLst>
                </a:gridCol>
              </a:tblGrid>
              <a:tr h="77992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налога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Льготная категория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 2015, </a:t>
                      </a:r>
                      <a:r>
                        <a:rPr lang="ru-RU" sz="11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 2016, </a:t>
                      </a:r>
                      <a:r>
                        <a:rPr lang="ru-RU" sz="11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 2017, </a:t>
                      </a:r>
                      <a:r>
                        <a:rPr lang="ru-RU" sz="11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Бюджетная эффективность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эффективность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969536"/>
                  </a:ext>
                </a:extLst>
              </a:tr>
              <a:tr h="6066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казенные, бюджетные и автономные учреждения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Дальнегорского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14808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12045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6 678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+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25270"/>
                  </a:ext>
                </a:extLst>
              </a:tr>
              <a:tr h="4332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и инвалиды Великой Отечественной войны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+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269078"/>
                  </a:ext>
                </a:extLst>
              </a:tr>
              <a:tr h="7799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 (суммарная инвентаризационная стоимость объектов налогообложения свыше 500000 рублей до 1 000 000 рублей)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2030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6 161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8424861"/>
                  </a:ext>
                </a:extLst>
              </a:tr>
              <a:tr h="1646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 (в случае определения налоговой базы исходя из кадастровой стоимости объектов налогообложения, включенных в перечень, определяемый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п. 7 статьи 378.2 Налогового кодекса РФ, объекты налогообложения, предусмотренные абзацем 2 пункта 10 статьи 378.2 Налогового кодекса РФ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2053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692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</a:t>
                      </a:r>
                    </a:p>
                    <a:p>
                      <a:pPr marL="0" algn="ctr" rtl="0" eaLnBrk="1" latinLnBrk="0" hangingPunct="1"/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</a:t>
                      </a:r>
                    </a:p>
                    <a:p>
                      <a:pPr marL="0" algn="ctr" rtl="0" eaLnBrk="1" latinLnBrk="0" hangingPunct="1"/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2047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1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71296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Бюджетная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эффективность налоговых льгот по земельному налогу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установленных для муниципальных казенных учреждений, являющихся получателями средств бюджета Дальнегорского городского округа, муниципальных бюджетных и автономных учреждений Дальнегорского городского округа признается</a:t>
            </a:r>
            <a:r>
              <a:rPr lang="ru-RU" sz="13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положительной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связи с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оптимизацией расходов и исключением встречных финансовых потоков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местный бюджет (уменьшение бюджетного финансирования). Экономическая эффективность отсутствует.</a:t>
            </a:r>
          </a:p>
          <a:p>
            <a:pPr lvl="0" indent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эффективность налоговых льгот по земельному налогу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установленных для ветеранов и инвалидов Великой Отечественной войны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признается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положительной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повышением социальной защищенности данной категории 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граждан.</a:t>
            </a:r>
          </a:p>
          <a:p>
            <a:pPr lvl="0" indent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основании вышеизложенного, предлагается </a:t>
            </a:r>
            <a:r>
              <a:rPr lang="ru-RU" sz="13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сохранить действующие налоговые льготы по земельному налогу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категорий налогоплательщиков, имеющих право на освобождение от уплаты земельного налога в соответствии с Решением Думы ДГО от 24.11.2011 № 212 (с учетом изменений).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Бюджетная и социальная эффективность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налоговых льгот по налогу на имущество физических лиц </a:t>
            </a:r>
            <a:r>
              <a:rPr lang="ru-RU" sz="13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отсутствует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так как не приводит к повышению социальной защищенности населения и имеются потери бюджета.</a:t>
            </a:r>
          </a:p>
          <a:p>
            <a:pPr indent="44958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отсутствием бюджетной и социальной эффективности, предлагается </a:t>
            </a:r>
            <a:r>
              <a:rPr lang="ru-RU" sz="13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отменить действующие налоговые льготы по налогу на имущество физических </a:t>
            </a:r>
            <a:r>
              <a:rPr lang="ru-RU" sz="13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3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установленные Решением Думы Дальнегорского городского округа от 20.11.2014 № 300 (с учетом изменений).</a:t>
            </a:r>
            <a:endParaRPr lang="ru-RU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5048" y="6525344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4225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Межбюджетные трансферты на 2019 год (согласно проекту Краевого закона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 и плановый период 2020-2021 годов), 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580588"/>
              </p:ext>
            </p:extLst>
          </p:nvPr>
        </p:nvGraphicFramePr>
        <p:xfrm>
          <a:off x="334816" y="915000"/>
          <a:ext cx="8496944" cy="5248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356">
                  <a:extLst>
                    <a:ext uri="{9D8B030D-6E8A-4147-A177-3AD203B41FA5}">
                      <a16:colId xmlns:a16="http://schemas.microsoft.com/office/drawing/2014/main" val="852665316"/>
                    </a:ext>
                  </a:extLst>
                </a:gridCol>
                <a:gridCol w="1462588">
                  <a:extLst>
                    <a:ext uri="{9D8B030D-6E8A-4147-A177-3AD203B41FA5}">
                      <a16:colId xmlns:a16="http://schemas.microsoft.com/office/drawing/2014/main" val="2037214921"/>
                    </a:ext>
                  </a:extLst>
                </a:gridCol>
              </a:tblGrid>
              <a:tr h="3991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2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kumimoji="0" lang="ru-RU" sz="12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66512"/>
                  </a:ext>
                </a:extLst>
              </a:tr>
              <a:tr h="3991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бюджетам городских округов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44114"/>
                  </a:ext>
                </a:extLst>
              </a:tr>
              <a:tr h="39913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городских округов на выравнивание бюджетной обеспеченности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5 389,98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180893"/>
                  </a:ext>
                </a:extLst>
              </a:tr>
              <a:tr h="39913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городских округов на поддержку мер по обеспечению сбалансированности бюджетов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4 527,00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034391"/>
                  </a:ext>
                </a:extLst>
              </a:tr>
              <a:tr h="3991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450358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государственную регистрацию актов гражданского состояния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3 190,00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920979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0854386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на реализацию дошкольного, общего и дополнительного образования в муниципальных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общеобразовательных учреждениях 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по основным общеобразовательным программам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207 003,82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194411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обеспечение государственных гарантий реализации прав на получение общедоступного и бесплатного дошкольного образования в муниципальных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дошкольных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образовательных организациях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156 641,42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088981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обеспечение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бесплатным питанием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обучающихся в младших классах (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1-4 включительно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 в муниципальных общеобразовательных учреждениях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6 749,00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80384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осуществление отдельных государственных полномочий по созданию и обеспечению деятельности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комиссий по делам несовершеннолетних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 защите их прав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1 318,16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966007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организацию и обеспечение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оздоровления и отдыха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детей Приморского края (за исключением организации отдыха детей в каникулярное время)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3 800,00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79074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5048" y="6525344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278398"/>
              </p:ext>
            </p:extLst>
          </p:nvPr>
        </p:nvGraphicFramePr>
        <p:xfrm>
          <a:off x="323528" y="1196750"/>
          <a:ext cx="8496944" cy="3528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356">
                  <a:extLst>
                    <a:ext uri="{9D8B030D-6E8A-4147-A177-3AD203B41FA5}">
                      <a16:colId xmlns:a16="http://schemas.microsoft.com/office/drawing/2014/main" val="852665316"/>
                    </a:ext>
                  </a:extLst>
                </a:gridCol>
                <a:gridCol w="1462588">
                  <a:extLst>
                    <a:ext uri="{9D8B030D-6E8A-4147-A177-3AD203B41FA5}">
                      <a16:colId xmlns:a16="http://schemas.microsoft.com/office/drawing/2014/main" val="2037214921"/>
                    </a:ext>
                  </a:extLst>
                </a:gridCol>
              </a:tblGrid>
              <a:tr h="44767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2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kumimoji="0" lang="ru-RU" sz="12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66512"/>
                  </a:ext>
                </a:extLst>
              </a:tr>
              <a:tr h="5063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осуществление отдельных государственных полномочий по государственному управлению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охраной труда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928,38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920979"/>
                  </a:ext>
                </a:extLst>
              </a:tr>
              <a:tr h="44767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реализацию отдельных государственных полномочий по созданию </a:t>
                      </a:r>
                      <a:r>
                        <a:rPr kumimoji="0" lang="ru-RU" sz="120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административных комиссий </a:t>
                      </a:r>
                      <a:endParaRPr kumimoji="0" lang="ru-RU" sz="1200" b="1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861,89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194411"/>
                  </a:ext>
                </a:extLst>
              </a:tr>
              <a:tr h="7088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осуществление государственных полномочий по регистрации и учёту граждан, имеющих право на получение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жилищных субсидий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связи с переселением из районов Крайнего Севера и приравненных к ним местностей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731,05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088981"/>
                  </a:ext>
                </a:extLst>
              </a:tr>
              <a:tr h="7088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реализацию государственных полномочий Приморского края по организации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проведения мероприятий по предупреждению и ликвидации болезней животных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их лечению, защите населения от болезней, общих для человека и животных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715,69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80384"/>
                  </a:ext>
                </a:extLst>
              </a:tr>
              <a:tr h="708897">
                <a:tc>
                  <a:txBody>
                    <a:bodyPr/>
                    <a:lstStyle/>
                    <a:p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компенсацию части платы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9 429,00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949444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5048" y="6525344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967" y="20993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Расходы бюджета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5048" y="6549377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3528" y="1712183"/>
            <a:ext cx="2673174" cy="2364889"/>
          </a:xfrm>
          <a:prstGeom prst="ellipse">
            <a:avLst/>
          </a:prstGeom>
          <a:solidFill>
            <a:srgbClr val="EA7934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69,0%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0412" y="3980110"/>
            <a:ext cx="1484664" cy="1260473"/>
          </a:xfrm>
          <a:prstGeom prst="ellipse">
            <a:avLst/>
          </a:prstGeom>
          <a:solidFill>
            <a:srgbClr val="5CC2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15,1%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80" y="3102448"/>
            <a:ext cx="2028738" cy="20915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3547" y="1091533"/>
            <a:ext cx="831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Большая часть расходов сформирована </a:t>
            </a:r>
            <a:r>
              <a:rPr lang="ru-RU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программной структуре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основе 14 муниципальных программ (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87,6 % от общего объема расходов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079290" y="2007877"/>
            <a:ext cx="923398" cy="752766"/>
          </a:xfrm>
          <a:prstGeom prst="ellipse">
            <a:avLst/>
          </a:prstGeom>
          <a:solidFill>
            <a:srgbClr val="889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43143" y="2126591"/>
            <a:ext cx="673295" cy="596685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1,8%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665540" y="1950628"/>
            <a:ext cx="692454" cy="646013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48142" y="5545370"/>
            <a:ext cx="471954" cy="475548"/>
          </a:xfrm>
          <a:prstGeom prst="ellipse">
            <a:avLst/>
          </a:prstGeom>
          <a:solidFill>
            <a:srgbClr val="B866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180270" y="5017009"/>
            <a:ext cx="1116724" cy="1071987"/>
          </a:xfrm>
          <a:prstGeom prst="ellipse">
            <a:avLst/>
          </a:prstGeom>
          <a:solidFill>
            <a:srgbClr val="74A4A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7,2%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417864" y="5552916"/>
            <a:ext cx="567988" cy="512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0,7%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827015" y="2656261"/>
            <a:ext cx="403757" cy="418722"/>
          </a:xfrm>
          <a:prstGeom prst="ellipse">
            <a:avLst/>
          </a:prstGeom>
          <a:solidFill>
            <a:srgbClr val="8098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6898385" y="3936569"/>
            <a:ext cx="392459" cy="387201"/>
          </a:xfrm>
          <a:prstGeom prst="ellipse">
            <a:avLst/>
          </a:prstGeom>
          <a:solidFill>
            <a:srgbClr val="9E8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865410" y="3303206"/>
            <a:ext cx="386956" cy="371103"/>
          </a:xfrm>
          <a:prstGeom prst="ellipse">
            <a:avLst/>
          </a:prstGeom>
          <a:solidFill>
            <a:srgbClr val="B3AA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878772" y="5092647"/>
            <a:ext cx="392459" cy="380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901820" y="4519623"/>
            <a:ext cx="425814" cy="409010"/>
          </a:xfrm>
          <a:prstGeom prst="ellipse">
            <a:avLst/>
          </a:prstGeom>
          <a:solidFill>
            <a:srgbClr val="835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460773" y="3091322"/>
            <a:ext cx="241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853 951,24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635896" y="4877075"/>
            <a:ext cx="1622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20349" y="5733363"/>
            <a:ext cx="18859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спорта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8797" y="1577839"/>
            <a:ext cx="271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Развитие, содержание улично-дорожной сети и благоустройство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96517" y="2137601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</a:t>
            </a:r>
            <a:r>
              <a:rPr lang="ru-RU" sz="1400" dirty="0" smtClean="0">
                <a:solidFill>
                  <a:srgbClr val="FFFFFF"/>
                </a:solidFill>
              </a:rPr>
              <a:t>%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972594" y="5896820"/>
            <a:ext cx="323923" cy="328985"/>
          </a:xfrm>
          <a:prstGeom prst="ellipse">
            <a:avLst/>
          </a:prstGeom>
          <a:solidFill>
            <a:srgbClr val="A876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81210" y="6203014"/>
            <a:ext cx="2067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73164" y="5926015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0,002</a:t>
            </a:r>
            <a:r>
              <a:rPr lang="ru-RU" sz="1200" dirty="0" smtClean="0"/>
              <a:t>%</a:t>
            </a:r>
            <a:endParaRPr lang="ru-RU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4868519" y="1606452"/>
            <a:ext cx="182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автомобильных дорог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84086" y="1961400"/>
            <a:ext cx="17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доступным жильем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34884" y="5971796"/>
            <a:ext cx="2347585" cy="66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инфраструктурой земельных участков для многодетных семей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34713" y="5901515"/>
            <a:ext cx="1924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землеустройства и землепользования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19039" y="5622288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91784" y="2486635"/>
            <a:ext cx="187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поддержка малого и среднего предпринимательства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72253" y="2739849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22367" y="3365732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59837" y="3942337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11306" y="4597530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73820" y="5159184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41565" y="5121986"/>
            <a:ext cx="203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градостроительной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архитектурной деятельности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17940" y="4512853"/>
            <a:ext cx="1896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17940" y="3293872"/>
            <a:ext cx="1070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8575" y="3773416"/>
            <a:ext cx="160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современной городской среды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80268" y="2113508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Прямая соединительная линия 54"/>
          <p:cNvCxnSpPr>
            <a:endCxn id="15" idx="4"/>
          </p:cNvCxnSpPr>
          <p:nvPr/>
        </p:nvCxnSpPr>
        <p:spPr>
          <a:xfrm flipH="1" flipV="1">
            <a:off x="3540989" y="2760643"/>
            <a:ext cx="276608" cy="37726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2847813" y="3434916"/>
            <a:ext cx="675831" cy="3385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1655076" y="4470196"/>
            <a:ext cx="1837773" cy="2707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2217890" y="4856788"/>
            <a:ext cx="1288290" cy="42613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20" idx="0"/>
          </p:cNvCxnSpPr>
          <p:nvPr/>
        </p:nvCxnSpPr>
        <p:spPr>
          <a:xfrm flipH="1" flipV="1">
            <a:off x="4689278" y="5200762"/>
            <a:ext cx="12580" cy="35215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33" idx="7"/>
          </p:cNvCxnSpPr>
          <p:nvPr/>
        </p:nvCxnSpPr>
        <p:spPr>
          <a:xfrm flipV="1">
            <a:off x="3249080" y="5231883"/>
            <a:ext cx="417590" cy="71311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18" idx="1"/>
          </p:cNvCxnSpPr>
          <p:nvPr/>
        </p:nvCxnSpPr>
        <p:spPr>
          <a:xfrm flipH="1" flipV="1">
            <a:off x="5555837" y="5012131"/>
            <a:ext cx="861421" cy="60288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5574714" y="4684617"/>
            <a:ext cx="1336592" cy="49914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47" idx="1"/>
          </p:cNvCxnSpPr>
          <p:nvPr/>
        </p:nvCxnSpPr>
        <p:spPr>
          <a:xfrm flipH="1" flipV="1">
            <a:off x="5534738" y="4352986"/>
            <a:ext cx="1376568" cy="38304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46" idx="1"/>
          </p:cNvCxnSpPr>
          <p:nvPr/>
        </p:nvCxnSpPr>
        <p:spPr>
          <a:xfrm flipH="1" flipV="1">
            <a:off x="5544134" y="3942337"/>
            <a:ext cx="1315703" cy="1385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5515895" y="3550114"/>
            <a:ext cx="1287630" cy="4152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endCxn id="16" idx="4"/>
          </p:cNvCxnSpPr>
          <p:nvPr/>
        </p:nvCxnSpPr>
        <p:spPr>
          <a:xfrm flipV="1">
            <a:off x="5156803" y="2723276"/>
            <a:ext cx="122988" cy="38593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endCxn id="53" idx="1"/>
          </p:cNvCxnSpPr>
          <p:nvPr/>
        </p:nvCxnSpPr>
        <p:spPr>
          <a:xfrm flipV="1">
            <a:off x="5553916" y="2252008"/>
            <a:ext cx="1226352" cy="76572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5534737" y="2934255"/>
            <a:ext cx="1300224" cy="3773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36712" y="674249"/>
            <a:ext cx="8223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6.1. Расходы бюджета по программам и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непрограммным направлениям</a:t>
            </a:r>
          </a:p>
        </p:txBody>
      </p:sp>
    </p:spTree>
    <p:extLst>
      <p:ext uri="{BB962C8B-B14F-4D97-AF65-F5344CB8AC3E}">
        <p14:creationId xmlns:p14="http://schemas.microsoft.com/office/powerpoint/2010/main" val="357619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5048" y="6525344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67" y="2478220"/>
            <a:ext cx="2591818" cy="1872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818" y="67955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8000" algn="just"/>
            <a:r>
              <a:rPr lang="ru-RU" sz="1400" spc="-30" dirty="0" smtClean="0">
                <a:latin typeface="Times New Roman" panose="02020603050405020304" pitchFamily="18" charset="0"/>
                <a:cs typeface="Times New Roman" pitchFamily="18" charset="0"/>
              </a:rPr>
              <a:t>Остальные расходы запланированы по </a:t>
            </a:r>
            <a:r>
              <a:rPr lang="ru-RU" sz="1400" spc="-3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непрограммным направлениям </a:t>
            </a:r>
            <a:r>
              <a:rPr lang="ru-RU" sz="1400" spc="-30" dirty="0" smtClean="0">
                <a:latin typeface="Times New Roman" panose="02020603050405020304" pitchFamily="18" charset="0"/>
                <a:cs typeface="Times New Roman" pitchFamily="18" charset="0"/>
              </a:rPr>
              <a:t>деятельности (12,4 % от общего объема расходов):</a:t>
            </a:r>
            <a:endParaRPr lang="ru-RU" sz="1300" spc="-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0951" y="4131941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епрограммные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1265" y="2268558"/>
            <a:ext cx="259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120 608,01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7" y="1712053"/>
            <a:ext cx="2704145" cy="76616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обеспечение деятельности органов местного самоуправления</a:t>
            </a:r>
            <a:endParaRPr lang="ru-RU" sz="1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0240" y="2894012"/>
            <a:ext cx="2704145" cy="54483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b="1" i="1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решений, принятых судебными органами</a:t>
            </a:r>
            <a:endParaRPr lang="ru-RU" sz="1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13167" y="5370764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деятельности муниципального казенного учреждения «Обслуживающее учреждение</a:t>
            </a:r>
            <a:r>
              <a:rPr lang="ru-RU" sz="13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300" b="1" i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47764" y="5162289"/>
            <a:ext cx="4392488" cy="9490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3526" y="3906631"/>
            <a:ext cx="2677574" cy="95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88854" y="3935395"/>
            <a:ext cx="27697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Информационное освещение деятельности органов местного </a:t>
            </a:r>
            <a:r>
              <a:rPr lang="ru-RU" sz="1300" b="1" i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самоуправления в средствах массовой информации</a:t>
            </a:r>
            <a:endParaRPr lang="ru-RU" sz="1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5079" y="1640174"/>
            <a:ext cx="27734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Финансовое обеспечение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переданных полномочий: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осударственная регистрация актов гражданского состояния;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управление охраной труда;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егистрация граждан на  получение жилищных субсидий;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деятельности комиссии по делам несовершеннолетних;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деятельности административных комиссий.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94195" y="1554247"/>
            <a:ext cx="2734293" cy="33637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stCxn id="17" idx="3"/>
          </p:cNvCxnSpPr>
          <p:nvPr/>
        </p:nvCxnSpPr>
        <p:spPr>
          <a:xfrm>
            <a:off x="3027672" y="2095137"/>
            <a:ext cx="536216" cy="3830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7" idx="2"/>
          </p:cNvCxnSpPr>
          <p:nvPr/>
        </p:nvCxnSpPr>
        <p:spPr>
          <a:xfrm flipH="1">
            <a:off x="4712452" y="4501273"/>
            <a:ext cx="5615" cy="6082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508104" y="1969600"/>
            <a:ext cx="702567" cy="5039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788891" y="4377617"/>
            <a:ext cx="536216" cy="3830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020432" y="4369715"/>
            <a:ext cx="708397" cy="3031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937750" y="3438842"/>
            <a:ext cx="328667" cy="2228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926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712" y="548680"/>
            <a:ext cx="799288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6.2. Расходы бюджета по отраслям за 2016 – 2021 годы, тыс.руб.</a:t>
            </a:r>
          </a:p>
          <a:p>
            <a:endParaRPr lang="ru-RU" sz="1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845"/>
              </p:ext>
            </p:extLst>
          </p:nvPr>
        </p:nvGraphicFramePr>
        <p:xfrm>
          <a:off x="276160" y="1087289"/>
          <a:ext cx="8496946" cy="4680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0431">
                  <a:extLst>
                    <a:ext uri="{9D8B030D-6E8A-4147-A177-3AD203B41FA5}">
                      <a16:colId xmlns:a16="http://schemas.microsoft.com/office/drawing/2014/main" val="1952364871"/>
                    </a:ext>
                  </a:extLst>
                </a:gridCol>
                <a:gridCol w="1024369">
                  <a:extLst>
                    <a:ext uri="{9D8B030D-6E8A-4147-A177-3AD203B41FA5}">
                      <a16:colId xmlns:a16="http://schemas.microsoft.com/office/drawing/2014/main" val="1799984825"/>
                    </a:ext>
                  </a:extLst>
                </a:gridCol>
                <a:gridCol w="1024369">
                  <a:extLst>
                    <a:ext uri="{9D8B030D-6E8A-4147-A177-3AD203B41FA5}">
                      <a16:colId xmlns:a16="http://schemas.microsoft.com/office/drawing/2014/main" val="1825919971"/>
                    </a:ext>
                  </a:extLst>
                </a:gridCol>
                <a:gridCol w="951200">
                  <a:extLst>
                    <a:ext uri="{9D8B030D-6E8A-4147-A177-3AD203B41FA5}">
                      <a16:colId xmlns:a16="http://schemas.microsoft.com/office/drawing/2014/main" val="2090046563"/>
                    </a:ext>
                  </a:extLst>
                </a:gridCol>
                <a:gridCol w="941889">
                  <a:extLst>
                    <a:ext uri="{9D8B030D-6E8A-4147-A177-3AD203B41FA5}">
                      <a16:colId xmlns:a16="http://schemas.microsoft.com/office/drawing/2014/main" val="704621483"/>
                    </a:ext>
                  </a:extLst>
                </a:gridCol>
                <a:gridCol w="887344">
                  <a:extLst>
                    <a:ext uri="{9D8B030D-6E8A-4147-A177-3AD203B41FA5}">
                      <a16:colId xmlns:a16="http://schemas.microsoft.com/office/drawing/2014/main" val="2234953872"/>
                    </a:ext>
                  </a:extLst>
                </a:gridCol>
                <a:gridCol w="887344">
                  <a:extLst>
                    <a:ext uri="{9D8B030D-6E8A-4147-A177-3AD203B41FA5}">
                      <a16:colId xmlns:a16="http://schemas.microsoft.com/office/drawing/2014/main" val="3541536680"/>
                    </a:ext>
                  </a:extLst>
                </a:gridCol>
              </a:tblGrid>
              <a:tr h="1017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2016 год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2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2017 год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2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2018 год</a:t>
                      </a: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2019 год</a:t>
                      </a: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2020 год</a:t>
                      </a: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2021 год</a:t>
                      </a: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798368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103 007,40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119 890,92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765,60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118 756,32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121 760,64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121 780,64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4440381"/>
                  </a:ext>
                </a:extLst>
              </a:tr>
              <a:tr h="61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819,11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14 520,30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1 200,00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1 140,00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2 120,00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1 920,00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931333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60 195,98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59 488,01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52 019,51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35 470,69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28 615,69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28 615,69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7966826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38 693,23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54 058,78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70 355,94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36 349,00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24 486,00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24 486,00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2079479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541 649,61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568 149,16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593 939,28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602 033,74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593 891,32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593 891,32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5856854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78 742,72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103 133,65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102 223,77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108 649,00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101 923,00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101 923,00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8526020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10 856,06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9 770,13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12 675,04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11 158,50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11 158,50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11 158,50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6691001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48 663,74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96 161,74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72 934,19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60 002,00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58 408,00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56 678,00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04820"/>
                  </a:ext>
                </a:extLst>
              </a:tr>
              <a:tr h="61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0412114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882 627,85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1 025 172,69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1 035 113,33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974 559,25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942 363,15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940 453,15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948304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65739" y="6525344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08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05" y="418987"/>
            <a:ext cx="79928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6.3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Расходы бюджета  с учетом целевых групп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2019 год и плановый период 2020-2021 годы, тыс.руб. </a:t>
            </a: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43709"/>
              </p:ext>
            </p:extLst>
          </p:nvPr>
        </p:nvGraphicFramePr>
        <p:xfrm>
          <a:off x="107502" y="840050"/>
          <a:ext cx="8928993" cy="5671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12834818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18910478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47965165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08635984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163745972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7348737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целевой группы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местного бюджета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предоставление социальной поддержки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4369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359769"/>
                  </a:ext>
                </a:extLst>
              </a:tr>
              <a:tr h="168890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Молодые семьи (семьи, возраст супругов в которой не превышает 35 лет)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семей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стоимости приобретаемого жилья: 30 % расчетной (средней) стоимости жилья – для молодых семей не имеющих детей;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35 % расчетной (средней) стоимости жилья – для молодых семей,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имеющих 1 ребенка, а также для неполных молодых семей, состоящих из 1 молодого родителя и 1 ребенка или более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en-US" sz="105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1 200,0</a:t>
                      </a:r>
                      <a:endParaRPr kumimoji="0" lang="ru-RU" sz="1050" b="1" kern="1200" dirty="0" smtClean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(ожидается привлечение </a:t>
                      </a:r>
                    </a:p>
                    <a:p>
                      <a:pPr algn="ctr" fontAlgn="ctr"/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 федерального и краевого </a:t>
                      </a:r>
                    </a:p>
                    <a:p>
                      <a:pPr algn="ctr" fontAlgn="ctr"/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бюджетов)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en-US" sz="105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1 200,0</a:t>
                      </a:r>
                      <a:endParaRPr kumimoji="0" lang="ru-RU" sz="1050" b="1" kern="1200" dirty="0" smtClean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(ожидается привлечение </a:t>
                      </a:r>
                      <a:r>
                        <a:rPr kumimoji="0" lang="ru-RU" sz="105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</a:t>
                      </a:r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федерального и краевого бюджетов)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en-US" sz="105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1 200,0</a:t>
                      </a:r>
                      <a:endParaRPr kumimoji="0" lang="ru-RU" sz="1050" b="1" kern="1200" dirty="0" smtClean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(ожидается привлечение средств федерального и краевого бюджетов)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662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Компенсация части платы, взимаемой с родителей (законных представителей) за присмотр и уход за детьми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2247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компенсации части родительской платы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размере 20% на первого ребенка, 50% на второго ребёнка, 70% на третьего и последующих детей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</a:t>
                      </a:r>
                    </a:p>
                    <a:p>
                      <a:pPr marL="0" algn="ctr" rtl="0" eaLnBrk="1" latinLnBrk="0" hangingPunct="1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5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9 335,6</a:t>
                      </a:r>
                      <a:endParaRPr kumimoji="0" lang="ru-RU" sz="1050" b="1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ru-RU" sz="105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9 335,6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5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9 335,6</a:t>
                      </a:r>
                      <a:endParaRPr kumimoji="0" lang="ru-RU" sz="1050" b="1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18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бесплатным питанием, обучающихся в младших классах (1-4 включительно)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бесплатным питанием </a:t>
                      </a: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обучающихся в младших классах (1-4 включительно) в размере 21,20 руб. в день на 1 обучающегося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5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6 749,0</a:t>
                      </a:r>
                      <a:endParaRPr kumimoji="0" lang="ru-RU" sz="1050" b="1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  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5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6 749,0</a:t>
                      </a:r>
                      <a:endParaRPr kumimoji="0" lang="ru-RU" sz="1050" b="1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</a:t>
                      </a:r>
                    </a:p>
                    <a:p>
                      <a:pPr algn="ctr"/>
                      <a:r>
                        <a:rPr kumimoji="0" lang="ru-RU" sz="105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6 749,0</a:t>
                      </a:r>
                      <a:endParaRPr kumimoji="0" lang="ru-RU" sz="1050" b="1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6568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Компенсация родителям (законным представителям) части расходов на оплату стоимости путевки в оздоровительные лагеря в Приморском крае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Выплата родителям (законным</a:t>
                      </a:r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представителям</a:t>
                      </a: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части расходов на оплату стоимости путевки в оздоровительные лагеря в размере до 50% от стоимости путевки, но не более 10 000 рублей, если среднедушевой доход семьи ниже</a:t>
                      </a:r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величины прожиточного минимума, установленного в Приморском крае, не более 8 000 рублей где среднедушевой доход семьи выше величины прожиточного минимума</a:t>
                      </a:r>
                      <a:endParaRPr kumimoji="0" lang="ru-RU" sz="105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</a:t>
                      </a:r>
                    </a:p>
                    <a:p>
                      <a:pPr algn="ctr"/>
                      <a:r>
                        <a:rPr kumimoji="0" lang="ru-RU" sz="105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350,0</a:t>
                      </a:r>
                      <a:endParaRPr kumimoji="0" lang="ru-RU" sz="1050" b="1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</a:t>
                      </a:r>
                    </a:p>
                    <a:p>
                      <a:pPr algn="ctr"/>
                      <a:r>
                        <a:rPr kumimoji="0" lang="ru-RU" sz="105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350,0</a:t>
                      </a:r>
                    </a:p>
                    <a:p>
                      <a:pPr algn="ctr"/>
                      <a:endParaRPr kumimoji="0" lang="ru-RU" sz="1050" b="1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</a:t>
                      </a:r>
                    </a:p>
                    <a:p>
                      <a:pPr algn="ctr"/>
                      <a:r>
                        <a:rPr kumimoji="0" lang="ru-RU" sz="105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350,0</a:t>
                      </a:r>
                    </a:p>
                    <a:p>
                      <a:pPr algn="ctr"/>
                      <a:endParaRPr kumimoji="0" lang="ru-RU" sz="1050" b="1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83205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8988" y="6532625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48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02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Муниципальный долг Дальнегорского городского округа на 2019 год и плановый период 2020-2021 годов, тыс. руб.</a:t>
            </a: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44489"/>
              </p:ext>
            </p:extLst>
          </p:nvPr>
        </p:nvGraphicFramePr>
        <p:xfrm>
          <a:off x="395535" y="1494076"/>
          <a:ext cx="8424939" cy="4167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9464">
                  <a:extLst>
                    <a:ext uri="{9D8B030D-6E8A-4147-A177-3AD203B41FA5}">
                      <a16:colId xmlns:a16="http://schemas.microsoft.com/office/drawing/2014/main" val="1952364871"/>
                    </a:ext>
                  </a:extLst>
                </a:gridCol>
                <a:gridCol w="1251825">
                  <a:extLst>
                    <a:ext uri="{9D8B030D-6E8A-4147-A177-3AD203B41FA5}">
                      <a16:colId xmlns:a16="http://schemas.microsoft.com/office/drawing/2014/main" val="376967124"/>
                    </a:ext>
                  </a:extLst>
                </a:gridCol>
                <a:gridCol w="1251825">
                  <a:extLst>
                    <a:ext uri="{9D8B030D-6E8A-4147-A177-3AD203B41FA5}">
                      <a16:colId xmlns:a16="http://schemas.microsoft.com/office/drawing/2014/main" val="1799984825"/>
                    </a:ext>
                  </a:extLst>
                </a:gridCol>
                <a:gridCol w="1251825">
                  <a:extLst>
                    <a:ext uri="{9D8B030D-6E8A-4147-A177-3AD203B41FA5}">
                      <a16:colId xmlns:a16="http://schemas.microsoft.com/office/drawing/2014/main" val="1825919971"/>
                    </a:ext>
                  </a:extLst>
                </a:gridCol>
              </a:tblGrid>
              <a:tr h="902495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Перечень муниципальных внутренних заимствований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798368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Муниципальные ценные бумаги :</a:t>
                      </a:r>
                    </a:p>
                  </a:txBody>
                  <a:tcPr marL="68260" marR="6826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4440381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привлечение средств от размещения ценных бумаг</a:t>
                      </a:r>
                    </a:p>
                  </a:txBody>
                  <a:tcPr marL="68260" marR="6826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931333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погашение номинальной стоимости ценных бумаг</a:t>
                      </a:r>
                    </a:p>
                  </a:txBody>
                  <a:tcPr marL="68260" marR="6826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7966826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Кредиты, полученные от кредитных организаций:</a:t>
                      </a:r>
                    </a:p>
                  </a:txBody>
                  <a:tcPr marL="68260" marR="6826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3 976,83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-3 976,83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2079479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привлечение кредитов</a:t>
                      </a:r>
                    </a:p>
                  </a:txBody>
                  <a:tcPr marL="68260" marR="6826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4 476,83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5856854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погашение основной суммы долга</a:t>
                      </a:r>
                    </a:p>
                  </a:txBody>
                  <a:tcPr marL="68260" marR="6826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-500,00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-3 976,83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8526020"/>
                  </a:ext>
                </a:extLst>
              </a:tr>
              <a:tr h="5022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Бюджетные кредиты, привлеченные от других бюджетов бюджетной системы РФ:</a:t>
                      </a:r>
                    </a:p>
                  </a:txBody>
                  <a:tcPr marL="68260" marR="6826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6691001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привлечение кредитов</a:t>
                      </a:r>
                    </a:p>
                  </a:txBody>
                  <a:tcPr marL="68260" marR="6826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04820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погашение основной суммы долга</a:t>
                      </a:r>
                    </a:p>
                  </a:txBody>
                  <a:tcPr marL="68260" marR="6826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0412114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 муниципальных внутренних заимствований:</a:t>
                      </a:r>
                    </a:p>
                  </a:txBody>
                  <a:tcPr marL="68260" marR="6826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3 976,83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-3 976,83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9483044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привлечение средств</a:t>
                      </a:r>
                    </a:p>
                  </a:txBody>
                  <a:tcPr marL="68260" marR="6826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4 476,83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4957523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погашение основной суммы долга</a:t>
                      </a:r>
                    </a:p>
                  </a:txBody>
                  <a:tcPr marL="68260" marR="6826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-500,00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-3 976,83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132250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5048" y="6525344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19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72395" y="6555611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951" y="1065210"/>
            <a:ext cx="828092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Административно-территориальное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деление Дальнегорского городского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  ………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marL="228600" lvl="0" indent="-2286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социально-экономического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 Дальнегорского городского округа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………………….  ......4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бюджетной и налоговой политики  на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2020-2021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бюджетной политики в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и первой половине 2018 г…………….   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………………………. …5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бюджетной политики на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годов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  ..6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  <a:buAutoNum type="arabicPeriod" startAt="4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бюджета Дальнегорского городского округа на 2016-2021 годы 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  …..7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  <a:buAutoNum type="arabicPeriod" startAt="4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 Дальнегорского городского округа на 2016-2021 годы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    .....8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5.1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Налоговые и неналоговые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………………………………………………………………………………….........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5.2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Налоговые льготы и оценка их эффективности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Дальнегорском городском округе………………………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………...10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5.3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Крупные налогоплательщики Дальнегорского городского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…………………………………………………….13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  <a:buAutoNum type="arabicPeriod" startAt="6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6.1. Расходы бюджета по программам и непрограммным направлениям деятельности  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 …… .15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6.2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Расходы бюджета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отраслям за 2016-2021 годы  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…………….………………………………………………………17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6.3. Расходы бюджета с учетом целевых групп на  2019 год и плановый период 2020-2021 годы …………….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………..18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  <a:buAutoNum type="arabicPeriod" startAt="7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 ДГО на 2019 год и плановый период 2020-2021 годов………………….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…………………………19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  <a:buAutoNum type="arabicPeriod" startAt="8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8.1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Общая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…………………………………………………………………………………………………….....20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8.2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Перечень муниципальных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………………………………………………………………………………....... .21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8.3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Расходы по муниципальным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программам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…………………………………………………………………………….... 22</a:t>
            </a:r>
          </a:p>
          <a:p>
            <a:pPr algn="just">
              <a:lnSpc>
                <a:spcPct val="1150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Качество управления бюджетным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процессом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………………………………………………………………………………....36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Основные понятия, термины,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определения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…………………………………………………………………………………. 37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Контактная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 39</a:t>
            </a:r>
            <a:endParaRPr lang="ru-RU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625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718" y="1772815"/>
            <a:ext cx="8208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2019 году  в  Дальнегорском городском округе  планируется реализация </a:t>
            </a:r>
            <a:r>
              <a:rPr lang="ru-RU" sz="14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14 программ.</a:t>
            </a:r>
            <a:endParaRPr lang="ru-RU" sz="1400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181" y="169443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Муниципальные программы</a:t>
            </a:r>
          </a:p>
          <a:p>
            <a:endParaRPr lang="ru-RU" sz="16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734" y="1268759"/>
            <a:ext cx="806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718" y="1988839"/>
            <a:ext cx="82809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Порядок принятия решений о разработке, формировании, реализации и проведении оценки эффективности реализации муниципальных программ утвержден </a:t>
            </a:r>
            <a:r>
              <a:rPr lang="ru-RU" sz="14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от 19.07.2018г. №488-па (</a:t>
            </a:r>
            <a:r>
              <a:rPr lang="ru-RU" sz="1400" b="1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 учетом изменений</a:t>
            </a:r>
            <a:r>
              <a:rPr lang="ru-RU" sz="14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400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733" y="2708920"/>
            <a:ext cx="8064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Объем средств на реализацию муниципальных программ в проекте бюджета составляет: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2019 год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853 951,24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руб.,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2020 год – 819 730,82 тыс. руб.,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2021 год – 817 820,82 тыс. 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37185" y="450539"/>
            <a:ext cx="4900644" cy="10081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Перечень муниципальных программ Дальнегорского городского округа, реализация которых планируется в 2019 году, утвержден постановлением администрации Дальнегорского городского округа № 510-па от 31.07.2018 года (с учетом изменений)</a:t>
            </a:r>
            <a:endParaRPr lang="ru-RU" sz="1300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5048" y="6541361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20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645024"/>
            <a:ext cx="820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899592" y="3933056"/>
            <a:ext cx="734481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включает в себя: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подпрограмму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(взаимоувязанные по целям, срокам и ресурсам мероприятия, выделенные исходя из масштаба и сложности задач, решаемых в рамках  муниципальной программы);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отдельное мероприятие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(направленное на решение конкретных задач мероприятие, расходы на которое не могут быть распределены между подпрограммами).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03576"/>
            <a:ext cx="20469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8.1. Общая информация </a:t>
            </a:r>
          </a:p>
        </p:txBody>
      </p:sp>
    </p:spTree>
    <p:extLst>
      <p:ext uri="{BB962C8B-B14F-4D97-AF65-F5344CB8AC3E}">
        <p14:creationId xmlns:p14="http://schemas.microsoft.com/office/powerpoint/2010/main" val="4183759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712" y="50309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8.2. Перечень муниципальных программ </a:t>
            </a: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356269"/>
              </p:ext>
            </p:extLst>
          </p:nvPr>
        </p:nvGraphicFramePr>
        <p:xfrm>
          <a:off x="323526" y="914073"/>
          <a:ext cx="8568953" cy="5332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06">
                  <a:extLst>
                    <a:ext uri="{9D8B030D-6E8A-4147-A177-3AD203B41FA5}">
                      <a16:colId xmlns:a16="http://schemas.microsoft.com/office/drawing/2014/main" val="1952364871"/>
                    </a:ext>
                  </a:extLst>
                </a:gridCol>
                <a:gridCol w="6715887">
                  <a:extLst>
                    <a:ext uri="{9D8B030D-6E8A-4147-A177-3AD203B41FA5}">
                      <a16:colId xmlns:a16="http://schemas.microsoft.com/office/drawing/2014/main" val="376967124"/>
                    </a:ext>
                  </a:extLst>
                </a:gridCol>
                <a:gridCol w="1428160">
                  <a:extLst>
                    <a:ext uri="{9D8B030D-6E8A-4147-A177-3AD203B41FA5}">
                      <a16:colId xmlns:a16="http://schemas.microsoft.com/office/drawing/2014/main" val="3865951786"/>
                    </a:ext>
                  </a:extLst>
                </a:gridCol>
              </a:tblGrid>
              <a:tr h="736817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расходов на 2019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798368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«Ремонт автомобильных дорог и инженерных сооружений на них на территории Дальнегорского городского округа» на 2018-2022 годы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15 001,00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val="3304440381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градостроительной и архитектурной деятельности на территории Дальнегорского городского округа» на 2018-2022 годы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3 200,00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val="222931333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и поддержка малого и среднего предпринимательства в Дальнегорском городском округе» на 2015-2021 годы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3 054,00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val="3452079479"/>
                  </a:ext>
                </a:extLst>
              </a:tr>
              <a:tr h="205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 Дальнегорского городского округа» 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589 249,24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val="3135856854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«Защита населения и территории Дальнегорского городского округа от чрезвычайных ситуаций»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1 160,00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val="3268526020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землеустройства и землепользования на территории Дальнегорского городского округа» 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3 000,00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val="1276691001"/>
                  </a:ext>
                </a:extLst>
              </a:tr>
              <a:tr h="205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 на территории Дальнегорского городского округа» 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128 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val="35304820"/>
                  </a:ext>
                </a:extLst>
              </a:tr>
              <a:tr h="205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 Дальнегорского городского округа» 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61 502,00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val="3110412114"/>
                  </a:ext>
                </a:extLst>
              </a:tr>
              <a:tr h="205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«Молодежь  Дальнегорского городского округа» 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1 160,00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val="2729483044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«Развитие, содержание улично-дорожной сети и благоустройство Дальнегорского городского округа» на 2015-2021 годы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27 507,00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val="484957523"/>
                  </a:ext>
                </a:extLst>
              </a:tr>
              <a:tr h="205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«Обеспечение доступным жильем жителей Дальнегорского городского округа» 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13 102,00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val="372132250"/>
                  </a:ext>
                </a:extLst>
              </a:tr>
              <a:tr h="563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«Обеспечение инженерной и дорожной инфраструктурой земельных участков, предназначенных для бесплатного предоставления многодетным семьям для индивидуального жилищного строительства на территории Дальнегорского городского округа» на 2017-2021 годы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5 700,00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val="2432246917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современной городской среды Дальнегорского городского округа» на 2018-2022 годы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740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val="610286293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«Противодействие коррупции в Дальнегорском городском округе» 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val="398442361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24172" y="764704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13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3959" y="6534457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206" y="12577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8.3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. Расходы по муниципальным программам:</a:t>
            </a:r>
          </a:p>
          <a:p>
            <a:pPr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Ремонт автомобильных дорог и инженерных сооружений на них на территории Дальнегорского городского округа» на 2018-2022 годы</a:t>
            </a:r>
          </a:p>
        </p:txBody>
      </p:sp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8492"/>
              </p:ext>
            </p:extLst>
          </p:nvPr>
        </p:nvGraphicFramePr>
        <p:xfrm>
          <a:off x="251518" y="1108901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2017 году,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2018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2019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47 690,32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31 471,22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15 001,00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447247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4657366"/>
              </p:ext>
            </p:extLst>
          </p:nvPr>
        </p:nvGraphicFramePr>
        <p:xfrm>
          <a:off x="5714626" y="3107728"/>
          <a:ext cx="2974168" cy="133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518917" y="3450653"/>
            <a:ext cx="11521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3908" y="2956747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2019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76871" y="6521990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22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18" y="2204309"/>
            <a:ext cx="863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повышение уровня комфортного проживания и безопасности дорожного движения на территории Дальнегорского городского округа за счет создания и развития системы мероприятий по своевременному и качественному приведению работ в нормативное состояние и повышению транспортно-эксплуатационного состояния существующих автомобильных дорог общего пользования местного значения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057672454"/>
              </p:ext>
            </p:extLst>
          </p:nvPr>
        </p:nvGraphicFramePr>
        <p:xfrm>
          <a:off x="5076056" y="4363913"/>
          <a:ext cx="3984104" cy="164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782108" y="421781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14762" y="5965718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Прирост протяженности автомобильных дорог общего пользования местного значения, соответствующих нормативным требованиям, км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" y="2975443"/>
            <a:ext cx="3958054" cy="31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0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508" y="597704"/>
            <a:ext cx="8640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«Развитие градостроительной и архитектурной деятельности на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территории Дальнегорского городского округа» на 2018-2022 годы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239577"/>
              </p:ext>
            </p:extLst>
          </p:nvPr>
        </p:nvGraphicFramePr>
        <p:xfrm>
          <a:off x="251520" y="1117575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2017 году,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2018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2019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506,15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3 023,01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447247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43100861"/>
              </p:ext>
            </p:extLst>
          </p:nvPr>
        </p:nvGraphicFramePr>
        <p:xfrm>
          <a:off x="6516216" y="3029055"/>
          <a:ext cx="1791860" cy="134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 descr="remont-dor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17276"/>
            <a:ext cx="4482967" cy="27320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48064" y="2855399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2019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41064" y="3349305"/>
            <a:ext cx="12961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7409" y="428151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6092301"/>
            <a:ext cx="4680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Разработка проекта планировки территорий, проекта межевания территорий, Га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52980771"/>
              </p:ext>
            </p:extLst>
          </p:nvPr>
        </p:nvGraphicFramePr>
        <p:xfrm>
          <a:off x="5004048" y="4546924"/>
          <a:ext cx="3979158" cy="161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69885" y="6517262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23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18" y="2204309"/>
            <a:ext cx="86385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беспечение эффективного градостроительного планирования и зонирования территории Дальнегорского городского округа, его устойчивого развития с целью соблюдения норм и требований действующего градостроительного законодательства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77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18" y="528271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«Развитие и поддержка малого и среднего предпринимательства в Дальнегорском городском округе» на 2015-2021 годы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781275"/>
              </p:ext>
            </p:extLst>
          </p:nvPr>
        </p:nvGraphicFramePr>
        <p:xfrm>
          <a:off x="251518" y="1031802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2017 году,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2018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2019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7 113,72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5 388,01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3 054,00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44724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2019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79794980"/>
              </p:ext>
            </p:extLst>
          </p:nvPr>
        </p:nvGraphicFramePr>
        <p:xfrm>
          <a:off x="6703246" y="3116921"/>
          <a:ext cx="1639230" cy="131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752347" y="3400657"/>
            <a:ext cx="12961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91550" y="427351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5994405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Увеличение количества субъектов малого и среднего предпринимательства (включая индивидуальных предпринимателей) в расчете на 1000 человек населения, ед.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02135055"/>
              </p:ext>
            </p:extLst>
          </p:nvPr>
        </p:nvGraphicFramePr>
        <p:xfrm>
          <a:off x="5124503" y="4447678"/>
          <a:ext cx="3840088" cy="167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3959" y="6517292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24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18" y="2204309"/>
            <a:ext cx="86385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оздание благоприятных условий для устойчивого развития малого и среднего предпринимательства и повышение его влияния на социально-экономическое развитие Дальнегорского городского округа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6" y="2780928"/>
            <a:ext cx="4268247" cy="303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05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648130"/>
            <a:ext cx="82809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«Развитие образования Дальнегорского городского округа» 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193038"/>
              </p:ext>
            </p:extLst>
          </p:nvPr>
        </p:nvGraphicFramePr>
        <p:xfrm>
          <a:off x="254791" y="938363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2017 году,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2018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2019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556 844,10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579 946,24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589 249,24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582 756,82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582 756,82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44724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2019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129827082"/>
              </p:ext>
            </p:extLst>
          </p:nvPr>
        </p:nvGraphicFramePr>
        <p:xfrm>
          <a:off x="6804249" y="3095719"/>
          <a:ext cx="1440159" cy="134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589606" y="3412627"/>
            <a:ext cx="14401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91550" y="425237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39953" y="6118391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Удовлетворённость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Дальнегорского городского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 предоставляемых образовательных услуг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%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9215036"/>
              </p:ext>
            </p:extLst>
          </p:nvPr>
        </p:nvGraphicFramePr>
        <p:xfrm>
          <a:off x="5052977" y="4499630"/>
          <a:ext cx="3953580" cy="1601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5048" y="6522464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25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500" y="2150022"/>
            <a:ext cx="86385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развитие доступной, вариативной, качественной и эффективной системы образования Дальнегорского городского округа с целью удовлетворения потребностей населения Дальнегорского городского округа в качественном образовании 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6" y="2719288"/>
            <a:ext cx="4557677" cy="288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16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669470"/>
            <a:ext cx="82809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«Защита населения и территории Дальнегорского городского округа от чрезвычайных ситуаций»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104836"/>
              </p:ext>
            </p:extLst>
          </p:nvPr>
        </p:nvGraphicFramePr>
        <p:xfrm>
          <a:off x="254791" y="967464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2017 году,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2018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2019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619,50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44724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2019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599749766"/>
              </p:ext>
            </p:extLst>
          </p:nvPr>
        </p:nvGraphicFramePr>
        <p:xfrm>
          <a:off x="6752280" y="3119534"/>
          <a:ext cx="1541162" cy="131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752346" y="3399980"/>
            <a:ext cx="129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0,1%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62491" y="433223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3" y="6140354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Повышение уровня безопасности жизнедеятельности населения Дальнегорского городского округа, 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32555301"/>
              </p:ext>
            </p:extLst>
          </p:nvPr>
        </p:nvGraphicFramePr>
        <p:xfrm>
          <a:off x="5016194" y="4474882"/>
          <a:ext cx="3768080" cy="181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5048" y="6573639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26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532" y="2130020"/>
            <a:ext cx="86385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обеспечение безопасности населения и территории городского округа от чрезвычайных ситуаций природного и техногенного характера мирного и военного времени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8" y="2740205"/>
            <a:ext cx="4036205" cy="30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12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614850"/>
            <a:ext cx="82809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«Развитие землеустройства и землепользования на территории Дальнегорского городского округа» 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088071"/>
              </p:ext>
            </p:extLst>
          </p:nvPr>
        </p:nvGraphicFramePr>
        <p:xfrm>
          <a:off x="222671" y="937181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2017 году,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2018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2019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1 864,82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44724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2019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891141465"/>
              </p:ext>
            </p:extLst>
          </p:nvPr>
        </p:nvGraphicFramePr>
        <p:xfrm>
          <a:off x="6372201" y="3108412"/>
          <a:ext cx="2304256" cy="133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752345" y="3395263"/>
            <a:ext cx="129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0,3%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91550" y="432209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6086923"/>
            <a:ext cx="5904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Изменение доли земельных участков, являющихся объектом налогообложения, 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12876883"/>
              </p:ext>
            </p:extLst>
          </p:nvPr>
        </p:nvGraphicFramePr>
        <p:xfrm>
          <a:off x="5050522" y="4595851"/>
          <a:ext cx="3995936" cy="1572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7065" y="6538371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27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389" y="2134073"/>
            <a:ext cx="86385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обеспечение рационального использования земель и устойчивого развития территории Дальнегорского городского округа путем вовлечения в гражданский оборот земельных участков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4634487" cy="30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70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846" y="582947"/>
            <a:ext cx="82809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«Развитие культуры на территории Дальнегорского городского округа» 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175634"/>
              </p:ext>
            </p:extLst>
          </p:nvPr>
        </p:nvGraphicFramePr>
        <p:xfrm>
          <a:off x="222846" y="875335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2017 году,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2018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2019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121 119,73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122 708,81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121 680,00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121 680,00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44724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2019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879899268"/>
              </p:ext>
            </p:extLst>
          </p:nvPr>
        </p:nvGraphicFramePr>
        <p:xfrm>
          <a:off x="6698243" y="3108412"/>
          <a:ext cx="1618173" cy="133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652120" y="3389633"/>
            <a:ext cx="129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91550" y="426065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99992" y="6081793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Увеличение уровня удовлетворенности населения качеством предоставления услуг в сфере культуры, 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75287630"/>
              </p:ext>
            </p:extLst>
          </p:nvPr>
        </p:nvGraphicFramePr>
        <p:xfrm>
          <a:off x="5076056" y="4519406"/>
          <a:ext cx="4018837" cy="161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70711" y="6533241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928" y="2098490"/>
            <a:ext cx="8638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обеспечение граждан доступными и качественными услугами в сфере культуры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6" y="2642169"/>
            <a:ext cx="4373821" cy="316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90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22" y="590086"/>
            <a:ext cx="82809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Дальнегорского городского округа» 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45272"/>
              </p:ext>
            </p:extLst>
          </p:nvPr>
        </p:nvGraphicFramePr>
        <p:xfrm>
          <a:off x="251520" y="881725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2017 году,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2018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2019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96 161,74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74 434,19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61 502,00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58 408,00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56 678,00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44724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2019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07676951"/>
              </p:ext>
            </p:extLst>
          </p:nvPr>
        </p:nvGraphicFramePr>
        <p:xfrm>
          <a:off x="6534217" y="3107371"/>
          <a:ext cx="1946223" cy="133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735178" y="3397926"/>
            <a:ext cx="129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6,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91550" y="428106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1" y="6089184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Увеличение доли населения, систематически занимающегося физической культурой и спортом, 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52714226"/>
              </p:ext>
            </p:extLst>
          </p:nvPr>
        </p:nvGraphicFramePr>
        <p:xfrm>
          <a:off x="4934578" y="4514782"/>
          <a:ext cx="4193490" cy="1648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5048" y="6550849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29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024706"/>
            <a:ext cx="86385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обеспечение возможности для населения Дальнегорского городского округа вести здоровый образ жизни, систематически заниматься физической культурой и спортом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6" y="2837408"/>
            <a:ext cx="4618569" cy="308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4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0872"/>
            <a:ext cx="9059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Административно – территориальное деление Дальнегорского городского округа </a:t>
            </a:r>
          </a:p>
          <a:p>
            <a:pPr lvl="0" algn="ctr">
              <a:spcBef>
                <a:spcPct val="0"/>
              </a:spcBef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0336" y="109420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3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Утверждены Постановлением    Администрации </a:t>
            </a:r>
            <a:r>
              <a:rPr lang="ru-RU" sz="13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3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городского</a:t>
            </a:r>
          </a:p>
          <a:p>
            <a:pPr algn="r"/>
            <a:r>
              <a:rPr lang="ru-RU" sz="13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    округа от 30.08.2017г. №506-па</a:t>
            </a:r>
            <a:endParaRPr lang="ru-RU" sz="13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98368" y="1094202"/>
            <a:ext cx="3456384" cy="792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закреплено в статье 2 Устава Дальнегорского городского округа</a:t>
            </a:r>
          </a:p>
        </p:txBody>
      </p:sp>
      <p:pic>
        <p:nvPicPr>
          <p:cNvPr id="7" name="Рисунок 6" descr="Населен пункты ДГО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2348880"/>
            <a:ext cx="6336704" cy="347216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495406"/>
              </p:ext>
            </p:extLst>
          </p:nvPr>
        </p:nvGraphicFramePr>
        <p:xfrm>
          <a:off x="286200" y="3733166"/>
          <a:ext cx="2680007" cy="2447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305">
                  <a:extLst>
                    <a:ext uri="{9D8B030D-6E8A-4147-A177-3AD203B41FA5}">
                      <a16:colId xmlns:a16="http://schemas.microsoft.com/office/drawing/2014/main" val="4106685617"/>
                    </a:ext>
                  </a:extLst>
                </a:gridCol>
                <a:gridCol w="2403702">
                  <a:extLst>
                    <a:ext uri="{9D8B030D-6E8A-4147-A177-3AD203B41FA5}">
                      <a16:colId xmlns:a16="http://schemas.microsoft.com/office/drawing/2014/main" val="1811910715"/>
                    </a:ext>
                  </a:extLst>
                </a:gridCol>
              </a:tblGrid>
              <a:tr h="4614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effectLst/>
                        </a:rPr>
                        <a:t>В состав округа входят</a:t>
                      </a:r>
                      <a:br>
                        <a:rPr lang="ru-RU" sz="1300" kern="1200" dirty="0">
                          <a:effectLst/>
                        </a:rPr>
                      </a:br>
                      <a:r>
                        <a:rPr lang="ru-RU" sz="1300" kern="1200" dirty="0">
                          <a:effectLst/>
                        </a:rPr>
                        <a:t> 8 населенных пунктов: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538735"/>
                  </a:ext>
                </a:extLst>
              </a:tr>
              <a:tr h="248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9600" algn="l"/>
                        </a:tabLst>
                      </a:pPr>
                      <a:r>
                        <a:rPr lang="ru-RU" sz="13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г. Дальнегорск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584261"/>
                  </a:ext>
                </a:extLst>
              </a:tr>
              <a:tr h="248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9600" algn="l"/>
                        </a:tabLst>
                      </a:pPr>
                      <a:r>
                        <a:rPr lang="ru-RU" sz="13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с. Краснореченский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6480159"/>
                  </a:ext>
                </a:extLst>
              </a:tr>
              <a:tr h="248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9600" algn="l"/>
                        </a:tabLst>
                      </a:pPr>
                      <a:r>
                        <a:rPr lang="ru-RU" sz="13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с. Рудная Пристань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2101962"/>
                  </a:ext>
                </a:extLst>
              </a:tr>
              <a:tr h="248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9600" algn="l"/>
                        </a:tabLst>
                      </a:pPr>
                      <a:r>
                        <a:rPr lang="ru-RU" sz="13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с. Сержантово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1650149"/>
                  </a:ext>
                </a:extLst>
              </a:tr>
              <a:tr h="248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9600" algn="l"/>
                        </a:tabLst>
                      </a:pPr>
                      <a:r>
                        <a:rPr lang="ru-RU" sz="13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с.  Каменка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5145037"/>
                  </a:ext>
                </a:extLst>
              </a:tr>
              <a:tr h="248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9600" algn="l"/>
                        </a:tabLst>
                      </a:pPr>
                      <a:r>
                        <a:rPr lang="ru-RU" sz="13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д. Мономахово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2636744"/>
                  </a:ext>
                </a:extLst>
              </a:tr>
              <a:tr h="248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9600" algn="l"/>
                        </a:tabLst>
                      </a:pPr>
                      <a:r>
                        <a:rPr lang="ru-RU" sz="13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д. </a:t>
                      </a:r>
                      <a:r>
                        <a:rPr lang="ru-RU" sz="1300" kern="1200" dirty="0" err="1">
                          <a:effectLst/>
                        </a:rPr>
                        <a:t>Лидовка</a:t>
                      </a:r>
                      <a:r>
                        <a:rPr lang="ru-RU" sz="1300" kern="12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6599514"/>
                  </a:ext>
                </a:extLst>
              </a:tr>
              <a:tr h="248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9600" algn="l"/>
                        </a:tabLst>
                      </a:pPr>
                      <a:r>
                        <a:rPr lang="ru-RU" sz="13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д. Черемшаны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500774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5048" y="6525344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576724"/>
            <a:ext cx="82809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Молодежь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Дальнегорского городского округа» 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094614"/>
              </p:ext>
            </p:extLst>
          </p:nvPr>
        </p:nvGraphicFramePr>
        <p:xfrm>
          <a:off x="249855" y="880120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2017 году,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2018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2019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44724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2019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81662807"/>
              </p:ext>
            </p:extLst>
          </p:nvPr>
        </p:nvGraphicFramePr>
        <p:xfrm>
          <a:off x="6676176" y="3107371"/>
          <a:ext cx="1630016" cy="133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724540" y="3401788"/>
            <a:ext cx="129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0,1%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91550" y="430030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27985" y="5973974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Удельный вес численности молодежи, участвующей в деятельности детских и молодежных общественных объединений, в общей численности молодежи, %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25668730"/>
              </p:ext>
            </p:extLst>
          </p:nvPr>
        </p:nvGraphicFramePr>
        <p:xfrm>
          <a:off x="4968457" y="4577393"/>
          <a:ext cx="4104456" cy="151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525344"/>
            <a:ext cx="758952" cy="297311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30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264" y="2085763"/>
            <a:ext cx="86385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создание условий для успешной социализации и развития потенциала молодежи Дальнегорского городского округа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6" y="2594384"/>
            <a:ext cx="3705240" cy="35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65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810" y="576493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«Развитие, содержание улично-дорожной сети и благоустройство Дальнегорского городского округа» на 2015-2021 годы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824678"/>
              </p:ext>
            </p:extLst>
          </p:nvPr>
        </p:nvGraphicFramePr>
        <p:xfrm>
          <a:off x="231810" y="1063915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2017 году,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2018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2019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24 566,33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32 073,82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27 507,00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19 446,00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19 446,00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44724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2019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975592188"/>
              </p:ext>
            </p:extLst>
          </p:nvPr>
        </p:nvGraphicFramePr>
        <p:xfrm>
          <a:off x="6732240" y="3212976"/>
          <a:ext cx="1584176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724540" y="3412806"/>
            <a:ext cx="12961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00600" y="429150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3968" y="6121309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Увеличение доли эксплуатируемых муниципальных светильников на территории Дальнегорского городского округа, 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89451701"/>
              </p:ext>
            </p:extLst>
          </p:nvPr>
        </p:nvGraphicFramePr>
        <p:xfrm>
          <a:off x="4932040" y="4221088"/>
          <a:ext cx="4085988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2130" y="6530891"/>
            <a:ext cx="758952" cy="333074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31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18" y="2204309"/>
            <a:ext cx="86385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обеспечение транспортной доступности и благоустройство территории Дальнегорского городского округа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" y="2698365"/>
            <a:ext cx="4420479" cy="30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81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569004"/>
            <a:ext cx="82809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«Обеспечение доступным жильем жителей Дальнегорского городского округа» </a:t>
            </a:r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653027"/>
              </p:ext>
            </p:extLst>
          </p:nvPr>
        </p:nvGraphicFramePr>
        <p:xfrm>
          <a:off x="251520" y="893774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2017 году,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2018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2019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28 056,01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16 940,77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13 102,00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44724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2019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71103861"/>
              </p:ext>
            </p:extLst>
          </p:nvPr>
        </p:nvGraphicFramePr>
        <p:xfrm>
          <a:off x="6660232" y="3212976"/>
          <a:ext cx="1584176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724539" y="3412806"/>
            <a:ext cx="129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1,3%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91550" y="43069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27985" y="6128311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Увеличение количества граждан, улучшивших жилищные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условия, чел.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92775244"/>
              </p:ext>
            </p:extLst>
          </p:nvPr>
        </p:nvGraphicFramePr>
        <p:xfrm>
          <a:off x="4986003" y="4581128"/>
          <a:ext cx="4157997" cy="168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5048" y="6535373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32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057161"/>
            <a:ext cx="86385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обеспечение населения благоустроенным жильем, отвечающим стандартам ценовой доступности, требованиям безопасности и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экологичности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. Повышение качества и доступности предоставляемых населению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– коммунальных услуг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7" y="2634242"/>
            <a:ext cx="4404896" cy="336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0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85656"/>
            <a:ext cx="828092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«Обеспечение инженерной и дорожной инфраструктурой земельных участков, предназначенных для бесплатного предоставления многодетным семьям для индивидуального жилищного строительства на территории Дальнегорского городского округа» на 2017-2021 годы</a:t>
            </a:r>
          </a:p>
        </p:txBody>
      </p:sp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943297"/>
              </p:ext>
            </p:extLst>
          </p:nvPr>
        </p:nvGraphicFramePr>
        <p:xfrm>
          <a:off x="251520" y="1196753"/>
          <a:ext cx="8640961" cy="104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444267120"/>
                    </a:ext>
                  </a:extLst>
                </a:gridCol>
              </a:tblGrid>
              <a:tr h="2119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2017 году,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2018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2019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41552"/>
                  </a:ext>
                </a:extLst>
              </a:tr>
              <a:tr h="2825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0337"/>
                  </a:ext>
                </a:extLst>
              </a:tr>
              <a:tr h="403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4 774,35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44724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25264" y="2726994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2019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138866278"/>
              </p:ext>
            </p:extLst>
          </p:nvPr>
        </p:nvGraphicFramePr>
        <p:xfrm>
          <a:off x="6526148" y="2943017"/>
          <a:ext cx="1574244" cy="1119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599625" y="3151651"/>
            <a:ext cx="129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97430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65104" y="5877273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Доведение уровня обеспеченности автомобильными дорогами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земельных участков, выделяемых семьям, имеющих трех и более детей, ед.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03758010"/>
              </p:ext>
            </p:extLst>
          </p:nvPr>
        </p:nvGraphicFramePr>
        <p:xfrm>
          <a:off x="4788025" y="4293096"/>
          <a:ext cx="4104456" cy="181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2192" y="6525344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33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18" y="2204309"/>
            <a:ext cx="86385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повышение качества жизни многодетных семей, путем предоставления земельных участков для строительства жилья, обеспеченных дорожной и коммунальной инфраструктурой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4" y="2689716"/>
            <a:ext cx="4354371" cy="31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7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236" y="576490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 Дальнегорского городского округа» на 2018-2022 годы</a:t>
            </a:r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12219"/>
              </p:ext>
            </p:extLst>
          </p:nvPr>
        </p:nvGraphicFramePr>
        <p:xfrm>
          <a:off x="254791" y="1084978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2017 году,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2018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2019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21 652,61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44724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2019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867497992"/>
              </p:ext>
            </p:extLst>
          </p:nvPr>
        </p:nvGraphicFramePr>
        <p:xfrm>
          <a:off x="6804248" y="3156595"/>
          <a:ext cx="1440160" cy="1136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724538" y="3412806"/>
            <a:ext cx="129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02488" y="43069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6093297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Увеличение доли благоустроенных дворовых территорий многоквартирных домов от общего количества дворовых территорий многоквартирных домов, 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15314845"/>
              </p:ext>
            </p:extLst>
          </p:nvPr>
        </p:nvGraphicFramePr>
        <p:xfrm>
          <a:off x="4930361" y="4614776"/>
          <a:ext cx="4178143" cy="16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49552" y="6526816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34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18" y="2204309"/>
            <a:ext cx="86385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повышение уровня комфортности жизнедеятельности граждан посредством благоустройства территории Дальнегорского городского округа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19"/>
            <a:ext cx="3739460" cy="32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24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650964"/>
            <a:ext cx="82809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«Противодействие коррупции в Дальнегорском городском округе» </a:t>
            </a:r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45421"/>
              </p:ext>
            </p:extLst>
          </p:nvPr>
        </p:nvGraphicFramePr>
        <p:xfrm>
          <a:off x="254791" y="971407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2017 году,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2018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2019 год,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44724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2019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541657001"/>
              </p:ext>
            </p:extLst>
          </p:nvPr>
        </p:nvGraphicFramePr>
        <p:xfrm>
          <a:off x="6804248" y="3156595"/>
          <a:ext cx="1440160" cy="1136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724538" y="3412806"/>
            <a:ext cx="129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,002</a:t>
            </a:r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02488" y="43069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6936" y="599326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Снижение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коррупциогенных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факторов, выявленных при осуществлении контроля в сфере закупок товаров, работ, услуг для муниципальных учреждений в части использования бюджетных средств, муниципального имущества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64195164"/>
              </p:ext>
            </p:extLst>
          </p:nvPr>
        </p:nvGraphicFramePr>
        <p:xfrm>
          <a:off x="4930361" y="4614776"/>
          <a:ext cx="4178143" cy="16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49552" y="6516147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35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791" y="2111982"/>
            <a:ext cx="8638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мер по противодействию коррупции в Дальнегорском городском округе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10360"/>
            <a:ext cx="3048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13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68988" y="6525344"/>
            <a:ext cx="758952" cy="332656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36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100" y="1107504"/>
            <a:ext cx="2190001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Чугуевский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 Партизанский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Дальнереченский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Кавалеровский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Анучинский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</a:t>
            </a:r>
            <a:r>
              <a:rPr lang="ru-RU" sz="1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Дальнегорский</a:t>
            </a:r>
            <a:endParaRPr lang="ru-RU" sz="1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Находкинский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Красноармейский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Дальнереченский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ЗАТО г. Фокино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Черниговский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Лесозаводский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Большой камень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Шкотовский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Октябрьский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Хасанский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Михайловский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Михайловский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Лазовский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Спасск-Дальний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Хорольский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Ханкайский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Пограничный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539" y="102766"/>
            <a:ext cx="912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 управления бюджетным процессом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63883" y="3647606"/>
            <a:ext cx="219000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Артемовский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Уссурийский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Владивостокский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Партизанский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Арсеньевский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2378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ценка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 управления бюджетным процессом в городских округах и муниципальных районах Приморского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края за 2017 год:</a:t>
            </a:r>
          </a:p>
          <a:p>
            <a:endParaRPr lang="ru-RU" sz="1600" b="1" dirty="0">
              <a:latin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63883" y="4805834"/>
            <a:ext cx="2238491" cy="16681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7751" y="5733256"/>
            <a:ext cx="2576132" cy="740696"/>
          </a:xfrm>
          <a:prstGeom prst="rect">
            <a:avLst/>
          </a:prstGeom>
          <a:solidFill>
            <a:srgbClr val="8098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2374" y="5877272"/>
            <a:ext cx="2694732" cy="59667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72345" y="4351746"/>
            <a:ext cx="238862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Кировский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Надеждинский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Спасский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Ольгинский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Тернейский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Пожарский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Яковлевский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473" y="2425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10.Основные понятия, термины, определения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73833" y="6540611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37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51111"/>
            <a:ext cx="2760368" cy="11013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980728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7035"/>
            <a:ext cx="2520280" cy="1368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629525" cy="114719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180" y="1939643"/>
            <a:ext cx="749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источников финансирования дефицита бюджета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9" y="2720508"/>
            <a:ext cx="7629525" cy="114719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4180" y="3027325"/>
            <a:ext cx="6484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средства, за исключением источников финансирования дефицита бюджета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79372"/>
            <a:ext cx="3200400" cy="128418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96782"/>
            <a:ext cx="7629525" cy="114719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28134" y="4361890"/>
            <a:ext cx="3759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93769" y="4392643"/>
            <a:ext cx="3794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85" y="4907177"/>
            <a:ext cx="2889705" cy="151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3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73543" y="6525344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38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24744"/>
            <a:ext cx="8881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поступления, поступающие в бюджет денежные средства на безвозвратной и без возмездной основе в виде дотации, субсидий, субвенций из других бюджетов бюджетной системы Российской Федерации, а также перечисления от физических и юридических лиц, международных организаций и правительств иностранных государств в том числе добровольных пожертвований.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336958"/>
            <a:ext cx="8881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совокупность всех бюджетов в Российской федерации: федерального, региональных, местных, государственных внебюджетных фондов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332892"/>
            <a:ext cx="8881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безвозмездной и безвозвратной основе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 установления направлений их использования;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9084" y="4139696"/>
            <a:ext cx="8881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бюджету другого уровня бюджетной системы Российской Федерации 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условиях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5120860"/>
            <a:ext cx="8881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Субвенция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бюджету другого уровня бюджетной системы Российской Федерации 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осуществление определенных целевых расходов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7629525" cy="1147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3" y="2823256"/>
            <a:ext cx="7629525" cy="11471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6" y="3740460"/>
            <a:ext cx="7629525" cy="11471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0" y="4676370"/>
            <a:ext cx="7629525" cy="114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66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</a:p>
        </p:txBody>
      </p:sp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1619672" y="2204864"/>
            <a:ext cx="5791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Дальнегорского городского округа</a:t>
            </a:r>
          </a:p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Адрес: 692441, Приморский край, г. Дальнегорск, ул. Проспект 50 лет Октября, 125</a:t>
            </a:r>
          </a:p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Телефон / факс 8(42373) 3-26-80</a:t>
            </a:r>
          </a:p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График работы </a:t>
            </a:r>
            <a:r>
              <a:rPr lang="ru-RU" sz="16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9.00 – 18.00 </a:t>
            </a:r>
          </a:p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(перерыв 13.00 – 14.00)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3669" y="6525344"/>
            <a:ext cx="758952" cy="316062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39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33695"/>
            <a:ext cx="4530254" cy="37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4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870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показатели социально-экономического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20095" y="918264"/>
            <a:ext cx="3456384" cy="792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Статьей </a:t>
            </a:r>
            <a:r>
              <a:rPr lang="ru-RU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172 БК РФ определено, что  составление проектов бюджетов основывается … на прогнозе социально-экономического развития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75876"/>
              </p:ext>
            </p:extLst>
          </p:nvPr>
        </p:nvGraphicFramePr>
        <p:xfrm>
          <a:off x="251520" y="2224609"/>
          <a:ext cx="8640962" cy="403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024">
                  <a:extLst>
                    <a:ext uri="{9D8B030D-6E8A-4147-A177-3AD203B41FA5}">
                      <a16:colId xmlns:a16="http://schemas.microsoft.com/office/drawing/2014/main" val="177400160"/>
                    </a:ext>
                  </a:extLst>
                </a:gridCol>
                <a:gridCol w="845968">
                  <a:extLst>
                    <a:ext uri="{9D8B030D-6E8A-4147-A177-3AD203B41FA5}">
                      <a16:colId xmlns:a16="http://schemas.microsoft.com/office/drawing/2014/main" val="2340529198"/>
                    </a:ext>
                  </a:extLst>
                </a:gridCol>
                <a:gridCol w="845968">
                  <a:extLst>
                    <a:ext uri="{9D8B030D-6E8A-4147-A177-3AD203B41FA5}">
                      <a16:colId xmlns:a16="http://schemas.microsoft.com/office/drawing/2014/main" val="939347512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2642067099"/>
                    </a:ext>
                  </a:extLst>
                </a:gridCol>
                <a:gridCol w="725115">
                  <a:extLst>
                    <a:ext uri="{9D8B030D-6E8A-4147-A177-3AD203B41FA5}">
                      <a16:colId xmlns:a16="http://schemas.microsoft.com/office/drawing/2014/main" val="1531332871"/>
                    </a:ext>
                  </a:extLst>
                </a:gridCol>
                <a:gridCol w="725115">
                  <a:extLst>
                    <a:ext uri="{9D8B030D-6E8A-4147-A177-3AD203B41FA5}">
                      <a16:colId xmlns:a16="http://schemas.microsoft.com/office/drawing/2014/main" val="4112997004"/>
                    </a:ext>
                  </a:extLst>
                </a:gridCol>
                <a:gridCol w="725115">
                  <a:extLst>
                    <a:ext uri="{9D8B030D-6E8A-4147-A177-3AD203B41FA5}">
                      <a16:colId xmlns:a16="http://schemas.microsoft.com/office/drawing/2014/main" val="3271701612"/>
                    </a:ext>
                  </a:extLst>
                </a:gridCol>
                <a:gridCol w="725115">
                  <a:extLst>
                    <a:ext uri="{9D8B030D-6E8A-4147-A177-3AD203B41FA5}">
                      <a16:colId xmlns:a16="http://schemas.microsoft.com/office/drawing/2014/main" val="2702023593"/>
                    </a:ext>
                  </a:extLst>
                </a:gridCol>
              </a:tblGrid>
              <a:tr h="563456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73799"/>
                  </a:ext>
                </a:extLst>
              </a:tr>
              <a:tr h="4269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учащихся (школьники), чел.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6918159"/>
                  </a:ext>
                </a:extLst>
              </a:tr>
              <a:tr h="426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учащихся (дошкольники), чел.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7379018"/>
                  </a:ext>
                </a:extLst>
              </a:tr>
              <a:tr h="4269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44203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43830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43455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42964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42492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42054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793755"/>
                  </a:ext>
                </a:extLst>
              </a:tr>
              <a:tr h="426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родившихся, чел.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2919025"/>
                  </a:ext>
                </a:extLst>
              </a:tr>
              <a:tr h="4269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общей безработицы,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318272"/>
                  </a:ext>
                </a:extLst>
              </a:tr>
              <a:tr h="6667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доходы в расчете на душу населения в месяц,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18543.50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20148,68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23036,63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21948,57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23308,36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24183,36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24357,97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8416772"/>
                  </a:ext>
                </a:extLst>
              </a:tr>
              <a:tr h="6667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одного работника по крупным и средним предприятиям,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25329,90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27545,00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29824,30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30700,30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32634,42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32699,69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32895,49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883133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844824"/>
            <a:ext cx="8959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838710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Дальнегорского городского округа на 2019 год и на период до 2021 года утвержден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городского округа от 30.08.2018г. №594-па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93506" y="6525344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045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Основные направления бюджетной и налоговой политики на 201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плановый период 20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годов: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786" y="89012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3.1. Итоги реализации бюджетной политики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2017 году и первой половине 2018 года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08140" y="477176"/>
            <a:ext cx="3456384" cy="792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Утверждены Постановлением администрации Дальнегорского городского округа от 30.08.2018г.  №595-па</a:t>
            </a:r>
            <a:endParaRPr lang="ru-RU" sz="13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767008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Исполнение доходной части бюджета в 2017 году по налоговым и неналоговым доходам на 103,9%;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Рост налоговых и неналоговых доходов в 1 полугодии 2018 года  года по сравнению с аналогичным периодом 2017 года на 59,7%;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Рост поступлений доходов от использования имущества, находящегося в муниципальной собственности в 1 полугодии 2018 года по сравнению с аналогичным периодом 2017 года на 19,5%;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Отсутствие заимствований -  экономия по расходам на обслуживание муниципального долга в сумме 1 млн. руб.;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Положительная динамика в достижении целевых показателей повышения оплаты труда работников бюджетной сферы в соответствии с Указами Президента Российской Федерации;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Продолжение применения механизма обеспечения публичности и доступности бюджетной политики посредством размещения местного бюджета и отчета об исполнении бюджета на официальном сайте Дальнегорского городского округа в доступной для граждан форме («Бюджет для граждан»);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2017 году был дан старт новой инициативе – изданию брошюры (в виде печатного издания) по исполнению бюджета муниципального образования. В настоящее время изданы брошюры по исполнению бюджета Дальнегорского городского округа за 2016 год и за 2017 год;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По результатам проведенной департаментом финансов Приморского края в 2017 году оценки качества управления бюджетным процессом муниципальных образований Приморского края за 2016 од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Дальнегорскому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городскому округу присвоена надлежащая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степень качества управления бюджетным процессом.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5048" y="6532048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96752"/>
            <a:ext cx="80648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администрирования налоговых и неналоговых доходов бюджета;</a:t>
            </a: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снижение недоимки по налоговым доходам не менее чем на 5%. Своевременное предоставление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ценовой работы с неплательщиками неналоговых доходов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Отмена неэффективных налоговых льгот;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Принятие мер для увеличения доходов от внебюджетной деятельности. Проведение целенаправленной работы учреждений (Управление образования и Управление культуры, спорта и молодежной политики) с подведомственными учреждениями по выявлению резервов с целью увеличения доходов от приносящей доход деятельности и повышению эффективности работы учреждений.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приоритетных направлений социально-экономического развития, установленных Указами Президента Российской Федерации от 7 мая 2012 № 597 и от 7 мая 2018 года № 204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труда работников в сфере образования, культуры в соответствии с указом Президента Российской Федерации от 7 мая 2012 № 597 «О мероприятиях по реализации государственной социальной политики», принятыми планами мероприятий («дорожными картами») по развитию отраслей социальной сферы с учетом достижения целевых показателей повышения оплаты труда работников бюджетной сферы в 2019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</a:p>
          <a:p>
            <a:pPr lvl="0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12557"/>
            <a:ext cx="79928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Приоритетные направления бюджетной политики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66901" y="6525344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1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Основные характеристики бюджета Дальнегорского городского округа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-202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годы, тыс. руб.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91403454"/>
              </p:ext>
            </p:extLst>
          </p:nvPr>
        </p:nvGraphicFramePr>
        <p:xfrm>
          <a:off x="395536" y="1397000"/>
          <a:ext cx="8352928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68988" y="6525344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Доходы бюджета Дальнегорского городского округа на 2016 -2021 годы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112474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60474"/>
              </p:ext>
            </p:extLst>
          </p:nvPr>
        </p:nvGraphicFramePr>
        <p:xfrm>
          <a:off x="235554" y="1484786"/>
          <a:ext cx="8584919" cy="4674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3404">
                  <a:extLst>
                    <a:ext uri="{9D8B030D-6E8A-4147-A177-3AD203B41FA5}">
                      <a16:colId xmlns:a16="http://schemas.microsoft.com/office/drawing/2014/main" val="1952364871"/>
                    </a:ext>
                  </a:extLst>
                </a:gridCol>
                <a:gridCol w="944023">
                  <a:extLst>
                    <a:ext uri="{9D8B030D-6E8A-4147-A177-3AD203B41FA5}">
                      <a16:colId xmlns:a16="http://schemas.microsoft.com/office/drawing/2014/main" val="1799984825"/>
                    </a:ext>
                  </a:extLst>
                </a:gridCol>
                <a:gridCol w="944023">
                  <a:extLst>
                    <a:ext uri="{9D8B030D-6E8A-4147-A177-3AD203B41FA5}">
                      <a16:colId xmlns:a16="http://schemas.microsoft.com/office/drawing/2014/main" val="1825919971"/>
                    </a:ext>
                  </a:extLst>
                </a:gridCol>
                <a:gridCol w="944023">
                  <a:extLst>
                    <a:ext uri="{9D8B030D-6E8A-4147-A177-3AD203B41FA5}">
                      <a16:colId xmlns:a16="http://schemas.microsoft.com/office/drawing/2014/main" val="2090046563"/>
                    </a:ext>
                  </a:extLst>
                </a:gridCol>
                <a:gridCol w="871406">
                  <a:extLst>
                    <a:ext uri="{9D8B030D-6E8A-4147-A177-3AD203B41FA5}">
                      <a16:colId xmlns:a16="http://schemas.microsoft.com/office/drawing/2014/main" val="704621483"/>
                    </a:ext>
                  </a:extLst>
                </a:gridCol>
                <a:gridCol w="944020">
                  <a:extLst>
                    <a:ext uri="{9D8B030D-6E8A-4147-A177-3AD203B41FA5}">
                      <a16:colId xmlns:a16="http://schemas.microsoft.com/office/drawing/2014/main" val="2234953872"/>
                    </a:ext>
                  </a:extLst>
                </a:gridCol>
                <a:gridCol w="944020">
                  <a:extLst>
                    <a:ext uri="{9D8B030D-6E8A-4147-A177-3AD203B41FA5}">
                      <a16:colId xmlns:a16="http://schemas.microsoft.com/office/drawing/2014/main" val="78468091"/>
                    </a:ext>
                  </a:extLst>
                </a:gridCol>
              </a:tblGrid>
              <a:tr h="933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2016 год, тыс. руб.</a:t>
                      </a:r>
                      <a:endParaRPr lang="ru-RU" sz="10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kumimoji="0" lang="en-US" sz="10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2017 год, тыс. руб.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2018 год, тыс. руб.</a:t>
                      </a:r>
                      <a:endParaRPr lang="ru-RU" sz="10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2019 год, тыс. руб.</a:t>
                      </a:r>
                      <a:endParaRPr lang="ru-RU" sz="10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2020 год, тыс. руб.</a:t>
                      </a:r>
                      <a:endParaRPr lang="ru-RU" sz="10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2021 год, тыс. руб.</a:t>
                      </a:r>
                      <a:endParaRPr lang="ru-RU" sz="10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798368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534 409,36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491 333,84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514 700,04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569 260,19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585 767,52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604 594,32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4440381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400 650,74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362 962,69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391 059,00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448 400,00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467 360,00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487 058,00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931333"/>
                  </a:ext>
                </a:extLst>
              </a:tr>
              <a:tr h="507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товары (работы, услуги), реализуемые на территории РФ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10 586,24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8 606,84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8 856,06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9 932,59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10 212,02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10 212,02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7966826"/>
                  </a:ext>
                </a:extLst>
              </a:tr>
              <a:tr h="507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 (ЕНВД, ЕСХН, патент)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45 760,11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39 237,62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34 570,00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36 706,00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39 016,00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39 016,00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2079479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23 377,36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28 618,57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27 043,00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27 276,00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27 579,00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27 826,00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5856854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6 812,41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5 438,87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8 848,00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5 876,00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5 866,00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5 868,00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8526020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Отменённые налоги и сборы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6691001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23 111,27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20 865,80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22 450,50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21 905,80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21 761,80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21 590,80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04820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ОС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2 693,44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480,41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0412114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1 151,93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2 433,83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1 195,62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1 052,80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1 104,70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1 152,50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9483044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имущества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14 414,26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13 919,88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13 200,00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10 689,00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5 442,00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4 430,00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9410378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5 776,99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8 557,31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5 500,00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5 500,00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5 500,00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5 500,00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5483225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70,58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211,90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277,86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222,00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882373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5048" y="6519085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620688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  5.1.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и неналоговые доходы,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524524"/>
              </p:ext>
            </p:extLst>
          </p:nvPr>
        </p:nvGraphicFramePr>
        <p:xfrm>
          <a:off x="395536" y="1268760"/>
          <a:ext cx="8424936" cy="1169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1799984825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82591997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90046563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704621483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234953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58945633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2016 год</a:t>
                      </a:r>
                      <a:endParaRPr lang="ru-RU" sz="13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2017 год</a:t>
                      </a:r>
                      <a:endParaRPr lang="ru-RU" sz="13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за 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3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2019 год</a:t>
                      </a:r>
                      <a:endParaRPr lang="ru-RU" sz="13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2020 год</a:t>
                      </a:r>
                      <a:endParaRPr lang="ru-RU" sz="13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2021 год</a:t>
                      </a:r>
                      <a:endParaRPr lang="ru-RU" sz="13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798368"/>
                  </a:ext>
                </a:extLst>
              </a:tr>
              <a:tr h="2577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534 409,36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491 333,84</a:t>
                      </a:r>
                      <a:endParaRPr kumimoji="0" lang="ru-RU" sz="13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514 700,04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569 260,19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585 767,52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604 594,32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4440381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70536559"/>
              </p:ext>
            </p:extLst>
          </p:nvPr>
        </p:nvGraphicFramePr>
        <p:xfrm>
          <a:off x="228621" y="2405428"/>
          <a:ext cx="872893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5048" y="6525344"/>
            <a:ext cx="758952" cy="323600"/>
          </a:xfrm>
        </p:spPr>
        <p:txBody>
          <a:bodyPr/>
          <a:lstStyle/>
          <a:p>
            <a:fld id="{8D155F40-97F8-4A80-86EB-F2B50F598B13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7519</TotalTime>
  <Words>5196</Words>
  <Application>Microsoft Office PowerPoint</Application>
  <PresentationFormat>Экран (4:3)</PresentationFormat>
  <Paragraphs>1009</Paragraphs>
  <Slides>39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9" baseType="lpstr">
      <vt:lpstr>Arial</vt:lpstr>
      <vt:lpstr>Calibri</vt:lpstr>
      <vt:lpstr>Franklin Gothic Book</vt:lpstr>
      <vt:lpstr>Franklin Gothic Medium</vt:lpstr>
      <vt:lpstr>Monotype Corsiva</vt:lpstr>
      <vt:lpstr>Times New Roman</vt:lpstr>
      <vt:lpstr>Verdana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615</cp:revision>
  <cp:lastPrinted>2018-10-25T07:20:25Z</cp:lastPrinted>
  <dcterms:created xsi:type="dcterms:W3CDTF">2017-09-22T05:55:05Z</dcterms:created>
  <dcterms:modified xsi:type="dcterms:W3CDTF">2018-10-31T06:47:23Z</dcterms:modified>
</cp:coreProperties>
</file>