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3"/>
  </p:notesMasterIdLst>
  <p:handoutMasterIdLst>
    <p:handoutMasterId r:id="rId74"/>
  </p:handoutMasterIdLst>
  <p:sldIdLst>
    <p:sldId id="256" r:id="rId2"/>
    <p:sldId id="262" r:id="rId3"/>
    <p:sldId id="400" r:id="rId4"/>
    <p:sldId id="410" r:id="rId5"/>
    <p:sldId id="411" r:id="rId6"/>
    <p:sldId id="412" r:id="rId7"/>
    <p:sldId id="413" r:id="rId8"/>
    <p:sldId id="414" r:id="rId9"/>
    <p:sldId id="415" r:id="rId10"/>
    <p:sldId id="311" r:id="rId11"/>
    <p:sldId id="418" r:id="rId12"/>
    <p:sldId id="420" r:id="rId13"/>
    <p:sldId id="421" r:id="rId14"/>
    <p:sldId id="422" r:id="rId15"/>
    <p:sldId id="424" r:id="rId16"/>
    <p:sldId id="425" r:id="rId17"/>
    <p:sldId id="427" r:id="rId18"/>
    <p:sldId id="428" r:id="rId19"/>
    <p:sldId id="429" r:id="rId20"/>
    <p:sldId id="423" r:id="rId21"/>
    <p:sldId id="430" r:id="rId22"/>
    <p:sldId id="431" r:id="rId23"/>
    <p:sldId id="432" r:id="rId24"/>
    <p:sldId id="399" r:id="rId25"/>
    <p:sldId id="325" r:id="rId26"/>
    <p:sldId id="319" r:id="rId27"/>
    <p:sldId id="466" r:id="rId28"/>
    <p:sldId id="467" r:id="rId29"/>
    <p:sldId id="436" r:id="rId30"/>
    <p:sldId id="394" r:id="rId31"/>
    <p:sldId id="437" r:id="rId32"/>
    <p:sldId id="438" r:id="rId33"/>
    <p:sldId id="278" r:id="rId34"/>
    <p:sldId id="348" r:id="rId35"/>
    <p:sldId id="402" r:id="rId36"/>
    <p:sldId id="279" r:id="rId37"/>
    <p:sldId id="403" r:id="rId38"/>
    <p:sldId id="458" r:id="rId39"/>
    <p:sldId id="384" r:id="rId40"/>
    <p:sldId id="453" r:id="rId41"/>
    <p:sldId id="347" r:id="rId42"/>
    <p:sldId id="454" r:id="rId43"/>
    <p:sldId id="284" r:id="rId44"/>
    <p:sldId id="469" r:id="rId45"/>
    <p:sldId id="440" r:id="rId46"/>
    <p:sldId id="441" r:id="rId47"/>
    <p:sldId id="442" r:id="rId48"/>
    <p:sldId id="455" r:id="rId49"/>
    <p:sldId id="456" r:id="rId50"/>
    <p:sldId id="407" r:id="rId51"/>
    <p:sldId id="286" r:id="rId52"/>
    <p:sldId id="444" r:id="rId53"/>
    <p:sldId id="470" r:id="rId54"/>
    <p:sldId id="445" r:id="rId55"/>
    <p:sldId id="446" r:id="rId56"/>
    <p:sldId id="447" r:id="rId57"/>
    <p:sldId id="457" r:id="rId58"/>
    <p:sldId id="468" r:id="rId59"/>
    <p:sldId id="448" r:id="rId60"/>
    <p:sldId id="471" r:id="rId61"/>
    <p:sldId id="459" r:id="rId62"/>
    <p:sldId id="464" r:id="rId63"/>
    <p:sldId id="465" r:id="rId64"/>
    <p:sldId id="449" r:id="rId65"/>
    <p:sldId id="452" r:id="rId66"/>
    <p:sldId id="450" r:id="rId67"/>
    <p:sldId id="460" r:id="rId68"/>
    <p:sldId id="451" r:id="rId69"/>
    <p:sldId id="463" r:id="rId70"/>
    <p:sldId id="461" r:id="rId71"/>
    <p:sldId id="462" r:id="rId7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F3FFF"/>
    <a:srgbClr val="E933E9"/>
    <a:srgbClr val="66FF33"/>
    <a:srgbClr val="990000"/>
    <a:srgbClr val="0000CC"/>
    <a:srgbClr val="D62900"/>
    <a:srgbClr val="FFFF66"/>
    <a:srgbClr val="7585FD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3882" autoAdjust="0"/>
  </p:normalViewPr>
  <p:slideViewPr>
    <p:cSldViewPr>
      <p:cViewPr varScale="1">
        <p:scale>
          <a:sx n="103" d="100"/>
          <a:sy n="103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82" d="100"/>
          <a:sy n="82" d="100"/>
        </p:scale>
        <p:origin x="-400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&#1052;&#1077;&#1089;&#1103;&#1095;&#1085;&#1099;&#1077;%20&#1086;&#1090;&#1095;&#1105;&#1090;&#1099;%202012\&#1043;&#1054;&#1044;\&#1080;&#1089;&#1087;&#1086;&#1083;&#1085;&#1077;&#1085;&#1080;&#1077;%20&#1087;&#1086;%20&#1086;&#1090;&#1088;&#1086;&#1089;&#1083;&#1103;&#1084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1762479207028748"/>
          <c:y val="0.12566832851905338"/>
          <c:w val="0.76304706630770502"/>
          <c:h val="0.7408017164759510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mtClean="0"/>
                      <a:t>69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395,34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2325226873526052E-3"/>
                  <c:y val="9.448354944688692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mtClean="0"/>
                      <a:t>05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038,47</a:t>
                    </a:r>
                    <a:endParaRPr lang="en-US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469395.33999999997</c:v>
                </c:pt>
                <c:pt idx="1">
                  <c:v>505038.4700000002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7.4314879218764923E-3"/>
                  <c:y val="-3.14945164822958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465,05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mtClean="0"/>
                      <a:t>94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315,35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418465.05</c:v>
                </c:pt>
                <c:pt idx="1">
                  <c:v>394315.35</c:v>
                </c:pt>
              </c:numCache>
            </c:numRef>
          </c:val>
        </c:ser>
        <c:overlap val="100"/>
        <c:axId val="114748416"/>
        <c:axId val="114823936"/>
      </c:barChart>
      <c:catAx>
        <c:axId val="114748416"/>
        <c:scaling>
          <c:orientation val="minMax"/>
        </c:scaling>
        <c:axPos val="b"/>
        <c:tickLblPos val="high"/>
        <c:crossAx val="114823936"/>
        <c:crosses val="autoZero"/>
        <c:auto val="1"/>
        <c:lblAlgn val="ctr"/>
        <c:lblOffset val="100"/>
      </c:catAx>
      <c:valAx>
        <c:axId val="114823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48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190"/>
      <c:perspective val="30"/>
    </c:view3D>
    <c:plotArea>
      <c:layout>
        <c:manualLayout>
          <c:layoutTarget val="inner"/>
          <c:xMode val="edge"/>
          <c:yMode val="edge"/>
          <c:x val="0"/>
          <c:y val="1.3286160210781587E-2"/>
          <c:w val="1"/>
          <c:h val="0.66156618978757697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203326352168447"/>
                  <c:y val="-4.526997382107380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</a:t>
                    </a:r>
                    <a:r>
                      <a:rPr lang="ru-RU" dirty="0"/>
                      <a:t>отации; </a:t>
                    </a:r>
                    <a:r>
                      <a:rPr lang="ru-RU" dirty="0" smtClean="0"/>
                      <a:t>(1595</a:t>
                    </a:r>
                    <a:r>
                      <a:rPr lang="ru-RU" baseline="0" dirty="0" smtClean="0"/>
                      <a:t> тыс.руб.)</a:t>
                    </a:r>
                    <a:r>
                      <a:rPr lang="ru-RU" dirty="0" smtClean="0"/>
                      <a:t>; </a:t>
                    </a:r>
                    <a:r>
                      <a:rPr lang="ru-RU" dirty="0"/>
                      <a:t>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1.6033572027350503E-2"/>
                  <c:y val="-1.301202685526377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</a:t>
                    </a:r>
                    <a:r>
                      <a:rPr lang="ru-RU" dirty="0"/>
                      <a:t>убвенция </a:t>
                    </a:r>
                    <a:r>
                      <a:rPr lang="ru-RU" dirty="0" smtClean="0"/>
                      <a:t>на </a:t>
                    </a:r>
                    <a:r>
                      <a:rPr lang="ru-RU" dirty="0"/>
                      <a:t>реализацию общеобразовательных программ, питания 1-4 класс и </a:t>
                    </a:r>
                    <a:r>
                      <a:rPr lang="ru-RU" dirty="0" smtClean="0"/>
                      <a:t>организацию </a:t>
                    </a:r>
                    <a:r>
                      <a:rPr lang="ru-RU" dirty="0"/>
                      <a:t>отдыха детей; </a:t>
                    </a:r>
                    <a:r>
                      <a:rPr lang="ru-RU" dirty="0" smtClean="0"/>
                      <a:t>(192700,43 тыс.руб.); 48%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1.1477145320270687E-7"/>
                  <c:y val="-5.075847462568218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С</a:t>
                    </a:r>
                    <a:r>
                      <a:rPr lang="ru-RU" dirty="0" smtClean="0"/>
                      <a:t>убвенция </a:t>
                    </a:r>
                    <a:r>
                      <a:rPr lang="ru-RU" dirty="0"/>
                      <a:t>МО ПК на дошкольное образование, компенсацию родительской платы; </a:t>
                    </a:r>
                    <a:r>
                      <a:rPr lang="ru-RU" dirty="0" smtClean="0"/>
                      <a:t>(153868 тыс.руб.); 39%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2.9152135760886549E-3"/>
                  <c:y val="9.120753941415168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</a:t>
                    </a:r>
                    <a:r>
                      <a:rPr lang="ru-RU" dirty="0"/>
                      <a:t>убвенции бюджетам городских округов на выполнение передаваемых полномочий субъектов ; </a:t>
                    </a:r>
                    <a:r>
                      <a:rPr lang="ru-RU" dirty="0" smtClean="0"/>
                      <a:t>(2012,64 тыс.руб.); </a:t>
                    </a:r>
                    <a:r>
                      <a:rPr lang="ru-RU" dirty="0"/>
                      <a:t>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4.0149107190438654E-2"/>
                  <c:y val="0.26756090681701605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С</a:t>
                    </a:r>
                    <a:r>
                      <a:rPr lang="ru-RU" dirty="0" smtClean="0"/>
                      <a:t>убсидии и иные межбюджетные трансферты </a:t>
                    </a:r>
                    <a:r>
                      <a:rPr lang="ru-RU" dirty="0"/>
                      <a:t>на создание и содержание МФЦ; </a:t>
                    </a:r>
                    <a:r>
                      <a:rPr lang="ru-RU" dirty="0" smtClean="0"/>
                      <a:t>(4549,34 тыс. руб.); </a:t>
                    </a:r>
                    <a:r>
                      <a:rPr lang="ru-RU" dirty="0"/>
                      <a:t>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0.18902585801216332"/>
                  <c:y val="0.2479903009701948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</a:t>
                    </a:r>
                    <a:r>
                      <a:rPr lang="ru-RU" dirty="0"/>
                      <a:t>убсидии на реконструкцию спортивных сооружений; </a:t>
                    </a:r>
                    <a:r>
                      <a:rPr lang="ru-RU" dirty="0" smtClean="0"/>
                      <a:t>(13149,13 тыс.руб.); </a:t>
                    </a:r>
                    <a:r>
                      <a:rPr lang="ru-RU" dirty="0"/>
                      <a:t>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-0.25895632192629031"/>
                  <c:y val="0.2146345809622652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С</a:t>
                    </a:r>
                    <a:r>
                      <a:rPr lang="ru-RU" dirty="0" smtClean="0"/>
                      <a:t>убсидии на поддержку </a:t>
                    </a:r>
                    <a:r>
                      <a:rPr lang="ru-RU" dirty="0"/>
                      <a:t>малого бизнеса; </a:t>
                    </a:r>
                    <a:r>
                      <a:rPr lang="ru-RU" dirty="0" smtClean="0"/>
                      <a:t>(13738,18 тыс.руб.;) 3%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-0.26738424727875815"/>
                  <c:y val="0.1924754171719764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</a:t>
                    </a:r>
                    <a:r>
                      <a:rPr lang="ru-RU" dirty="0"/>
                      <a:t>убсидии на мероприятия по </a:t>
                    </a:r>
                    <a:r>
                      <a:rPr lang="ru-RU" dirty="0" smtClean="0"/>
                      <a:t>переселению </a:t>
                    </a:r>
                    <a:r>
                      <a:rPr lang="ru-RU" dirty="0"/>
                      <a:t>граждан; </a:t>
                    </a:r>
                    <a:r>
                      <a:rPr lang="ru-RU" dirty="0" smtClean="0"/>
                      <a:t>(9193,42 тыс.руб.); </a:t>
                    </a:r>
                    <a:r>
                      <a:rPr lang="ru-RU" dirty="0"/>
                      <a:t>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-0.25795067765656898"/>
                  <c:y val="4.589165043845334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</a:t>
                    </a:r>
                    <a:r>
                      <a:rPr lang="ru-RU" dirty="0"/>
                      <a:t>рочие субсидии, </a:t>
                    </a:r>
                    <a:r>
                      <a:rPr lang="ru-RU" dirty="0" smtClean="0"/>
                      <a:t>субвенции и иные межбюджетные трансферты; (8183,28 тыс.руб.); </a:t>
                    </a:r>
                    <a:r>
                      <a:rPr lang="ru-RU" dirty="0"/>
                      <a:t>2%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Дотации</c:v>
                </c:pt>
                <c:pt idx="1">
                  <c:v>Субвенция МО ПК на реализацию общеобразовательных программ, питания 1-4 класс и огранизацию отдыха детей</c:v>
                </c:pt>
                <c:pt idx="2">
                  <c:v>Субвенция МО ПК на дошкольное образование, компенсацию родительской платы</c:v>
                </c:pt>
                <c:pt idx="3">
                  <c:v>Субвенции бюджетам городских округов на выполнение передаваемых полномочий субъектов </c:v>
                </c:pt>
                <c:pt idx="4">
                  <c:v>Субсидии на создание и содержание МФЦ</c:v>
                </c:pt>
                <c:pt idx="5">
                  <c:v>Субсидии на реконструкцию спортивных сооружений</c:v>
                </c:pt>
                <c:pt idx="6">
                  <c:v>Субсидиина поддржку малого бизнеса</c:v>
                </c:pt>
                <c:pt idx="7">
                  <c:v>Субсидии на мероприятия по переселеню граждан</c:v>
                </c:pt>
                <c:pt idx="8">
                  <c:v>Прочие субсидии, субвенции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0.39975997358526505</c:v>
                </c:pt>
                <c:pt idx="1">
                  <c:v>48.297127778475989</c:v>
                </c:pt>
                <c:pt idx="2">
                  <c:v>38.564431106970211</c:v>
                </c:pt>
                <c:pt idx="3">
                  <c:v>0.50443442836153396</c:v>
                </c:pt>
                <c:pt idx="4">
                  <c:v>1.1402156979500859</c:v>
                </c:pt>
                <c:pt idx="5">
                  <c:v>3.2956086905763047</c:v>
                </c:pt>
                <c:pt idx="6">
                  <c:v>3.4432441842693473</c:v>
                </c:pt>
                <c:pt idx="7">
                  <c:v>2.3041763864315001</c:v>
                </c:pt>
                <c:pt idx="8">
                  <c:v>2.0510017533798237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Лист1!$C$10</c:f>
              <c:strCache>
                <c:ptCount val="1"/>
                <c:pt idx="0">
                  <c:v>План на 2012 год</c:v>
                </c:pt>
              </c:strCache>
            </c:strRef>
          </c:tx>
          <c:dLbls>
            <c:dLbl>
              <c:idx val="0"/>
              <c:layout>
                <c:manualLayout>
                  <c:x val="3.7770494050754402E-2"/>
                  <c:y val="0.3799541042677487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2400" b="1" baseline="0">
                        <a:ln>
                          <a:solidFill>
                            <a:srgbClr val="D62900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dirty="0" smtClean="0">
                        <a:ln>
                          <a:solidFill>
                            <a:srgbClr val="D629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sz="2400" dirty="0" smtClean="0"/>
                      <a:t>48 135,19</a:t>
                    </a:r>
                    <a:endParaRPr lang="en-US" sz="2400" dirty="0"/>
                  </a:p>
                </c:rich>
              </c:tx>
              <c:spPr/>
              <c:showVal val="1"/>
            </c:dLbl>
            <c:txPr>
              <a:bodyPr rot="-5400000" vert="horz"/>
              <a:lstStyle/>
              <a:p>
                <a:pPr>
                  <a:defRPr sz="1600" b="1" baseline="0">
                    <a:ln>
                      <a:solidFill>
                        <a:srgbClr val="D62900"/>
                      </a:solidFill>
                    </a:ln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Лист1!$B$11:$B$23</c:f>
              <c:strCache>
                <c:ptCount val="1"/>
                <c:pt idx="0">
                  <c:v>Расходы, всего</c:v>
                </c:pt>
              </c:strCache>
            </c:strRef>
          </c:cat>
          <c:val>
            <c:numRef>
              <c:f>Лист1!$C$11:$C$23</c:f>
              <c:numCache>
                <c:formatCode>#,##0.00</c:formatCode>
                <c:ptCount val="1"/>
                <c:pt idx="0">
                  <c:v>973414089</c:v>
                </c:pt>
              </c:numCache>
            </c:numRef>
          </c:val>
        </c:ser>
        <c:ser>
          <c:idx val="1"/>
          <c:order val="1"/>
          <c:tx>
            <c:strRef>
              <c:f>Лист1!$D$10</c:f>
              <c:strCache>
                <c:ptCount val="1"/>
                <c:pt idx="0">
                  <c:v>Исполнение за 2012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852239355215812E-2"/>
                  <c:y val="0.4166393281280755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2400" b="1" baseline="0">
                        <a:ln>
                          <a:solidFill>
                            <a:srgbClr val="0000CC"/>
                          </a:solidFill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dirty="0" smtClean="0">
                        <a:ln>
                          <a:solidFill>
                            <a:srgbClr val="0000CC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sz="2400" dirty="0" smtClean="0">
                        <a:ln>
                          <a:solidFill>
                            <a:srgbClr val="0000CC"/>
                          </a:solidFill>
                        </a:ln>
                      </a:rPr>
                      <a:t>06</a:t>
                    </a:r>
                    <a:r>
                      <a:rPr lang="ru-RU" sz="2400" baseline="0" dirty="0" smtClean="0">
                        <a:ln>
                          <a:solidFill>
                            <a:srgbClr val="0000CC"/>
                          </a:solidFill>
                        </a:ln>
                      </a:rPr>
                      <a:t> 313,51</a:t>
                    </a:r>
                    <a:endParaRPr lang="ru-RU" sz="2400" dirty="0" smtClean="0">
                      <a:ln>
                        <a:solidFill>
                          <a:srgbClr val="0000CC"/>
                        </a:solidFill>
                      </a:ln>
                    </a:endParaRPr>
                  </a:p>
                </c:rich>
              </c:tx>
              <c:spPr/>
              <c:showVal val="1"/>
            </c:dLbl>
            <c:txPr>
              <a:bodyPr rot="-5400000" vert="horz"/>
              <a:lstStyle/>
              <a:p>
                <a:pPr>
                  <a:defRPr sz="1400" baseline="0">
                    <a:ln>
                      <a:solidFill>
                        <a:srgbClr val="0000CC"/>
                      </a:solidFill>
                    </a:ln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Лист1!$B$11:$B$23</c:f>
              <c:strCache>
                <c:ptCount val="1"/>
                <c:pt idx="0">
                  <c:v>Расходы, всего</c:v>
                </c:pt>
              </c:strCache>
            </c:strRef>
          </c:cat>
          <c:val>
            <c:numRef>
              <c:f>Лист1!$D$11:$D$23</c:f>
              <c:numCache>
                <c:formatCode>#,##0.00</c:formatCode>
                <c:ptCount val="1"/>
                <c:pt idx="0">
                  <c:v>887743203.97000003</c:v>
                </c:pt>
              </c:numCache>
            </c:numRef>
          </c:val>
        </c:ser>
        <c:shape val="cylinder"/>
        <c:axId val="65896832"/>
        <c:axId val="65898368"/>
        <c:axId val="0"/>
      </c:bar3DChart>
      <c:catAx>
        <c:axId val="65896832"/>
        <c:scaling>
          <c:orientation val="minMax"/>
        </c:scaling>
        <c:delete val="1"/>
        <c:axPos val="b"/>
        <c:tickLblPos val="none"/>
        <c:crossAx val="65898368"/>
        <c:crosses val="autoZero"/>
        <c:auto val="1"/>
        <c:lblAlgn val="ctr"/>
        <c:lblOffset val="100"/>
      </c:catAx>
      <c:valAx>
        <c:axId val="65898368"/>
        <c:scaling>
          <c:orientation val="minMax"/>
          <c:min val="0"/>
        </c:scaling>
        <c:delete val="1"/>
        <c:axPos val="l"/>
        <c:majorGridlines/>
        <c:numFmt formatCode="#,##0.00" sourceLinked="1"/>
        <c:tickLblPos val="none"/>
        <c:crossAx val="658968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50"/>
      <c:perspective val="30"/>
    </c:view3D>
    <c:plotArea>
      <c:layout>
        <c:manualLayout>
          <c:layoutTarget val="inner"/>
          <c:xMode val="edge"/>
          <c:yMode val="edge"/>
          <c:x val="7.7446550194987751E-2"/>
          <c:y val="3.730438681416369E-2"/>
          <c:w val="0.84211758957102656"/>
          <c:h val="0.82880804249263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9475147770774658E-2"/>
                  <c:y val="9.71471093158962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</a:t>
                    </a:r>
                    <a:r>
                      <a:rPr lang="ru-RU" dirty="0" smtClean="0"/>
                      <a:t>вопросы 100308,29 тыс.руб. 11,07%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8.2336072828066223E-2"/>
                  <c:y val="4.94941699599519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</a:t>
                    </a:r>
                    <a:r>
                      <a:rPr lang="ru-RU" dirty="0" smtClean="0"/>
                      <a:t>деятельность</a:t>
                    </a:r>
                  </a:p>
                  <a:p>
                    <a:r>
                      <a:rPr lang="ru-RU" dirty="0" smtClean="0"/>
                      <a:t> 342,15 тыс.руб. 0,04%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6454092200678266"/>
                  <c:y val="5.76767925256983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 </a:t>
                    </a:r>
                  </a:p>
                  <a:p>
                    <a:r>
                      <a:rPr lang="ru-RU" dirty="0" smtClean="0"/>
                      <a:t>20715,37 тыс. руб. 2,29%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1.8430390973507651E-2"/>
                  <c:y val="-6.02638066669839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 </a:t>
                    </a:r>
                  </a:p>
                  <a:p>
                    <a:r>
                      <a:rPr lang="ru-RU" dirty="0" smtClean="0"/>
                      <a:t>90672,01 тыс.руб. </a:t>
                    </a:r>
                    <a:r>
                      <a:rPr lang="ru-RU" dirty="0"/>
                      <a:t>10%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2392118860616253"/>
                  <c:y val="0.1650024997222538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бразование         589526,63 тыс.руб. 65,05%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7.1484524318390604E-4"/>
                  <c:y val="-0.343805218732310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</a:t>
                    </a:r>
                    <a:r>
                      <a:rPr lang="ru-RU" dirty="0" smtClean="0"/>
                      <a:t>кинематография 79243,12 тыс.руб. 8,74%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1.07959402815883E-2"/>
                  <c:y val="4.44023084736616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  <a:r>
                      <a:rPr lang="ru-RU" dirty="0" smtClean="0"/>
                      <a:t>политика</a:t>
                    </a:r>
                  </a:p>
                  <a:p>
                    <a:r>
                      <a:rPr lang="ru-RU" dirty="0" smtClean="0"/>
                      <a:t>6711,12 тыс.руб. 0,74%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1.0398385584275938E-2"/>
                  <c:y val="0.157918134757515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</a:t>
                    </a:r>
                    <a:r>
                      <a:rPr lang="ru-RU" dirty="0" smtClean="0"/>
                      <a:t>спорт </a:t>
                    </a:r>
                  </a:p>
                  <a:p>
                    <a:r>
                      <a:rPr lang="ru-RU" dirty="0" smtClean="0"/>
                      <a:t>18794,82 тыс.руб. 2,07%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100308.29</c:v>
                </c:pt>
                <c:pt idx="1">
                  <c:v>342.15000000000032</c:v>
                </c:pt>
                <c:pt idx="2">
                  <c:v>20715.37</c:v>
                </c:pt>
                <c:pt idx="3">
                  <c:v>90672.01</c:v>
                </c:pt>
                <c:pt idx="4">
                  <c:v>589526.63</c:v>
                </c:pt>
                <c:pt idx="5">
                  <c:v>79243.120000000024</c:v>
                </c:pt>
                <c:pt idx="6">
                  <c:v>6711.1200000000044</c:v>
                </c:pt>
                <c:pt idx="7">
                  <c:v>18794.82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F25B2-1E4C-419E-B089-EAAC55802ED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F48D8-D92A-43C8-A47B-D8A1F8B1306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первоначальный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F3F502-0283-4B8A-AD66-F43BDA397077}" type="parTrans" cxnId="{3E351B6D-9CB1-4558-AD02-7B605DF638B0}">
      <dgm:prSet/>
      <dgm:spPr/>
      <dgm:t>
        <a:bodyPr/>
        <a:lstStyle/>
        <a:p>
          <a:endParaRPr lang="ru-RU"/>
        </a:p>
      </dgm:t>
    </dgm:pt>
    <dgm:pt modelId="{A108DE72-A764-47FC-82C0-6F4EB25FB7AF}" type="sibTrans" cxnId="{3E351B6D-9CB1-4558-AD02-7B605DF638B0}">
      <dgm:prSet/>
      <dgm:spPr/>
      <dgm:t>
        <a:bodyPr/>
        <a:lstStyle/>
        <a:p>
          <a:endParaRPr lang="ru-RU"/>
        </a:p>
      </dgm:t>
    </dgm:pt>
    <dgm:pt modelId="{2C176A84-71C4-4F3B-AAC8-C3157483E5D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с учетом изменений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13BF84-3055-413A-AC52-6EE9EC1714DC}" type="parTrans" cxnId="{E2DE3BFC-2C77-4D8B-96CF-5E60BDE0C445}">
      <dgm:prSet/>
      <dgm:spPr/>
      <dgm:t>
        <a:bodyPr/>
        <a:lstStyle/>
        <a:p>
          <a:endParaRPr lang="ru-RU"/>
        </a:p>
      </dgm:t>
    </dgm:pt>
    <dgm:pt modelId="{938401D7-C110-4041-9434-46B5D86EFD90}" type="sibTrans" cxnId="{E2DE3BFC-2C77-4D8B-96CF-5E60BDE0C445}">
      <dgm:prSet/>
      <dgm:spPr/>
      <dgm:t>
        <a:bodyPr/>
        <a:lstStyle/>
        <a:p>
          <a:endParaRPr lang="ru-RU"/>
        </a:p>
      </dgm:t>
    </dgm:pt>
    <dgm:pt modelId="{C0FEA6AD-43AD-49F2-934E-134EC8803ED0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               </a:t>
          </a:r>
          <a:r>
            <a:rPr lang="ru-RU" sz="2000" dirty="0" smtClean="0">
              <a:latin typeface="Times New Roman" pitchFamily="18" charset="0"/>
              <a:ea typeface="Times New Roman"/>
              <a:cs typeface="Times New Roman" pitchFamily="18" charset="0"/>
            </a:rPr>
            <a:t>878 799,01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5AD18B-6E35-464F-8C1B-50560F722E62}" type="parTrans" cxnId="{09620EA6-A759-4971-B813-1558E78BD771}">
      <dgm:prSet/>
      <dgm:spPr/>
      <dgm:t>
        <a:bodyPr/>
        <a:lstStyle/>
        <a:p>
          <a:endParaRPr lang="ru-RU"/>
        </a:p>
      </dgm:t>
    </dgm:pt>
    <dgm:pt modelId="{1BCB328F-DDE1-407A-87AC-982E827DDDE4}" type="sibTrans" cxnId="{09620EA6-A759-4971-B813-1558E78BD771}">
      <dgm:prSet/>
      <dgm:spPr/>
      <dgm:t>
        <a:bodyPr/>
        <a:lstStyle/>
        <a:p>
          <a:endParaRPr lang="ru-RU"/>
        </a:p>
      </dgm:t>
    </dgm:pt>
    <dgm:pt modelId="{CF1C63B3-C8C3-4E7A-96C8-C6C74C46F24C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Дефицит               </a:t>
          </a:r>
          <a:r>
            <a:rPr lang="ru-RU" sz="2000" dirty="0" smtClean="0">
              <a:latin typeface="Times New Roman" pitchFamily="18" charset="0"/>
              <a:ea typeface="Times New Roman"/>
              <a:cs typeface="Times New Roman" pitchFamily="18" charset="0"/>
            </a:rPr>
            <a:t>6 467,75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E233597-CFB6-4F23-91E6-A345BA35E4AE}" type="parTrans" cxnId="{C189FECB-AC99-4B51-9EE0-70F5E564AF85}">
      <dgm:prSet/>
      <dgm:spPr/>
      <dgm:t>
        <a:bodyPr/>
        <a:lstStyle/>
        <a:p>
          <a:endParaRPr lang="ru-RU"/>
        </a:p>
      </dgm:t>
    </dgm:pt>
    <dgm:pt modelId="{2022D1FA-C310-409F-AF25-D85FF8D065A2}" type="sibTrans" cxnId="{C189FECB-AC99-4B51-9EE0-70F5E564AF85}">
      <dgm:prSet/>
      <dgm:spPr/>
      <dgm:t>
        <a:bodyPr/>
        <a:lstStyle/>
        <a:p>
          <a:endParaRPr lang="ru-RU"/>
        </a:p>
      </dgm:t>
    </dgm:pt>
    <dgm:pt modelId="{7FB4899C-7C40-41EA-8FC0-D1C994CD786E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                 </a:t>
          </a:r>
          <a:r>
            <a:rPr lang="ru-RU" sz="2000" dirty="0" smtClean="0">
              <a:latin typeface="Times New Roman" pitchFamily="18" charset="0"/>
              <a:ea typeface="Times New Roman"/>
              <a:cs typeface="Times New Roman" pitchFamily="18" charset="0"/>
            </a:rPr>
            <a:t>944 452,56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2D38412-BC5C-4335-B751-2020C090F271}" type="parTrans" cxnId="{3A5067BD-71DA-4CE4-B018-71BAECCF02EB}">
      <dgm:prSet/>
      <dgm:spPr/>
      <dgm:t>
        <a:bodyPr/>
        <a:lstStyle/>
        <a:p>
          <a:endParaRPr lang="ru-RU"/>
        </a:p>
      </dgm:t>
    </dgm:pt>
    <dgm:pt modelId="{E947925C-B3A2-4629-B721-A6A24A5CC20F}" type="sibTrans" cxnId="{3A5067BD-71DA-4CE4-B018-71BAECCF02EB}">
      <dgm:prSet/>
      <dgm:spPr/>
      <dgm:t>
        <a:bodyPr/>
        <a:lstStyle/>
        <a:p>
          <a:endParaRPr lang="ru-RU"/>
        </a:p>
      </dgm:t>
    </dgm:pt>
    <dgm:pt modelId="{845ABE62-C6F5-48C0-812B-96AAF5552048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Дефицит                  </a:t>
          </a:r>
          <a:r>
            <a:rPr lang="ru-RU" sz="2000" dirty="0" smtClean="0">
              <a:latin typeface="Times New Roman" pitchFamily="18" charset="0"/>
              <a:ea typeface="Times New Roman"/>
              <a:cs typeface="Times New Roman" pitchFamily="18" charset="0"/>
            </a:rPr>
            <a:t>56 592,17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1F41B6-8C87-4CB5-99CB-A6DE13B9D328}" type="parTrans" cxnId="{3F513925-57A5-488C-B49D-2403BD4FED58}">
      <dgm:prSet/>
      <dgm:spPr/>
      <dgm:t>
        <a:bodyPr/>
        <a:lstStyle/>
        <a:p>
          <a:endParaRPr lang="ru-RU"/>
        </a:p>
      </dgm:t>
    </dgm:pt>
    <dgm:pt modelId="{239F4ECA-1F6B-4343-A248-1DE795477F26}" type="sibTrans" cxnId="{3F513925-57A5-488C-B49D-2403BD4FED58}">
      <dgm:prSet/>
      <dgm:spPr/>
      <dgm:t>
        <a:bodyPr/>
        <a:lstStyle/>
        <a:p>
          <a:endParaRPr lang="ru-RU"/>
        </a:p>
      </dgm:t>
    </dgm:pt>
    <dgm:pt modelId="{6122B0FB-1B6F-4346-A437-474DFED41384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                </a:t>
          </a:r>
          <a:r>
            <a:rPr lang="ru-RU" sz="2000" dirty="0" smtClean="0">
              <a:latin typeface="Times New Roman" pitchFamily="18" charset="0"/>
              <a:ea typeface="Times New Roman"/>
              <a:cs typeface="Times New Roman" pitchFamily="18" charset="0"/>
            </a:rPr>
            <a:t>872 331,26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D64F402-2FD8-4248-85C7-A38E3E94D8A8}" type="parTrans" cxnId="{47A6C465-35EC-491A-9D28-959C9286CD2E}">
      <dgm:prSet/>
      <dgm:spPr/>
      <dgm:t>
        <a:bodyPr/>
        <a:lstStyle/>
        <a:p>
          <a:endParaRPr lang="ru-RU"/>
        </a:p>
      </dgm:t>
    </dgm:pt>
    <dgm:pt modelId="{EB411D37-1D6F-49C7-B60D-F5FA3B5D2CEF}" type="sibTrans" cxnId="{47A6C465-35EC-491A-9D28-959C9286CD2E}">
      <dgm:prSet/>
      <dgm:spPr/>
      <dgm:t>
        <a:bodyPr/>
        <a:lstStyle/>
        <a:p>
          <a:endParaRPr lang="ru-RU"/>
        </a:p>
      </dgm:t>
    </dgm:pt>
    <dgm:pt modelId="{B81AFEBA-3BE1-41F2-8A60-F2E8B271D08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                  </a:t>
          </a:r>
          <a:r>
            <a:rPr lang="ru-RU" sz="2000" dirty="0" smtClean="0">
              <a:latin typeface="Times New Roman" pitchFamily="18" charset="0"/>
              <a:ea typeface="Times New Roman"/>
              <a:cs typeface="Times New Roman" pitchFamily="18" charset="0"/>
            </a:rPr>
            <a:t>887 860,39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9EB92E0-BA60-4B80-9E77-AB17DA177C0D}" type="parTrans" cxnId="{93E05B3A-B6CD-446D-A80C-5512144B9E82}">
      <dgm:prSet/>
      <dgm:spPr/>
      <dgm:t>
        <a:bodyPr/>
        <a:lstStyle/>
        <a:p>
          <a:endParaRPr lang="ru-RU"/>
        </a:p>
      </dgm:t>
    </dgm:pt>
    <dgm:pt modelId="{B31DCC72-7038-431D-A91D-A0898F904DAC}" type="sibTrans" cxnId="{93E05B3A-B6CD-446D-A80C-5512144B9E82}">
      <dgm:prSet/>
      <dgm:spPr/>
      <dgm:t>
        <a:bodyPr/>
        <a:lstStyle/>
        <a:p>
          <a:endParaRPr lang="ru-RU"/>
        </a:p>
      </dgm:t>
    </dgm:pt>
    <dgm:pt modelId="{0FDB193A-15A1-4D1D-93DE-E699F67A970C}" type="pres">
      <dgm:prSet presAssocID="{674F25B2-1E4C-419E-B089-EAAC55802E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5E17A8-2C16-4112-B39C-3DC259F89B3C}" type="pres">
      <dgm:prSet presAssocID="{475F48D8-D92A-43C8-A47B-D8A1F8B13060}" presName="parentLin" presStyleCnt="0"/>
      <dgm:spPr/>
    </dgm:pt>
    <dgm:pt modelId="{264FBDBB-3646-4565-85A6-ED4DF78C84D7}" type="pres">
      <dgm:prSet presAssocID="{475F48D8-D92A-43C8-A47B-D8A1F8B1306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AB7E8EE-2A08-43FF-A8D8-900A8DC5AB6F}" type="pres">
      <dgm:prSet presAssocID="{475F48D8-D92A-43C8-A47B-D8A1F8B130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3467-2040-40D6-9175-72671F9A1C00}" type="pres">
      <dgm:prSet presAssocID="{475F48D8-D92A-43C8-A47B-D8A1F8B13060}" presName="negativeSpace" presStyleCnt="0"/>
      <dgm:spPr/>
    </dgm:pt>
    <dgm:pt modelId="{0D0548E6-1BDE-42A7-8326-513F4190449E}" type="pres">
      <dgm:prSet presAssocID="{475F48D8-D92A-43C8-A47B-D8A1F8B13060}" presName="childText" presStyleLbl="conFgAcc1" presStyleIdx="0" presStyleCnt="2" custScaleX="7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4BC05-0043-44E8-B53C-35D1158C1CF3}" type="pres">
      <dgm:prSet presAssocID="{A108DE72-A764-47FC-82C0-6F4EB25FB7AF}" presName="spaceBetweenRectangles" presStyleCnt="0"/>
      <dgm:spPr/>
    </dgm:pt>
    <dgm:pt modelId="{437D7A38-F23B-4BA7-8A16-57241AE1B358}" type="pres">
      <dgm:prSet presAssocID="{2C176A84-71C4-4F3B-AAC8-C3157483E5D4}" presName="parentLin" presStyleCnt="0"/>
      <dgm:spPr/>
    </dgm:pt>
    <dgm:pt modelId="{84390637-B008-4AA3-8BDB-09B6F410525E}" type="pres">
      <dgm:prSet presAssocID="{2C176A84-71C4-4F3B-AAC8-C3157483E5D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40141CA-B555-4ED1-B2DD-ED180A1A96CA}" type="pres">
      <dgm:prSet presAssocID="{2C176A84-71C4-4F3B-AAC8-C3157483E5D4}" presName="parentText" presStyleLbl="node1" presStyleIdx="1" presStyleCnt="2" custLinFactNeighborX="-10112" custLinFactNeighborY="14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D1941-A5D4-4CEA-A112-49880E7142B4}" type="pres">
      <dgm:prSet presAssocID="{2C176A84-71C4-4F3B-AAC8-C3157483E5D4}" presName="negativeSpace" presStyleCnt="0"/>
      <dgm:spPr/>
    </dgm:pt>
    <dgm:pt modelId="{85C94364-4697-4001-9C3F-9F9655E0829B}" type="pres">
      <dgm:prSet presAssocID="{2C176A84-71C4-4F3B-AAC8-C3157483E5D4}" presName="childText" presStyleLbl="conFgAcc1" presStyleIdx="1" presStyleCnt="2" custScaleX="77529" custLinFactY="14739" custLinFactNeighborX="1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20EA6-A759-4971-B813-1558E78BD771}" srcId="{475F48D8-D92A-43C8-A47B-D8A1F8B13060}" destId="{C0FEA6AD-43AD-49F2-934E-134EC8803ED0}" srcOrd="1" destOrd="0" parTransId="{775AD18B-6E35-464F-8C1B-50560F722E62}" sibTransId="{1BCB328F-DDE1-407A-87AC-982E827DDDE4}"/>
    <dgm:cxn modelId="{AE384290-A246-4729-BBA8-648968D5C449}" type="presOf" srcId="{475F48D8-D92A-43C8-A47B-D8A1F8B13060}" destId="{264FBDBB-3646-4565-85A6-ED4DF78C84D7}" srcOrd="0" destOrd="0" presId="urn:microsoft.com/office/officeart/2005/8/layout/list1"/>
    <dgm:cxn modelId="{E2DE3BFC-2C77-4D8B-96CF-5E60BDE0C445}" srcId="{674F25B2-1E4C-419E-B089-EAAC55802ED3}" destId="{2C176A84-71C4-4F3B-AAC8-C3157483E5D4}" srcOrd="1" destOrd="0" parTransId="{2113BF84-3055-413A-AC52-6EE9EC1714DC}" sibTransId="{938401D7-C110-4041-9434-46B5D86EFD90}"/>
    <dgm:cxn modelId="{17FC836D-36C1-4359-88B4-5E86D04724C9}" type="presOf" srcId="{CF1C63B3-C8C3-4E7A-96C8-C6C74C46F24C}" destId="{0D0548E6-1BDE-42A7-8326-513F4190449E}" srcOrd="0" destOrd="2" presId="urn:microsoft.com/office/officeart/2005/8/layout/list1"/>
    <dgm:cxn modelId="{D5A863D9-81D5-494F-A185-CDAC76CAEA14}" type="presOf" srcId="{B81AFEBA-3BE1-41F2-8A60-F2E8B271D089}" destId="{85C94364-4697-4001-9C3F-9F9655E0829B}" srcOrd="0" destOrd="0" presId="urn:microsoft.com/office/officeart/2005/8/layout/list1"/>
    <dgm:cxn modelId="{93E05B3A-B6CD-446D-A80C-5512144B9E82}" srcId="{2C176A84-71C4-4F3B-AAC8-C3157483E5D4}" destId="{B81AFEBA-3BE1-41F2-8A60-F2E8B271D089}" srcOrd="0" destOrd="0" parTransId="{49EB92E0-BA60-4B80-9E77-AB17DA177C0D}" sibTransId="{B31DCC72-7038-431D-A91D-A0898F904DAC}"/>
    <dgm:cxn modelId="{C189FECB-AC99-4B51-9EE0-70F5E564AF85}" srcId="{475F48D8-D92A-43C8-A47B-D8A1F8B13060}" destId="{CF1C63B3-C8C3-4E7A-96C8-C6C74C46F24C}" srcOrd="2" destOrd="0" parTransId="{8E233597-CFB6-4F23-91E6-A345BA35E4AE}" sibTransId="{2022D1FA-C310-409F-AF25-D85FF8D065A2}"/>
    <dgm:cxn modelId="{56B03C4F-3744-444D-88F2-A34D8134C1F4}" type="presOf" srcId="{674F25B2-1E4C-419E-B089-EAAC55802ED3}" destId="{0FDB193A-15A1-4D1D-93DE-E699F67A970C}" srcOrd="0" destOrd="0" presId="urn:microsoft.com/office/officeart/2005/8/layout/list1"/>
    <dgm:cxn modelId="{A3C18E8F-A99A-4C3A-BBB3-22AF84534BE4}" type="presOf" srcId="{845ABE62-C6F5-48C0-812B-96AAF5552048}" destId="{85C94364-4697-4001-9C3F-9F9655E0829B}" srcOrd="0" destOrd="2" presId="urn:microsoft.com/office/officeart/2005/8/layout/list1"/>
    <dgm:cxn modelId="{3A5067BD-71DA-4CE4-B018-71BAECCF02EB}" srcId="{2C176A84-71C4-4F3B-AAC8-C3157483E5D4}" destId="{7FB4899C-7C40-41EA-8FC0-D1C994CD786E}" srcOrd="1" destOrd="0" parTransId="{82D38412-BC5C-4335-B751-2020C090F271}" sibTransId="{E947925C-B3A2-4629-B721-A6A24A5CC20F}"/>
    <dgm:cxn modelId="{58A56838-EB86-4F1B-9A34-EB2561C872BD}" type="presOf" srcId="{6122B0FB-1B6F-4346-A437-474DFED41384}" destId="{0D0548E6-1BDE-42A7-8326-513F4190449E}" srcOrd="0" destOrd="0" presId="urn:microsoft.com/office/officeart/2005/8/layout/list1"/>
    <dgm:cxn modelId="{D4FB323B-75A0-4011-9585-841B292E8B45}" type="presOf" srcId="{7FB4899C-7C40-41EA-8FC0-D1C994CD786E}" destId="{85C94364-4697-4001-9C3F-9F9655E0829B}" srcOrd="0" destOrd="1" presId="urn:microsoft.com/office/officeart/2005/8/layout/list1"/>
    <dgm:cxn modelId="{0A8559BB-C4DE-48AE-A7E6-109540B2011A}" type="presOf" srcId="{2C176A84-71C4-4F3B-AAC8-C3157483E5D4}" destId="{840141CA-B555-4ED1-B2DD-ED180A1A96CA}" srcOrd="1" destOrd="0" presId="urn:microsoft.com/office/officeart/2005/8/layout/list1"/>
    <dgm:cxn modelId="{F1A56C76-69CE-49CD-A078-1CE60968AA68}" type="presOf" srcId="{C0FEA6AD-43AD-49F2-934E-134EC8803ED0}" destId="{0D0548E6-1BDE-42A7-8326-513F4190449E}" srcOrd="0" destOrd="1" presId="urn:microsoft.com/office/officeart/2005/8/layout/list1"/>
    <dgm:cxn modelId="{3E351B6D-9CB1-4558-AD02-7B605DF638B0}" srcId="{674F25B2-1E4C-419E-B089-EAAC55802ED3}" destId="{475F48D8-D92A-43C8-A47B-D8A1F8B13060}" srcOrd="0" destOrd="0" parTransId="{ABF3F502-0283-4B8A-AD66-F43BDA397077}" sibTransId="{A108DE72-A764-47FC-82C0-6F4EB25FB7AF}"/>
    <dgm:cxn modelId="{47A6C465-35EC-491A-9D28-959C9286CD2E}" srcId="{475F48D8-D92A-43C8-A47B-D8A1F8B13060}" destId="{6122B0FB-1B6F-4346-A437-474DFED41384}" srcOrd="0" destOrd="0" parTransId="{6D64F402-2FD8-4248-85C7-A38E3E94D8A8}" sibTransId="{EB411D37-1D6F-49C7-B60D-F5FA3B5D2CEF}"/>
    <dgm:cxn modelId="{37E84F35-5FB3-4724-B7DE-C0257C311CEC}" type="presOf" srcId="{475F48D8-D92A-43C8-A47B-D8A1F8B13060}" destId="{FAB7E8EE-2A08-43FF-A8D8-900A8DC5AB6F}" srcOrd="1" destOrd="0" presId="urn:microsoft.com/office/officeart/2005/8/layout/list1"/>
    <dgm:cxn modelId="{3F513925-57A5-488C-B49D-2403BD4FED58}" srcId="{2C176A84-71C4-4F3B-AAC8-C3157483E5D4}" destId="{845ABE62-C6F5-48C0-812B-96AAF5552048}" srcOrd="2" destOrd="0" parTransId="{AB1F41B6-8C87-4CB5-99CB-A6DE13B9D328}" sibTransId="{239F4ECA-1F6B-4343-A248-1DE795477F26}"/>
    <dgm:cxn modelId="{EDECFAC9-641E-4C99-9AB3-FFF95478BDA8}" type="presOf" srcId="{2C176A84-71C4-4F3B-AAC8-C3157483E5D4}" destId="{84390637-B008-4AA3-8BDB-09B6F410525E}" srcOrd="0" destOrd="0" presId="urn:microsoft.com/office/officeart/2005/8/layout/list1"/>
    <dgm:cxn modelId="{11DAF917-6433-4FE2-8BB8-500A005CE2A8}" type="presParOf" srcId="{0FDB193A-15A1-4D1D-93DE-E699F67A970C}" destId="{965E17A8-2C16-4112-B39C-3DC259F89B3C}" srcOrd="0" destOrd="0" presId="urn:microsoft.com/office/officeart/2005/8/layout/list1"/>
    <dgm:cxn modelId="{7AE628CB-8717-4668-B681-A42968793A8B}" type="presParOf" srcId="{965E17A8-2C16-4112-B39C-3DC259F89B3C}" destId="{264FBDBB-3646-4565-85A6-ED4DF78C84D7}" srcOrd="0" destOrd="0" presId="urn:microsoft.com/office/officeart/2005/8/layout/list1"/>
    <dgm:cxn modelId="{02CA1459-9939-4A71-95A9-F62283B34C84}" type="presParOf" srcId="{965E17A8-2C16-4112-B39C-3DC259F89B3C}" destId="{FAB7E8EE-2A08-43FF-A8D8-900A8DC5AB6F}" srcOrd="1" destOrd="0" presId="urn:microsoft.com/office/officeart/2005/8/layout/list1"/>
    <dgm:cxn modelId="{3CA66C82-FAFA-4C34-9592-3CCCFE13FC75}" type="presParOf" srcId="{0FDB193A-15A1-4D1D-93DE-E699F67A970C}" destId="{030E3467-2040-40D6-9175-72671F9A1C00}" srcOrd="1" destOrd="0" presId="urn:microsoft.com/office/officeart/2005/8/layout/list1"/>
    <dgm:cxn modelId="{9B93BEDA-9C9F-4893-A937-C9532A707DC0}" type="presParOf" srcId="{0FDB193A-15A1-4D1D-93DE-E699F67A970C}" destId="{0D0548E6-1BDE-42A7-8326-513F4190449E}" srcOrd="2" destOrd="0" presId="urn:microsoft.com/office/officeart/2005/8/layout/list1"/>
    <dgm:cxn modelId="{3037B2B9-69A1-4671-81E5-7061D3179A4A}" type="presParOf" srcId="{0FDB193A-15A1-4D1D-93DE-E699F67A970C}" destId="{5094BC05-0043-44E8-B53C-35D1158C1CF3}" srcOrd="3" destOrd="0" presId="urn:microsoft.com/office/officeart/2005/8/layout/list1"/>
    <dgm:cxn modelId="{0B69BC68-05C3-4D04-B1DA-455BCE37AA9B}" type="presParOf" srcId="{0FDB193A-15A1-4D1D-93DE-E699F67A970C}" destId="{437D7A38-F23B-4BA7-8A16-57241AE1B358}" srcOrd="4" destOrd="0" presId="urn:microsoft.com/office/officeart/2005/8/layout/list1"/>
    <dgm:cxn modelId="{F9E7048B-BD93-4B7B-A0FE-289D229097D0}" type="presParOf" srcId="{437D7A38-F23B-4BA7-8A16-57241AE1B358}" destId="{84390637-B008-4AA3-8BDB-09B6F410525E}" srcOrd="0" destOrd="0" presId="urn:microsoft.com/office/officeart/2005/8/layout/list1"/>
    <dgm:cxn modelId="{F4932410-7623-4D42-89E1-9E798941EF6A}" type="presParOf" srcId="{437D7A38-F23B-4BA7-8A16-57241AE1B358}" destId="{840141CA-B555-4ED1-B2DD-ED180A1A96CA}" srcOrd="1" destOrd="0" presId="urn:microsoft.com/office/officeart/2005/8/layout/list1"/>
    <dgm:cxn modelId="{B5821F43-9CD6-4E87-AD64-261789610A54}" type="presParOf" srcId="{0FDB193A-15A1-4D1D-93DE-E699F67A970C}" destId="{136D1941-A5D4-4CEA-A112-49880E7142B4}" srcOrd="5" destOrd="0" presId="urn:microsoft.com/office/officeart/2005/8/layout/list1"/>
    <dgm:cxn modelId="{DF2D95E3-E7F0-4BFD-9032-E642F7F348FB}" type="presParOf" srcId="{0FDB193A-15A1-4D1D-93DE-E699F67A970C}" destId="{85C94364-4697-4001-9C3F-9F9655E082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548E6-1BDE-42A7-8326-513F4190449E}">
      <dsp:nvSpPr>
        <dsp:cNvPr id="0" name=""/>
        <dsp:cNvSpPr/>
      </dsp:nvSpPr>
      <dsp:spPr>
        <a:xfrm>
          <a:off x="0" y="327133"/>
          <a:ext cx="4968546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7387" tIns="437388" rIns="49738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                </a:t>
          </a:r>
          <a:r>
            <a:rPr lang="ru-RU" sz="2000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872 331,26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               </a:t>
          </a:r>
          <a:r>
            <a:rPr lang="ru-RU" sz="2000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878 799,01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Дефицит               </a:t>
          </a:r>
          <a:r>
            <a:rPr lang="ru-RU" sz="2000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6 467,75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7133"/>
        <a:ext cx="4968546" cy="1488374"/>
      </dsp:txXfrm>
    </dsp:sp>
    <dsp:sp modelId="{FAB7E8EE-2A08-43FF-A8D8-900A8DC5AB6F}">
      <dsp:nvSpPr>
        <dsp:cNvPr id="0" name=""/>
        <dsp:cNvSpPr/>
      </dsp:nvSpPr>
      <dsp:spPr>
        <a:xfrm>
          <a:off x="320435" y="17173"/>
          <a:ext cx="4486098" cy="61992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первоначальный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435" y="17173"/>
        <a:ext cx="4486098" cy="619920"/>
      </dsp:txXfrm>
    </dsp:sp>
    <dsp:sp modelId="{85C94364-4697-4001-9C3F-9F9655E0829B}">
      <dsp:nvSpPr>
        <dsp:cNvPr id="0" name=""/>
        <dsp:cNvSpPr/>
      </dsp:nvSpPr>
      <dsp:spPr>
        <a:xfrm>
          <a:off x="72033" y="2256041"/>
          <a:ext cx="4968610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7387" tIns="437388" rIns="49738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                  </a:t>
          </a:r>
          <a:r>
            <a:rPr lang="ru-RU" sz="2000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887 860,39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                 </a:t>
          </a:r>
          <a:r>
            <a:rPr lang="ru-RU" sz="2000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944 452,56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Дефицит                  </a:t>
          </a:r>
          <a:r>
            <a:rPr lang="ru-RU" sz="2000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56 592,17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33" y="2256041"/>
        <a:ext cx="4968610" cy="1488374"/>
      </dsp:txXfrm>
    </dsp:sp>
    <dsp:sp modelId="{840141CA-B555-4ED1-B2DD-ED180A1A96CA}">
      <dsp:nvSpPr>
        <dsp:cNvPr id="0" name=""/>
        <dsp:cNvSpPr/>
      </dsp:nvSpPr>
      <dsp:spPr>
        <a:xfrm>
          <a:off x="288033" y="2016223"/>
          <a:ext cx="4486098" cy="61992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с учетом изменений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033" y="2016223"/>
        <a:ext cx="4486098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0.84298</cdr:x>
      <cdr:y>0.1968</cdr:y>
    </cdr:from>
    <cdr:to>
      <cdr:x>0.8843</cdr:x>
      <cdr:y>0.23616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H="1">
          <a:off x="7344816" y="1080120"/>
          <a:ext cx="360040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0.18182</cdr:x>
      <cdr:y>0.22304</cdr:y>
    </cdr:from>
    <cdr:to>
      <cdr:x>0.24793</cdr:x>
      <cdr:y>0.23616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1584176" y="1224136"/>
          <a:ext cx="576064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0.82203</cdr:x>
      <cdr:y>0.35714</cdr:y>
    </cdr:from>
    <cdr:to>
      <cdr:x>0.88136</cdr:x>
      <cdr:y>0.46429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H="1">
          <a:off x="6984776" y="2160240"/>
          <a:ext cx="504056" cy="648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0.13559</cdr:x>
      <cdr:y>0.25</cdr:y>
    </cdr:from>
    <cdr:to>
      <cdr:x>0.28814</cdr:x>
      <cdr:y>0.25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1152128" y="1512168"/>
          <a:ext cx="12961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E2BC9-51C9-42E0-9DE3-53DEEDDF1BD0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B98A7-ACDF-4CC5-A54A-7FE75072E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8CBDF4-DCB4-4F19-9ABC-8B2EF0DCC171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049DF-B5E9-47D2-B67D-EF3024B4A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1E01-3618-4A52-8F4F-5F0668FA7C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AE8C8-3AA4-4143-9C15-C98786EAC6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FC7FE-81C2-4CC5-8FB6-63ECD2CC13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049DF-B5E9-47D2-B67D-EF3024B4ACF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049DF-B5E9-47D2-B67D-EF3024B4ACFF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049DF-B5E9-47D2-B67D-EF3024B4ACFF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049DF-B5E9-47D2-B67D-EF3024B4ACFF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049DF-B5E9-47D2-B67D-EF3024B4ACFF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57B94-A93E-4A0E-808C-6B3AAC15C8B5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7082E-25BD-4CD0-94EA-0006697AC5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38A8E-E44D-4ED0-9EA0-9A883A3BA93B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F2E15-B8BE-4428-B31C-0C752DEB84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78591-C5E0-4CA8-A7B3-740F2966D488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D89C-2005-4C4F-82F2-4D4E05E0FC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52291-13F7-4C0A-893C-3113A141B898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AB2E7-DAF2-4FC3-A1C4-116EB87956B5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33AE-0BB9-4964-B29F-D8D0FD5FC2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DC2EF-3A37-40AC-8484-D140E4C3BE42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4B4F2-2014-4CFB-B9D2-11F1725663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6DDF6-EFE9-4624-AF59-17DCEAE0E6DB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0241-60A5-4273-B52D-80BA012507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543D9-494B-42F4-8BEA-E910268A8271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99C50-FBF4-476E-8138-A57E18513E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B4602-7BD9-4BC8-BC4E-7D15D6051150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7175-77B0-4E79-936C-39C112B8B5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E134C-06B0-4C2B-BBA0-94E7BEF43282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439F0-E597-48C3-AFF5-C8485CA948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B2CBE-9CB1-4922-8D2D-90080D21FE13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B8DD6CF-B22E-4338-B1A6-5FAB5C70ED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49171B-FB28-43E5-88A9-F9593D8E5EA1}" type="datetime1">
              <a:rPr lang="ru-RU" smtClean="0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21C1B1-8BB6-4B0A-85C2-9663871869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971600" y="404664"/>
            <a:ext cx="6838950" cy="3365500"/>
            <a:chOff x="664" y="1951"/>
            <a:chExt cx="4308" cy="2120"/>
          </a:xfrm>
        </p:grpSpPr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2420888"/>
            <a:ext cx="8568952" cy="2522711"/>
          </a:xfrm>
        </p:spPr>
        <p:txBody>
          <a:bodyPr/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ОТЧЕТ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 исполнении бюджета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Дальнегорского городского округа за 2015 год</a:t>
            </a:r>
            <a:endParaRPr lang="en-GB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1547664" y="31750"/>
            <a:ext cx="748883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Дальнегорского городского округа</a:t>
            </a:r>
            <a:endParaRPr lang="ru-R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6937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Численность населения: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на 01.01.2015 – 43 961 человек;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на 01.01.2016 – 43 700 человек;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на 01.01.1990 – 63 587 человек.</a:t>
            </a:r>
          </a:p>
          <a:p>
            <a:pPr>
              <a:buAutoNum type="arabicPeriod" startAt="2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Уровень безработицы: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на 01.01.2015 – 1,6 %;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на 01.01.2016 – 1,9%.</a:t>
            </a:r>
          </a:p>
          <a:p>
            <a:pPr>
              <a:buAutoNum type="arabicPeriod" startAt="3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Среднемесячная зарплата работающих за 2015 год ( в крупных и средних  организациях):                     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27 210,60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Арсеньев -                        38 837,10 рублей;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Партизанск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                   33 512,50 рублей;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Дальнереченский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         22 574,60 рубля;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Тернейский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                   37 117,90 рублей.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18887A-B743-4E70-8AD8-DF41DA7F9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pic>
        <p:nvPicPr>
          <p:cNvPr id="9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TextBox 6"/>
          <p:cNvSpPr txBox="1"/>
          <p:nvPr/>
        </p:nvSpPr>
        <p:spPr>
          <a:xfrm>
            <a:off x="539552" y="980728"/>
            <a:ext cx="82809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Бюджет Дальнегорского городского округа утвержден на три года решением Думы от 15.12.2014 № 315 «О бюджете Дальнегорского городского округа на 2015 год и плановый период 2016 и 2017 годов» и вступил в силу с 01.01.2015 года. 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1403648" y="2204864"/>
          <a:ext cx="64087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64088" y="2492896"/>
            <a:ext cx="96154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2080" y="4509120"/>
            <a:ext cx="96154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10594" name="Picture 2" descr="http://lenagold.ru/fon/clipart/v/vesy/vesy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212976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7060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1" name="Прямоугольник 10"/>
          <p:cNvSpPr/>
          <p:nvPr/>
        </p:nvSpPr>
        <p:spPr>
          <a:xfrm>
            <a:off x="539552" y="5373216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по сбору доходов  исполнен на 101,3%.</a:t>
            </a:r>
          </a:p>
          <a:p>
            <a:pPr algn="ctr"/>
            <a:r>
              <a:rPr lang="ru-RU" sz="2000" dirty="0" smtClean="0">
                <a:ln w="1905"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Перевыполнение на 11493,43 тыс. руб.</a:t>
            </a:r>
            <a:endParaRPr lang="ru-RU" sz="200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1052736"/>
            <a:ext cx="86440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1556792"/>
            <a:ext cx="12715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887 860,39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2160" y="1484784"/>
            <a:ext cx="12234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899 353,82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060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Анализ исполнения налоговых и неналоговых </a:t>
            </a:r>
            <a:b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доходов за 2015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60" y="1268760"/>
          <a:ext cx="7920879" cy="5187696"/>
        </p:xfrm>
        <a:graphic>
          <a:graphicData uri="http://schemas.openxmlformats.org/drawingml/2006/table">
            <a:tbl>
              <a:tblPr/>
              <a:tblGrid>
                <a:gridCol w="4104456"/>
                <a:gridCol w="1230014"/>
                <a:gridCol w="1382018"/>
                <a:gridCol w="1204391"/>
              </a:tblGrid>
              <a:tr h="625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Годовой план по состоянию на 01.01.2016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по состоянию на 01.01.2016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469 393,34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505 038,47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НДФЛ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334 367,53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371 920,47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 на товары (работы, услуги), реализуемые на территории РФ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6 796,32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6 743,04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Налоги на совокупный доход (ЕНВД, ЕСХН, патент)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39 400,00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40 284,24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102,2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24 000,00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22 551,04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8 800,00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8 276,33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Отменённые налоги и сборы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-4,23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27 432,69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24 240,32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Плата за негативное воздействие на ОС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2 500,00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2 612,68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228,80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1 046,36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457,3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Приватизация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20 068,00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21 359,35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Штрафы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5 800,00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6 112,26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-103,39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980728"/>
            <a:ext cx="95513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Диаграмма 2"/>
          <p:cNvGraphicFramePr>
            <a:graphicFrameLocks/>
          </p:cNvGraphicFramePr>
          <p:nvPr/>
        </p:nvGraphicFramePr>
        <p:xfrm>
          <a:off x="179512" y="980728"/>
          <a:ext cx="8856984" cy="5616624"/>
        </p:xfrm>
        <a:graphic>
          <a:graphicData uri="http://schemas.openxmlformats.org/presentationml/2006/ole">
            <p:oleObj spid="_x0000_s107522" name="Worksheet" r:id="rId3" imgW="4990976" imgH="3114720" progId="Excel.Sheet.8">
              <p:embed/>
            </p:oleObj>
          </a:graphicData>
        </a:graphic>
      </p:graphicFrame>
      <p:sp>
        <p:nvSpPr>
          <p:cNvPr id="20506" name="Заголовок 1"/>
          <p:cNvSpPr txBox="1">
            <a:spLocks/>
          </p:cNvSpPr>
          <p:nvPr/>
        </p:nvSpPr>
        <p:spPr bwMode="auto">
          <a:xfrm>
            <a:off x="899592" y="0"/>
            <a:ext cx="7956376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собственных доходов </a:t>
            </a:r>
            <a:b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2015 год  (всего: 505 038,47 тыс.руб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20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F18A02-BB8A-4332-9004-97769068B0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  <p:pic>
        <p:nvPicPr>
          <p:cNvPr id="28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7060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</a:p>
        </p:txBody>
      </p:sp>
      <p:pic>
        <p:nvPicPr>
          <p:cNvPr id="7" name="Рисунок 6" descr="5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856895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060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Анализ исполнения по безвозмездным поступлениям </a:t>
            </a:r>
            <a:b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 2015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628800"/>
          <a:ext cx="7704856" cy="3506959"/>
        </p:xfrm>
        <a:graphic>
          <a:graphicData uri="http://schemas.openxmlformats.org/drawingml/2006/table">
            <a:tbl>
              <a:tblPr/>
              <a:tblGrid>
                <a:gridCol w="3751007"/>
                <a:gridCol w="1335072"/>
                <a:gridCol w="1468767"/>
                <a:gridCol w="1150010"/>
              </a:tblGrid>
              <a:tr h="919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Годовой план по состоянию на 01.01.2016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по состоянию на 01.01.2016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418 467,05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398 989,42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95,35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1 595,00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1 595,00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62 869,77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40 772,49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64,85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349 667,52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352 287,17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4 334,76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4 334,76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14" marR="65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52320" y="1340768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755576" y="188640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 безвозмездных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поступлений за 2015 год (план и поступление)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052736"/>
          <a:ext cx="8784976" cy="522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25183"/>
                <a:gridCol w="1163649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Поступле-ние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бюджетам городских округов на выравнивание бюджетной обеспеченности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1 595,00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1 595,00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государственную поддержку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малого и среднего предпринимательства,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включая крестьянские (фермерские) хозяйства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13 738,18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13 738,18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мероприятий по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переселению граждан из аварийного жилищного фонда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30 644,73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9 193,42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мероприятия по созданию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многофункциональных центров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предоставления государственных и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4 569,93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4 430,33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проектирование, строительство подъездных автомобильных дорог, проездов к земельным участкам, предоставленным (предоставляемым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 на бесплатной основе гражданам, имеющим трех и более детей, и гражданам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имеющим двух детей, а также молодым семьям за счет дорожного фонда Приморского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мероприятия по программно-техническому обслуживанию сети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доступа к сети Интернет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муниципальных общеобразовательных учреждений Приморского края, включая оплату трафика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227,79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261,42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строительство, реконструкцию,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спортивных объектов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муниципальной собственности и приобретение спортивных объектов для муниципальных нужд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13 149,14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13 149,14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56377" y="692696"/>
            <a:ext cx="10801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755576" y="188640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 безвозмездных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поступлений за 2015 год (план и поступление)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052736"/>
          <a:ext cx="8856984" cy="5069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18740"/>
                <a:gridCol w="118611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Поступле-ние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СУБВЕНЦИИ:</a:t>
                      </a:r>
                      <a:endParaRPr lang="ru-RU" sz="1400" dirty="0"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государственную регистрацию актов гражданского состояния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2 551,6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2 551,6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составление (изменение)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списков кандидатов в присяжные заседатели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федеральных судов общей юрисдикции в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дошкольного, общего и дополнительного образования в муниципальных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учреждениях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основным общеобразовательным программам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178 964,0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182 613,0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государственных гарантий реализации прав на получение общедоступного и бесплатного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дошкольного образования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муниципальных дошкольных образовательных организациях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147 384,0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147 384,0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бесплатным питанием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обучающихся в младших классах (1-4 включительно) в муниципальных общеобразовательных учреждениях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6 364,0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6 364,0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отдельных государственных полномочий по созданию и обеспечению деятельности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комиссий по делам несовершеннолетних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защите их прав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127,91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1 127,91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организацию и обеспечение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оздоровления и отдыха детей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Приморского края (за исключением организации отдыха детей в каникулярное время)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4 206,0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3 723,42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13937" y="764704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755576" y="188640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 безвозмездных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поступлений за 2015 год (план и поступление)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052736"/>
          <a:ext cx="8784976" cy="497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08712"/>
                <a:gridCol w="122413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Поступле-ние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отдельных государственных полномочий по государственному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управлению охраной труда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отдельных государственных полномочий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созданию административных комиссий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государственных полномочий по регистрации и учёту граждан, имеющих право на получение жилищных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субсидий в связи с переселением из районов Крайнего Севера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приравненных к ним местностей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674,64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674,64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государственных полномочий Приморского края по организации проведения мероприятий по предупреждению и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ликвидации болезней животных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их лечению, защите населения от болезней, общих для человека и животных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546,77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компенсацию части платы, взимаемой с родителей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6 484,0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6 484,0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Иные 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4 334,76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4 334,76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418 467,05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398 989,42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00392" y="764704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755576" y="1124744"/>
            <a:ext cx="799288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endParaRPr lang="ru-RU" dirty="0">
              <a:latin typeface="Calibri" pitchFamily="34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целях информирования населения о бюджете Дальнегорского городского округа в данной электронной брошюре размещена информация об исполнении бюджета городского округа за 2015 год. Информация подготовлена в доступной для граждан форме на основе Проекта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Решения Думы Дальнегорского городского округа «Об исполнении бюджета Дальнегорского городского округа за 2015 год», внесенного на рассмотрение в Думу 29.04.2016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«Бюджет для граждан» позволит каждому заинтересованному жителю ознакомиться с основными показателями социально-экономического развития муниципального образования; с анализом исполнения доходной и расходной части бюджета. Расходная часть бюджета представлена в разрезе 13 муниципальных программ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направлений деятельности.</a:t>
            </a:r>
          </a:p>
          <a:p>
            <a:pPr algn="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7F9DB0-D643-4423-8A86-8C6D758CEA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pic>
        <p:nvPicPr>
          <p:cNvPr id="1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9" name="TextBox 8"/>
          <p:cNvSpPr txBox="1"/>
          <p:nvPr/>
        </p:nvSpPr>
        <p:spPr>
          <a:xfrm>
            <a:off x="1619672" y="332656"/>
            <a:ext cx="7128792" cy="7386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города Дальнегорска!</a:t>
            </a:r>
          </a:p>
          <a:p>
            <a:endParaRPr lang="ru-RU" sz="14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1043608" y="188640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поступлений в 2015 году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1052736"/>
          <a:ext cx="8856984" cy="548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971600" y="260648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исполнения бюджета Дальнегорского городского округа за 2012 - 2015 годы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268760"/>
          <a:ext cx="8640962" cy="5234880"/>
        </p:xfrm>
        <a:graphic>
          <a:graphicData uri="http://schemas.openxmlformats.org/drawingml/2006/table">
            <a:tbl>
              <a:tblPr/>
              <a:tblGrid>
                <a:gridCol w="3954338"/>
                <a:gridCol w="1171656"/>
                <a:gridCol w="1171656"/>
                <a:gridCol w="1171656"/>
                <a:gridCol w="1171656"/>
              </a:tblGrid>
              <a:tr h="216024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по годам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2012, млн.руб.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2013, млн.руб.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2014, млн.руб.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2015, млн.руб.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440,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466,5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505,0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НДФЛ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369,6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339,5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товары</a:t>
                      </a: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ЕНВД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Отменённые налоги и сборы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Аренда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Плата за негативное воздействие на ОС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Приватизация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506,7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470,4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394,4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352,3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Возврат остатков целевых средств прошлых лет</a:t>
                      </a:r>
                      <a:endPara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884,9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986,9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936,8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899,4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755576" y="188640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Уровень долговой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нагрузки на бюджет ДГО за 2015 год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864096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Заимствований (привлечений к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редитных ресурсов) в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 году не производилось.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Долговых обязательств у муниципального образования нет.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epositphotos_7520331-Plant-growing-from-pile-of-co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2736304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755576" y="188640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Оценка качества управления бюджетным процессом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">
          <a:xfrm>
            <a:off x="177691" y="1340768"/>
            <a:ext cx="4104456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043608" y="1052736"/>
            <a:ext cx="2304256" cy="444500"/>
            <a:chOff x="624" y="672"/>
            <a:chExt cx="1773" cy="240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Rectangle 29"/>
          <p:cNvSpPr>
            <a:spLocks noChangeArrowheads="1"/>
          </p:cNvSpPr>
          <p:nvPr/>
        </p:nvSpPr>
        <p:spPr bwMode="white">
          <a:xfrm>
            <a:off x="1409217" y="1052736"/>
            <a:ext cx="1568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2014 году:</a:t>
            </a: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gray">
          <a:xfrm>
            <a:off x="179512" y="1484784"/>
            <a:ext cx="4104456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n w="11430"/>
                <a:latin typeface="Times New Roman" pitchFamily="18" charset="0"/>
                <a:cs typeface="Times New Roman" pitchFamily="18" charset="0"/>
              </a:rPr>
              <a:t> за качество управления в 2013 году</a:t>
            </a:r>
            <a:r>
              <a:rPr lang="en-US" b="1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latin typeface="Times New Roman" pitchFamily="18" charset="0"/>
                <a:cs typeface="Times New Roman" pitchFamily="18" charset="0"/>
              </a:rPr>
              <a:t>(грант в сумме 1 373 тыс. руб.)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">
          <a:xfrm>
            <a:off x="4860032" y="1340768"/>
            <a:ext cx="4104456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5725949" y="1052736"/>
            <a:ext cx="2304256" cy="444500"/>
            <a:chOff x="624" y="672"/>
            <a:chExt cx="1773" cy="240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Rectangle 29"/>
          <p:cNvSpPr>
            <a:spLocks noChangeArrowheads="1"/>
          </p:cNvSpPr>
          <p:nvPr/>
        </p:nvSpPr>
        <p:spPr bwMode="white">
          <a:xfrm>
            <a:off x="6091558" y="1052736"/>
            <a:ext cx="1568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2015 году: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gray">
          <a:xfrm>
            <a:off x="4860032" y="1484784"/>
            <a:ext cx="41044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качество управления в 2014 году (грант в сумме 983 тыс. руб.)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996952"/>
            <a:ext cx="4427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установку многофункциональной 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коробки на территории МОБУ «СОШ № 2»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2996952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установку пластиковых окон в МДОБУ №13 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black">
          <a:xfrm>
            <a:off x="179512" y="2924944"/>
            <a:ext cx="4104456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black">
          <a:xfrm>
            <a:off x="4860032" y="2924944"/>
            <a:ext cx="4104456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Нашивка 24"/>
          <p:cNvSpPr/>
          <p:nvPr/>
        </p:nvSpPr>
        <p:spPr>
          <a:xfrm rot="5400000">
            <a:off x="1979712" y="2276872"/>
            <a:ext cx="432048" cy="5760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6732240" y="2276872"/>
            <a:ext cx="432048" cy="5760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 descr="20160527_130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4104456" cy="2462673"/>
          </a:xfrm>
          <a:prstGeom prst="rect">
            <a:avLst/>
          </a:prstGeom>
        </p:spPr>
      </p:pic>
      <p:pic>
        <p:nvPicPr>
          <p:cNvPr id="28" name="Рисунок 27" descr="IMG_20160527_130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410445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9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554356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B19CE6-9C86-4955-A16A-0F97C010C6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  <p:sp>
        <p:nvSpPr>
          <p:cNvPr id="28681" name="Прямоугольник 2"/>
          <p:cNvSpPr>
            <a:spLocks noChangeArrowheads="1"/>
          </p:cNvSpPr>
          <p:nvPr/>
        </p:nvSpPr>
        <p:spPr bwMode="auto">
          <a:xfrm>
            <a:off x="1619672" y="260648"/>
            <a:ext cx="5965718" cy="3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по расходам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black">
          <a:xfrm>
            <a:off x="4211960" y="4653136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95,6%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852936"/>
            <a:ext cx="3014223" cy="400110"/>
          </a:xfrm>
          <a:prstGeom prst="rect">
            <a:avLst/>
          </a:prstGeom>
          <a:solidFill>
            <a:srgbClr val="3F3FFF"/>
          </a:solidFill>
          <a:ln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год (план) тыс.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3789040"/>
            <a:ext cx="3027047" cy="400110"/>
          </a:xfrm>
          <a:prstGeom prst="rect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год (факт)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661248"/>
            <a:ext cx="7334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>
                  <a:solidFill>
                    <a:srgbClr val="0000CC"/>
                  </a:solidFill>
                </a:ln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Минимальное нормативное  значение – 98 %.</a:t>
            </a:r>
          </a:p>
          <a:p>
            <a:pPr algn="ctr"/>
            <a:r>
              <a:rPr lang="ru-RU" sz="2400" b="1" cap="none" spc="150" dirty="0" smtClean="0">
                <a:ln w="11430">
                  <a:solidFill>
                    <a:srgbClr val="0000CC"/>
                  </a:solidFill>
                </a:ln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составило – 95,6 %.</a:t>
            </a:r>
            <a:endParaRPr lang="ru-RU" sz="2400" b="1" cap="none" spc="150" dirty="0">
              <a:ln w="11430">
                <a:solidFill>
                  <a:srgbClr val="0000CC"/>
                </a:solidFill>
              </a:ln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3949" y="1000348"/>
            <a:ext cx="2976563" cy="8444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287655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2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87" y="1006698"/>
            <a:ext cx="7191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84138" y="5340350"/>
            <a:ext cx="3623766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9700" y="5394325"/>
            <a:ext cx="342418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692696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764704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1130523"/>
            <a:ext cx="2723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органа 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4238" y="5365750"/>
            <a:ext cx="275165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структурных подразделения администрации ДГО, имеющие статус юридического лица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5330825"/>
            <a:ext cx="862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292080" y="836712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бюджетных учреждений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1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427984" y="1556792"/>
            <a:ext cx="1919288" cy="432047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44208" y="1556792"/>
            <a:ext cx="1919287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444208" y="1556792"/>
            <a:ext cx="19780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9992" y="1556792"/>
            <a:ext cx="181768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образовательных учреждений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7984" y="2060848"/>
            <a:ext cx="1919287" cy="36004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27984" y="2492896"/>
            <a:ext cx="1919287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427984" y="2996952"/>
            <a:ext cx="1919287" cy="2880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27984" y="3356992"/>
            <a:ext cx="1872208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27984" y="4797152"/>
            <a:ext cx="1919288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44208" y="2204864"/>
            <a:ext cx="1919287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44208" y="2708920"/>
            <a:ext cx="1919287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44208" y="3212976"/>
            <a:ext cx="191928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16216" y="4797152"/>
            <a:ext cx="2232248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11960" y="5805264"/>
            <a:ext cx="3384376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355976" y="2132856"/>
            <a:ext cx="21558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Центр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ru-RU" sz="11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творчества</a:t>
            </a:r>
            <a:endParaRPr lang="ru-RU" sz="11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6216" y="2204864"/>
            <a:ext cx="187967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Музейно-выставочный центр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7984" y="2492896"/>
            <a:ext cx="1976438" cy="630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sz="1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детских</a:t>
            </a:r>
            <a:r>
              <a:rPr lang="ru-RU" sz="1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оздоровительно-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центра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4208" y="270892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детско-юношеская спортивная школа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7984" y="2996952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культуры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4208" y="321297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7984" y="3356992"/>
            <a:ext cx="187220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Централизованная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библиотечная система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4208" y="4797152"/>
            <a:ext cx="23762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Микрофинансовая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организация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«Центр развития предпринимательства»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27984" y="4941168"/>
            <a:ext cx="197643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МАУ «МФЦ»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67944" y="5877272"/>
            <a:ext cx="45365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казенное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(Обслуживающее учреждение)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ый треугольник 30"/>
          <p:cNvSpPr/>
          <p:nvPr/>
        </p:nvSpPr>
        <p:spPr>
          <a:xfrm rot="12911834">
            <a:off x="627987" y="319810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2" name="Прямоугольный треугольник 61"/>
          <p:cNvSpPr/>
          <p:nvPr/>
        </p:nvSpPr>
        <p:spPr>
          <a:xfrm rot="8451590">
            <a:off x="808038" y="48736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Прямоугольный треугольник 62"/>
          <p:cNvSpPr/>
          <p:nvPr/>
        </p:nvSpPr>
        <p:spPr>
          <a:xfrm rot="17946062">
            <a:off x="3191681" y="1926665"/>
            <a:ext cx="1593252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1798638" y="2700338"/>
            <a:ext cx="2352675" cy="23542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2187575" y="2747963"/>
            <a:ext cx="2195513" cy="2195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835696" y="3645024"/>
            <a:ext cx="255550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Из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Дальнегорского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городского округа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49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учреждений</a:t>
            </a:r>
          </a:p>
        </p:txBody>
      </p:sp>
      <p:pic>
        <p:nvPicPr>
          <p:cNvPr id="7212" name="Picture 2" descr="E:\New Folder\горо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4938" y="2921000"/>
            <a:ext cx="12652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3" name="Заголовок 1"/>
          <p:cNvSpPr txBox="1">
            <a:spLocks/>
          </p:cNvSpPr>
          <p:nvPr/>
        </p:nvSpPr>
        <p:spPr bwMode="auto">
          <a:xfrm>
            <a:off x="1619673" y="31750"/>
            <a:ext cx="6840116" cy="66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</a:p>
        </p:txBody>
      </p:sp>
      <p:sp>
        <p:nvSpPr>
          <p:cNvPr id="721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E8776A-4D18-4971-8EA2-57FA0298DC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/>
          </a:p>
        </p:txBody>
      </p:sp>
      <p:pic>
        <p:nvPicPr>
          <p:cNvPr id="56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7" name="Прямоугольник 56"/>
          <p:cNvSpPr/>
          <p:nvPr/>
        </p:nvSpPr>
        <p:spPr>
          <a:xfrm>
            <a:off x="5652120" y="3933056"/>
            <a:ext cx="2376264" cy="684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372200" y="4005064"/>
            <a:ext cx="16561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автономных учреждения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61048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ый треугольник 59"/>
          <p:cNvSpPr/>
          <p:nvPr/>
        </p:nvSpPr>
        <p:spPr>
          <a:xfrm rot="218222">
            <a:off x="4433261" y="3971754"/>
            <a:ext cx="1226776" cy="210636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Прямоугольный треугольник 60"/>
          <p:cNvSpPr/>
          <p:nvPr/>
        </p:nvSpPr>
        <p:spPr>
          <a:xfrm rot="3185508">
            <a:off x="3506070" y="5190268"/>
            <a:ext cx="1094130" cy="22187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4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661248"/>
            <a:ext cx="862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Скругленный прямоугольник 67"/>
          <p:cNvSpPr/>
          <p:nvPr/>
        </p:nvSpPr>
        <p:spPr>
          <a:xfrm>
            <a:off x="179512" y="1916833"/>
            <a:ext cx="2376264" cy="2880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467544" y="1916832"/>
            <a:ext cx="181768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 ДГО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79512" y="2276873"/>
            <a:ext cx="2376264" cy="2880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107504" y="2276872"/>
            <a:ext cx="252028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Контрольно-счетная палата ДГО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79512" y="2636913"/>
            <a:ext cx="2376264" cy="2880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107504" y="2636912"/>
            <a:ext cx="252028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ДГО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755576" y="31750"/>
            <a:ext cx="828092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в </a:t>
            </a:r>
            <a:r>
              <a:rPr 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расчете на </a:t>
            </a:r>
            <a:r>
              <a:rPr lang="ru-RU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одного жителя ДГО </a:t>
            </a:r>
          </a:p>
          <a:p>
            <a:pPr algn="ctr"/>
            <a:r>
              <a:rPr lang="ru-RU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2015 </a:t>
            </a:r>
            <a:r>
              <a:rPr 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38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AutoShape 14"/>
          <p:cNvSpPr>
            <a:spLocks noChangeArrowheads="1"/>
          </p:cNvSpPr>
          <p:nvPr/>
        </p:nvSpPr>
        <p:spPr bwMode="gray">
          <a:xfrm rot="10800000">
            <a:off x="5292080" y="3645024"/>
            <a:ext cx="2808312" cy="546746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white">
          <a:xfrm>
            <a:off x="5292081" y="3717032"/>
            <a:ext cx="28083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gray">
          <a:xfrm rot="10800000">
            <a:off x="5292080" y="4365102"/>
            <a:ext cx="2808312" cy="578991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white">
          <a:xfrm>
            <a:off x="5292080" y="4437112"/>
            <a:ext cx="28083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gray">
          <a:xfrm rot="10800000">
            <a:off x="5292079" y="5085184"/>
            <a:ext cx="2808312" cy="536054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5364088" y="5157192"/>
            <a:ext cx="27363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Прочие расходы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rot="10800000">
            <a:off x="5292078" y="5745779"/>
            <a:ext cx="2808313" cy="563537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white">
          <a:xfrm>
            <a:off x="5580112" y="5733256"/>
            <a:ext cx="25202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899592" y="908720"/>
            <a:ext cx="3312368" cy="696266"/>
            <a:chOff x="3623" y="1413"/>
            <a:chExt cx="1321" cy="294"/>
          </a:xfrm>
        </p:grpSpPr>
        <p:sp>
          <p:nvSpPr>
            <p:cNvPr id="23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white">
          <a:xfrm>
            <a:off x="845975" y="844079"/>
            <a:ext cx="343799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ВСЕГО 20 678 рублей в год</a:t>
            </a:r>
            <a:endParaRPr lang="en-US" sz="20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gray">
          <a:xfrm rot="-37439143">
            <a:off x="294507" y="1739021"/>
            <a:ext cx="4811802" cy="4923752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gray">
          <a:xfrm rot="-37439143">
            <a:off x="457199" y="2277915"/>
            <a:ext cx="4395796" cy="4334423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0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gray">
          <a:xfrm rot="-37439143">
            <a:off x="773865" y="2960168"/>
            <a:ext cx="3679825" cy="368141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gray">
          <a:xfrm rot="-37440864">
            <a:off x="1118353" y="3665017"/>
            <a:ext cx="2971800" cy="297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gray">
          <a:xfrm rot="-37448793">
            <a:off x="1469190" y="4373043"/>
            <a:ext cx="2263775" cy="22653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gray">
          <a:xfrm rot="-37456135">
            <a:off x="1822410" y="5069161"/>
            <a:ext cx="1555750" cy="15589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gray">
          <a:xfrm>
            <a:off x="1823997" y="5739086"/>
            <a:ext cx="15525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gray">
          <a:xfrm>
            <a:off x="1512276" y="4691262"/>
            <a:ext cx="217449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633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gray">
          <a:xfrm>
            <a:off x="1584284" y="3899174"/>
            <a:ext cx="20351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1 808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gray">
          <a:xfrm>
            <a:off x="1454521" y="3186386"/>
            <a:ext cx="23762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2 069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4"/>
          <p:cNvSpPr>
            <a:spLocks noChangeArrowheads="1"/>
          </p:cNvSpPr>
          <p:nvPr/>
        </p:nvSpPr>
        <p:spPr bwMode="gray">
          <a:xfrm rot="10800000">
            <a:off x="5292080" y="2924944"/>
            <a:ext cx="2808312" cy="546746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white">
          <a:xfrm>
            <a:off x="5292080" y="2852936"/>
            <a:ext cx="28083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59" name="AutoShape 20"/>
          <p:cNvSpPr>
            <a:spLocks noChangeArrowheads="1"/>
          </p:cNvSpPr>
          <p:nvPr/>
        </p:nvSpPr>
        <p:spPr bwMode="gray">
          <a:xfrm rot="10800000">
            <a:off x="5220072" y="2204864"/>
            <a:ext cx="2880320" cy="536054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white">
          <a:xfrm>
            <a:off x="5220072" y="2276872"/>
            <a:ext cx="2880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gray">
          <a:xfrm>
            <a:off x="1403648" y="2492896"/>
            <a:ext cx="23762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2 289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gray">
          <a:xfrm>
            <a:off x="1475656" y="1844824"/>
            <a:ext cx="23762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13 450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1"/>
          <p:cNvSpPr txBox="1">
            <a:spLocks/>
          </p:cNvSpPr>
          <p:nvPr/>
        </p:nvSpPr>
        <p:spPr bwMode="auto">
          <a:xfrm>
            <a:off x="827584" y="0"/>
            <a:ext cx="7704856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в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расчете на одного воспитанника,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обучающегося в 2015 году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2" descr="W:\Работа\презентации\ноябрь 2014 (2)\image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876046" cy="2664296"/>
          </a:xfrm>
          <a:prstGeom prst="rect">
            <a:avLst/>
          </a:prstGeom>
          <a:noFill/>
        </p:spPr>
      </p:pic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395536" y="4509120"/>
            <a:ext cx="3888432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482848" y="4577383"/>
            <a:ext cx="365347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 </a:t>
            </a:r>
          </a:p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102 981 рублей в год (при численности 2 276 ребенка)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W:\Работа\презентации\ноябрь 2014 (2)\1366975830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744416" cy="2664296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988744" y="4512865"/>
            <a:ext cx="3888432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5004048" y="4581128"/>
            <a:ext cx="38884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школе 59 308 рублей в год (при численности 4 415 обучающихся)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1"/>
          <p:cNvSpPr txBox="1">
            <a:spLocks/>
          </p:cNvSpPr>
          <p:nvPr/>
        </p:nvSpPr>
        <p:spPr bwMode="auto">
          <a:xfrm>
            <a:off x="755576" y="0"/>
            <a:ext cx="7704856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в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расчете на одного воспитанника,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обучающегося в 2015 году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79512" y="3140968"/>
            <a:ext cx="3888432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266824" y="3209231"/>
            <a:ext cx="365347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учреждениях дополнительного образования (Лотос, Вертикаль, ЦДТ)</a:t>
            </a:r>
          </a:p>
          <a:p>
            <a:pPr algn="ctr" eaLnBrk="0" hangingPunct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16 128 рублей в год (при численности </a:t>
            </a:r>
          </a:p>
          <a:p>
            <a:pPr algn="ctr" eaLnBrk="0" hangingPunct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3 571ребенка)</a:t>
            </a:r>
            <a:endParaRPr lang="en-US" sz="1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916736" y="3144712"/>
            <a:ext cx="3888432" cy="1220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932040" y="3212976"/>
            <a:ext cx="388843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учреждении дополнительного образования в сфере культуры (ДШИ) </a:t>
            </a:r>
          </a:p>
          <a:p>
            <a:pPr algn="ctr" eaLnBrk="0" hangingPunct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52 327 рублей в год (при численности 281обучающихся)</a:t>
            </a:r>
            <a:endParaRPr lang="en-US" sz="1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2943738" cy="1957586"/>
          </a:xfrm>
          <a:prstGeom prst="rect">
            <a:avLst/>
          </a:prstGeom>
        </p:spPr>
      </p:pic>
      <p:pic>
        <p:nvPicPr>
          <p:cNvPr id="13" name="Рисунок 12" descr="yunyj-muzykant-vladivostok-2015-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052736"/>
            <a:ext cx="2952328" cy="200645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95536" y="4509120"/>
            <a:ext cx="8208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453947793_shevchik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2952328" cy="1967606"/>
          </a:xfrm>
          <a:prstGeom prst="rect">
            <a:avLst/>
          </a:prstGeom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844728" y="4872904"/>
            <a:ext cx="3888432" cy="1220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33333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4860032" y="5013176"/>
            <a:ext cx="38884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учреждении физической культуры и спорта (Гранит) 33 076 рублей в год (при численности 538 обучающихся)</a:t>
            </a:r>
            <a:endParaRPr lang="en-US" sz="1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31750"/>
            <a:ext cx="7704856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бюджета Дальнегорского </a:t>
            </a: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городского округа в 2015 году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1340768"/>
          <a:ext cx="7920880" cy="4903866"/>
        </p:xfrm>
        <a:graphic>
          <a:graphicData uri="http://schemas.openxmlformats.org/drawingml/2006/table">
            <a:tbl>
              <a:tblPr/>
              <a:tblGrid>
                <a:gridCol w="4588044"/>
                <a:gridCol w="2018307"/>
                <a:gridCol w="1314529"/>
              </a:tblGrid>
              <a:tr h="602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01.01.2016,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Уд. вес по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факту, 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100 308,29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11,07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342,15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20 715,37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2,29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90 672,01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589 526,63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65,05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79 243,12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6 711,12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18 794,82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2,07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Итого расходов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906 313,51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4" marR="6544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467544" y="3140968"/>
            <a:ext cx="4788024" cy="22467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Дополнительная         информация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188640"/>
            <a:ext cx="7524328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отчета об исполнении бюджета в доступной для граждан форме:</a:t>
            </a:r>
          </a:p>
        </p:txBody>
      </p:sp>
      <p:sp>
        <p:nvSpPr>
          <p:cNvPr id="61442" name="AutoShape 2" descr="&amp;Kcy;&amp;acy;&amp;rcy;&amp;tcy;&amp;icy;&amp;ncy;&amp;kcy;&amp;icy; &amp;pcy;&amp;ocy; &amp;zcy;&amp;acy;&amp;pcy;&amp;rcy;&amp;ocy;&amp;scy;&amp;ucy; &amp;kcy;&amp;acy;&amp;rcy;&amp;tcy;&amp;icy;&amp;ncy;&amp;kcy;&amp;icy; &amp;ncy;&amp;acy; &amp;tcy;&amp;iecy;&amp;mcy;&amp;ucy; &amp;fcy;&amp;icy;&amp;ncy;&amp;acy;&amp;ncy;&amp;s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8820" y="4005064"/>
            <a:ext cx="3787675" cy="2706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2276872"/>
            <a:ext cx="2808312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Вводная часть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708920"/>
            <a:ext cx="648072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05064"/>
            <a:ext cx="5790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08920"/>
            <a:ext cx="5790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76872"/>
            <a:ext cx="5790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140968"/>
            <a:ext cx="5790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573016"/>
            <a:ext cx="5790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437112"/>
            <a:ext cx="5790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1187624" y="116632"/>
            <a:ext cx="7704856" cy="102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Дальнегорского городского округа в 2015 году (в графическом виде)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83C4F-AB7C-460B-BD01-5680398FDE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  <p:pic>
        <p:nvPicPr>
          <p:cNvPr id="11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8" name="Диаграмма 7"/>
          <p:cNvGraphicFramePr/>
          <p:nvPr/>
        </p:nvGraphicFramePr>
        <p:xfrm>
          <a:off x="395536" y="692696"/>
          <a:ext cx="84969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31750"/>
            <a:ext cx="7704856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Анализ исполнения расходов </a:t>
            </a: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 2012 – 2015 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980728"/>
          <a:ext cx="7815243" cy="5643055"/>
        </p:xfrm>
        <a:graphic>
          <a:graphicData uri="http://schemas.openxmlformats.org/drawingml/2006/table">
            <a:tbl>
              <a:tblPr/>
              <a:tblGrid>
                <a:gridCol w="522902"/>
                <a:gridCol w="2389927"/>
                <a:gridCol w="1286884"/>
                <a:gridCol w="1286884"/>
                <a:gridCol w="1164323"/>
                <a:gridCol w="1164323"/>
              </a:tblGrid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2012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год, млн. руб.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2013 год, млн. руб.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2014 год, млн. руб.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2015 год, млн. руб.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544,0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627,8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589,5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887,7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940,6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930,8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906,3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116632"/>
            <a:ext cx="7344816" cy="7920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Бюджет Дальнегорского городского округа исполняется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Нашивка 34"/>
          <p:cNvSpPr/>
          <p:nvPr/>
        </p:nvSpPr>
        <p:spPr>
          <a:xfrm rot="5400000">
            <a:off x="1979142" y="3596829"/>
            <a:ext cx="432048" cy="5760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6731670" y="3596829"/>
            <a:ext cx="432048" cy="57606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gray">
          <a:xfrm>
            <a:off x="179512" y="1988840"/>
            <a:ext cx="3959870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gray">
          <a:xfrm>
            <a:off x="250950" y="2228677"/>
            <a:ext cx="3749765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268414" y="2183905"/>
            <a:ext cx="360639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В рамках программ:</a:t>
            </a:r>
          </a:p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13 муниципальных программ</a:t>
            </a: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>
            <a:off x="5004048" y="1988840"/>
            <a:ext cx="3959870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>
            <a:off x="5147494" y="2228677"/>
            <a:ext cx="3749765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5164958" y="2183905"/>
            <a:ext cx="360639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По непрограммным </a:t>
            </a:r>
          </a:p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направлениям</a:t>
            </a:r>
          </a:p>
          <a:p>
            <a:pPr algn="ctr"/>
            <a:r>
              <a:rPr lang="ru-RU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blackGray">
          <a:xfrm rot="18752381" flipH="1" flipV="1">
            <a:off x="2354972" y="1018647"/>
            <a:ext cx="1446212" cy="805781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blackGray">
          <a:xfrm rot="13706720" flipH="1" flipV="1">
            <a:off x="5854183" y="954158"/>
            <a:ext cx="1446212" cy="805781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28"/>
          <p:cNvSpPr>
            <a:spLocks noChangeArrowheads="1"/>
          </p:cNvSpPr>
          <p:nvPr/>
        </p:nvSpPr>
        <p:spPr bwMode="gray">
          <a:xfrm>
            <a:off x="939280" y="4171876"/>
            <a:ext cx="2444080" cy="697284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gray">
          <a:xfrm>
            <a:off x="1043038" y="4172892"/>
            <a:ext cx="226735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809 693,97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89,3%</a:t>
            </a:r>
          </a:p>
        </p:txBody>
      </p:sp>
      <p:sp>
        <p:nvSpPr>
          <p:cNvPr id="47" name="AutoShape 28"/>
          <p:cNvSpPr>
            <a:spLocks noChangeArrowheads="1"/>
          </p:cNvSpPr>
          <p:nvPr/>
        </p:nvSpPr>
        <p:spPr bwMode="gray">
          <a:xfrm>
            <a:off x="5691808" y="4243884"/>
            <a:ext cx="2444080" cy="697284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gray">
          <a:xfrm>
            <a:off x="5795566" y="4244901"/>
            <a:ext cx="230024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96 619,54 тыс. руб.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10,7%</a:t>
            </a:r>
          </a:p>
        </p:txBody>
      </p:sp>
      <p:pic>
        <p:nvPicPr>
          <p:cNvPr id="49" name="Рисунок 48" descr="62682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573016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0"/>
            <a:ext cx="7632848" cy="7329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муниципальной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2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9916E6-5D48-4145-A0D1-D8638548AE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  <p:pic>
        <p:nvPicPr>
          <p:cNvPr id="38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1187624" y="2420888"/>
            <a:ext cx="1872208" cy="720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gray">
          <a:xfrm>
            <a:off x="899592" y="2420888"/>
            <a:ext cx="24482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3131840" y="1700808"/>
            <a:ext cx="3096344" cy="4320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gray">
          <a:xfrm>
            <a:off x="2843808" y="1700808"/>
            <a:ext cx="36724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Стратегическая цель ДГО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gray">
          <a:xfrm>
            <a:off x="3563888" y="2420888"/>
            <a:ext cx="1872208" cy="720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gray">
          <a:xfrm>
            <a:off x="3275856" y="2420888"/>
            <a:ext cx="24482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gray">
          <a:xfrm>
            <a:off x="5868144" y="2420888"/>
            <a:ext cx="1872208" cy="720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gray">
          <a:xfrm>
            <a:off x="5580112" y="2420888"/>
            <a:ext cx="24482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28"/>
          <p:cNvSpPr>
            <a:spLocks noChangeArrowheads="1"/>
          </p:cNvSpPr>
          <p:nvPr/>
        </p:nvSpPr>
        <p:spPr bwMode="gray">
          <a:xfrm>
            <a:off x="1115616" y="3645024"/>
            <a:ext cx="2016224" cy="62426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gray">
          <a:xfrm>
            <a:off x="971600" y="3717032"/>
            <a:ext cx="22673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 smtClean="0">
              <a:solidFill>
                <a:srgbClr val="0000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28"/>
          <p:cNvSpPr>
            <a:spLocks noChangeArrowheads="1"/>
          </p:cNvSpPr>
          <p:nvPr/>
        </p:nvSpPr>
        <p:spPr bwMode="gray">
          <a:xfrm>
            <a:off x="3491880" y="3645024"/>
            <a:ext cx="2016224" cy="62426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gray">
          <a:xfrm>
            <a:off x="3419872" y="3717032"/>
            <a:ext cx="22673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 smtClean="0">
              <a:solidFill>
                <a:srgbClr val="0000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28"/>
          <p:cNvSpPr>
            <a:spLocks noChangeArrowheads="1"/>
          </p:cNvSpPr>
          <p:nvPr/>
        </p:nvSpPr>
        <p:spPr bwMode="gray">
          <a:xfrm>
            <a:off x="5796136" y="3645024"/>
            <a:ext cx="2016224" cy="62426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gray">
          <a:xfrm>
            <a:off x="5724128" y="3717032"/>
            <a:ext cx="22673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 smtClean="0">
              <a:solidFill>
                <a:srgbClr val="0000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gray">
          <a:xfrm>
            <a:off x="2339752" y="4653136"/>
            <a:ext cx="1872208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gray">
          <a:xfrm>
            <a:off x="2267744" y="4653136"/>
            <a:ext cx="20162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Подпрограмма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4"/>
          <p:cNvSpPr>
            <a:spLocks noChangeArrowheads="1"/>
          </p:cNvSpPr>
          <p:nvPr/>
        </p:nvSpPr>
        <p:spPr bwMode="gray">
          <a:xfrm>
            <a:off x="1691680" y="90872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431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>
            <a:stCxn id="42" idx="1"/>
            <a:endCxn id="36" idx="0"/>
          </p:cNvCxnSpPr>
          <p:nvPr/>
        </p:nvCxnSpPr>
        <p:spPr>
          <a:xfrm flipH="1">
            <a:off x="2123728" y="1916833"/>
            <a:ext cx="1008112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42" idx="3"/>
            <a:endCxn id="47" idx="0"/>
          </p:cNvCxnSpPr>
          <p:nvPr/>
        </p:nvCxnSpPr>
        <p:spPr>
          <a:xfrm>
            <a:off x="6228184" y="1916833"/>
            <a:ext cx="576064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2" idx="2"/>
          </p:cNvCxnSpPr>
          <p:nvPr/>
        </p:nvCxnSpPr>
        <p:spPr>
          <a:xfrm flipH="1">
            <a:off x="4644008" y="2132857"/>
            <a:ext cx="36004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34" idx="2"/>
            <a:endCxn id="48" idx="0"/>
          </p:cNvCxnSpPr>
          <p:nvPr/>
        </p:nvCxnSpPr>
        <p:spPr>
          <a:xfrm>
            <a:off x="2123728" y="3140969"/>
            <a:ext cx="0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44" idx="2"/>
            <a:endCxn id="50" idx="0"/>
          </p:cNvCxnSpPr>
          <p:nvPr/>
        </p:nvCxnSpPr>
        <p:spPr>
          <a:xfrm>
            <a:off x="4499992" y="3140969"/>
            <a:ext cx="0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46" idx="2"/>
            <a:endCxn id="52" idx="0"/>
          </p:cNvCxnSpPr>
          <p:nvPr/>
        </p:nvCxnSpPr>
        <p:spPr>
          <a:xfrm>
            <a:off x="6804248" y="3140969"/>
            <a:ext cx="0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4"/>
          <p:cNvSpPr>
            <a:spLocks noChangeArrowheads="1"/>
          </p:cNvSpPr>
          <p:nvPr/>
        </p:nvSpPr>
        <p:spPr bwMode="gray">
          <a:xfrm>
            <a:off x="4788024" y="4653136"/>
            <a:ext cx="1872208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gray">
          <a:xfrm>
            <a:off x="4716016" y="4653137"/>
            <a:ext cx="20162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Подпрограмма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>
            <a:stCxn id="50" idx="2"/>
            <a:endCxn id="55" idx="0"/>
          </p:cNvCxnSpPr>
          <p:nvPr/>
        </p:nvCxnSpPr>
        <p:spPr>
          <a:xfrm flipH="1">
            <a:off x="3275856" y="4269284"/>
            <a:ext cx="1224136" cy="383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0" idx="2"/>
            <a:endCxn id="66" idx="0"/>
          </p:cNvCxnSpPr>
          <p:nvPr/>
        </p:nvCxnSpPr>
        <p:spPr>
          <a:xfrm>
            <a:off x="4499992" y="4269284"/>
            <a:ext cx="1224136" cy="383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4"/>
          <p:cNvSpPr>
            <a:spLocks noChangeArrowheads="1"/>
          </p:cNvSpPr>
          <p:nvPr/>
        </p:nvSpPr>
        <p:spPr bwMode="gray">
          <a:xfrm>
            <a:off x="3563888" y="5373216"/>
            <a:ext cx="1872208" cy="792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gray">
          <a:xfrm>
            <a:off x="3491880" y="5445226"/>
            <a:ext cx="20162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 программы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 стрелкой 83"/>
          <p:cNvCxnSpPr>
            <a:stCxn id="50" idx="2"/>
            <a:endCxn id="80" idx="0"/>
          </p:cNvCxnSpPr>
          <p:nvPr/>
        </p:nvCxnSpPr>
        <p:spPr>
          <a:xfrm>
            <a:off x="4499992" y="4269284"/>
            <a:ext cx="0" cy="1103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1187624" y="31750"/>
            <a:ext cx="7776864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Исполнение программной части бюджета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ДГО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980728"/>
          <a:ext cx="8640961" cy="536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00"/>
                <a:gridCol w="4787661"/>
                <a:gridCol w="1368152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4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и инженерных сооружений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4 963,82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645,95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и архитектурной деятельности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642,50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642,50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предоставления и доступности предоставления государственных и муниципальных услуг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356,94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9 217,28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малого и среднего предпринимательства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538,18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14 538,18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723,34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555 997,54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профилактика терроризма на 2015- 2019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686,35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12 398,05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землеустройства и землепользования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207,11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207,11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933" name="TextBox 13"/>
          <p:cNvSpPr txBox="1">
            <a:spLocks noChangeArrowheads="1"/>
          </p:cNvSpPr>
          <p:nvPr/>
        </p:nvSpPr>
        <p:spPr bwMode="auto">
          <a:xfrm>
            <a:off x="7956376" y="764704"/>
            <a:ext cx="1029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рублей</a:t>
            </a:r>
          </a:p>
        </p:txBody>
      </p:sp>
      <p:sp>
        <p:nvSpPr>
          <p:cNvPr id="3593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320871-9FAA-4610-93E3-9C64898201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  <p:pic>
        <p:nvPicPr>
          <p:cNvPr id="1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1187624" y="31750"/>
            <a:ext cx="7776864" cy="51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Исполнение программной части бюджета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ДГО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836712"/>
          <a:ext cx="8678167" cy="577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262"/>
                <a:gridCol w="4110450"/>
                <a:gridCol w="1512168"/>
                <a:gridCol w="1296144"/>
                <a:gridCol w="1296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4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90 461,69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90 395,99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687,29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34 670,25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Молодежь - Дальнегорского городского округа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870,00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870,00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Развитие, содержание улично-дорожной сети и благоустройство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246,44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613,65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жильем жителей Дальнегорского городского округа на 2015-2019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659,75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910,90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адресная программа по переселению граждан из аварийного жилищного фонда с учетом необходимости развития малоэтажного жилищного строительства на 2013 - 2016 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670,65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586,57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850 714,06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693,97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933" name="TextBox 13"/>
          <p:cNvSpPr txBox="1">
            <a:spLocks noChangeArrowheads="1"/>
          </p:cNvSpPr>
          <p:nvPr/>
        </p:nvSpPr>
        <p:spPr bwMode="auto">
          <a:xfrm>
            <a:off x="7956376" y="548680"/>
            <a:ext cx="1029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рублей</a:t>
            </a:r>
          </a:p>
        </p:txBody>
      </p:sp>
      <p:sp>
        <p:nvSpPr>
          <p:cNvPr id="3593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320871-9FAA-4610-93E3-9C64898201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  <p:pic>
        <p:nvPicPr>
          <p:cNvPr id="1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5" name="Рисунок 2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4032448" cy="2520280"/>
          </a:xfrm>
          <a:prstGeom prst="rect">
            <a:avLst/>
          </a:prstGeom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84976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«Ремонт автомобильных дорог и инженерных сооружений на территории Дальнегорского городского округа» на 2015-2019 годы</a:t>
            </a: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black">
          <a:xfrm>
            <a:off x="300075" y="5013176"/>
            <a:ext cx="4104456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660115" y="4725144"/>
            <a:ext cx="3312368" cy="444500"/>
            <a:chOff x="624" y="672"/>
            <a:chExt cx="1773" cy="240"/>
          </a:xfrm>
        </p:grpSpPr>
        <p:sp>
          <p:nvSpPr>
            <p:cNvPr id="4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" name="Rectangle 29"/>
          <p:cNvSpPr>
            <a:spLocks noChangeArrowheads="1"/>
          </p:cNvSpPr>
          <p:nvPr/>
        </p:nvSpPr>
        <p:spPr bwMode="white">
          <a:xfrm>
            <a:off x="613690" y="4725144"/>
            <a:ext cx="3404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5,5 млн. руб.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gray">
          <a:xfrm>
            <a:off x="300075" y="5157192"/>
            <a:ext cx="4104456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4 963,8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540,0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black">
          <a:xfrm>
            <a:off x="4548547" y="5013176"/>
            <a:ext cx="4464496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gray">
          <a:xfrm>
            <a:off x="4620555" y="5157192"/>
            <a:ext cx="4289418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645,9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"/>
          <p:cNvGrpSpPr>
            <a:grpSpLocks/>
          </p:cNvGrpSpPr>
          <p:nvPr/>
        </p:nvGrpSpPr>
        <p:grpSpPr bwMode="auto">
          <a:xfrm>
            <a:off x="5004048" y="4725144"/>
            <a:ext cx="3672408" cy="444500"/>
            <a:chOff x="624" y="672"/>
            <a:chExt cx="1773" cy="240"/>
          </a:xfrm>
        </p:grpSpPr>
        <p:sp>
          <p:nvSpPr>
            <p:cNvPr id="5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Rectangle 29"/>
          <p:cNvSpPr>
            <a:spLocks noChangeArrowheads="1"/>
          </p:cNvSpPr>
          <p:nvPr/>
        </p:nvSpPr>
        <p:spPr bwMode="white">
          <a:xfrm>
            <a:off x="5343418" y="4725144"/>
            <a:ext cx="2963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0,6 млн. руб.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c7796809168c6e51bd13280ff242a69c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132856"/>
            <a:ext cx="4032448" cy="2520280"/>
          </a:xfrm>
          <a:prstGeom prst="rect">
            <a:avLst/>
          </a:prstGeom>
        </p:spPr>
      </p:pic>
      <p:sp>
        <p:nvSpPr>
          <p:cNvPr id="58" name="AutoShape 4"/>
          <p:cNvSpPr>
            <a:spLocks noChangeArrowheads="1"/>
          </p:cNvSpPr>
          <p:nvPr/>
        </p:nvSpPr>
        <p:spPr bwMode="black">
          <a:xfrm>
            <a:off x="467544" y="1412776"/>
            <a:ext cx="8352928" cy="64807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gray">
          <a:xfrm>
            <a:off x="323528" y="1268760"/>
            <a:ext cx="8568952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улучшение и сохранение качества существующей сети дорог, дворовых территорий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ГО, доведение их технического состояния  до уровня соответствующего нормативным требованиям.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179512" y="5733256"/>
            <a:ext cx="8784976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проектно-сметной документации по капитальному ремонту дорожного полотна и капитальному ремонту сетей ливневой канализации.</a:t>
            </a:r>
          </a:p>
          <a:p>
            <a:pPr algn="ctr">
              <a:lnSpc>
                <a:spcPct val="9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Работы по капитальному ремонту дорог по ул. Пионерской не проведены по причине отсутствия заявителей при объявлении аукционов.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64A09-AF5A-4797-9E4B-5E374A83D1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  <p:pic>
        <p:nvPicPr>
          <p:cNvPr id="17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4056"/>
            <a:ext cx="8784976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градостроительной и архитектурной деятельности на территории Дальнегорского городского округа» на 2015-2019 годы</a:t>
            </a: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Rectangle 31"/>
          <p:cNvSpPr>
            <a:spLocks noChangeArrowheads="1"/>
          </p:cNvSpPr>
          <p:nvPr/>
        </p:nvSpPr>
        <p:spPr bwMode="gray">
          <a:xfrm>
            <a:off x="3851920" y="0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black">
          <a:xfrm>
            <a:off x="467544" y="1224136"/>
            <a:ext cx="8352928" cy="62068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323528" y="1224136"/>
            <a:ext cx="85689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соблюдение норм и требований действующего законодательства о градостроительной деятельности на территории Дальнегорского городского округа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black">
          <a:xfrm>
            <a:off x="4852348" y="2348880"/>
            <a:ext cx="4104456" cy="122413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5212388" y="2060848"/>
            <a:ext cx="3312368" cy="444500"/>
            <a:chOff x="624" y="672"/>
            <a:chExt cx="1773" cy="240"/>
          </a:xfrm>
        </p:grpSpPr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Rectangle 29"/>
          <p:cNvSpPr>
            <a:spLocks noChangeArrowheads="1"/>
          </p:cNvSpPr>
          <p:nvPr/>
        </p:nvSpPr>
        <p:spPr bwMode="white">
          <a:xfrm>
            <a:off x="5508104" y="2060848"/>
            <a:ext cx="272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1:</a:t>
            </a: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4854169" y="2420888"/>
            <a:ext cx="410445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документов территориального планирования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592,5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592,5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611560" y="2060848"/>
            <a:ext cx="388843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по программе: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 – 642,50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 – 642,50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gray">
          <a:xfrm>
            <a:off x="107504" y="3068960"/>
            <a:ext cx="4752528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проектной документации: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«Проекты планировки территории для строительства линейного объекта – автомобильной дороги для проезда к земельным участкам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95,0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«Проекты планировки территорий, на которых формируются земельные участки для предоставления многодетным семьям»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250,0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«Внесение изменений в Правила землепользования и застройки на территории Дальнегорского городского округа»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247,5 тыс.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у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645024"/>
            <a:ext cx="3224783" cy="306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64A09-AF5A-4797-9E4B-5E374A83D1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  <p:pic>
        <p:nvPicPr>
          <p:cNvPr id="17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84976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градостроительной и архитектурной деятельности на территории Дальнегорского городского округа» на 2015-2019 годы</a:t>
            </a: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black">
          <a:xfrm>
            <a:off x="4714195" y="1700808"/>
            <a:ext cx="4104456" cy="165618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074235" y="1412776"/>
            <a:ext cx="3312368" cy="444500"/>
            <a:chOff x="624" y="672"/>
            <a:chExt cx="1773" cy="240"/>
          </a:xfrm>
        </p:grpSpPr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Rectangle 29"/>
          <p:cNvSpPr>
            <a:spLocks noChangeArrowheads="1"/>
          </p:cNvSpPr>
          <p:nvPr/>
        </p:nvSpPr>
        <p:spPr bwMode="white">
          <a:xfrm>
            <a:off x="5369951" y="1412776"/>
            <a:ext cx="272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2:</a:t>
            </a: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gray">
          <a:xfrm>
            <a:off x="4716016" y="1772816"/>
            <a:ext cx="410445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информационной системы обеспечения градостроительной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50,0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50,0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gray">
          <a:xfrm>
            <a:off x="4499992" y="3789040"/>
            <a:ext cx="464400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проектной документации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«Разработка местных нормативов градостроительного проектирования Дальнегорского городского округа»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,0 тыс. руб.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цу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72816"/>
            <a:ext cx="4392488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820E29-D9F8-4B46-A59B-0339BBCF51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  <p:pic>
        <p:nvPicPr>
          <p:cNvPr id="14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3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92088"/>
            <a:ext cx="8784976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качества предоставления и доступности предоставления государственных и муниципальных услуг на территории Дальнегорского городского округа» на 2015-2019 годы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113787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3851920" y="0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black">
          <a:xfrm>
            <a:off x="467544" y="1412776"/>
            <a:ext cx="8352928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gray">
          <a:xfrm>
            <a:off x="323528" y="1412776"/>
            <a:ext cx="856895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качества и доступности предоставления муниципальных услуг администрацией Дальнегорского городского округа для физических и юридических лиц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black">
          <a:xfrm>
            <a:off x="323528" y="5733256"/>
            <a:ext cx="4104456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83568" y="5445224"/>
            <a:ext cx="3312368" cy="444500"/>
            <a:chOff x="624" y="672"/>
            <a:chExt cx="1773" cy="240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Rectangle 29"/>
          <p:cNvSpPr>
            <a:spLocks noChangeArrowheads="1"/>
          </p:cNvSpPr>
          <p:nvPr/>
        </p:nvSpPr>
        <p:spPr bwMode="white">
          <a:xfrm>
            <a:off x="629931" y="5445224"/>
            <a:ext cx="3418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9,4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gray">
          <a:xfrm>
            <a:off x="251520" y="5877272"/>
            <a:ext cx="4176464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4 668,0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4 569,9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119,0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black">
          <a:xfrm>
            <a:off x="4572000" y="5733256"/>
            <a:ext cx="4464496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4644008" y="5445224"/>
            <a:ext cx="4248472" cy="444500"/>
            <a:chOff x="624" y="672"/>
            <a:chExt cx="1773" cy="240"/>
          </a:xfrm>
        </p:grpSpPr>
        <p:sp>
          <p:nvSpPr>
            <p:cNvPr id="3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Rectangle 29"/>
          <p:cNvSpPr>
            <a:spLocks noChangeArrowheads="1"/>
          </p:cNvSpPr>
          <p:nvPr/>
        </p:nvSpPr>
        <p:spPr bwMode="white">
          <a:xfrm>
            <a:off x="5359657" y="5445224"/>
            <a:ext cx="2978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9,2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4716016" y="5877272"/>
            <a:ext cx="4176464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4 667,9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4 430,3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119,0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20888"/>
            <a:ext cx="4571225" cy="277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76864" cy="11247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Дальнегорского городского округа на 2015 год и плановый период 2016 и 2017 годов</a:t>
            </a:r>
            <a:endParaRPr lang="ru-RU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BF08D-9348-4EB5-80AD-584021AF04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pic>
        <p:nvPicPr>
          <p:cNvPr id="9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215008" y="1124744"/>
            <a:ext cx="892899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(утверждены Постановлением Администрации Дальнегорского городского округа от 29.08.2014 за № 743-па.)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412776"/>
          <a:ext cx="8784976" cy="5026310"/>
        </p:xfrm>
        <a:graphic>
          <a:graphicData uri="http://schemas.openxmlformats.org/drawingml/2006/table">
            <a:tbl>
              <a:tblPr/>
              <a:tblGrid>
                <a:gridCol w="372607"/>
                <a:gridCol w="3573410"/>
                <a:gridCol w="4838959"/>
              </a:tblGrid>
              <a:tr h="362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долгосрочной сбалансированности и устойчивости бюджетной системы как базового принципа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ответственной бюджетной политики при безусловном исполнении всех обязательств государства и выполнении задач, поставленных в указах Президента Российской Федерации от 7 мая 2012 года.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Бюджет исполнен с дефицитом в размере 6 959,7 тыс. руб. (источники покрытия дефицита – остаток средств на счете на 01.01.2015). Признаки устойчивого развития –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социальных обязательств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полном объеме;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кредиторской задолженности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об исполнении указов Президента от 7 мая 2012 года представлена ниже.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8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структуры расходов местного бюджета.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2015 году в рамках реализации мероприятий по оптимизации проведена реорганизация на основании Постановления администрации Дальнегорского городского округа № 745-па от 29.08.2014г. "О реорганизации МОБУ "СОШ №17 "Родник" г.Дальнегорск" реорганизовано МОБУ "СОШ №17 "Родник" путем присоединения к нему МОБУ «ОСОШ».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Постановлением администрации Дальнегорского городского округа от 06.07.2015 № 383-па утвержден План мероприятий администрации Дальнегорского городского округа, направленный на рост доходов и оптимизацию расходов бюджета Дальнегорского городского округа на 2015 - 2017 годы.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3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92088"/>
            <a:ext cx="8784976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качества предоставления и доступности предоставления государственных и муниципальных услуг на территории Дальнегорского городского округа» на 2015-2019 годы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113787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3851920" y="0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black">
          <a:xfrm>
            <a:off x="4356180" y="1700808"/>
            <a:ext cx="4608512" cy="504056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148268" y="1412776"/>
            <a:ext cx="3312368" cy="444500"/>
            <a:chOff x="624" y="672"/>
            <a:chExt cx="1773" cy="240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Rectangle 29"/>
          <p:cNvSpPr>
            <a:spLocks noChangeArrowheads="1"/>
          </p:cNvSpPr>
          <p:nvPr/>
        </p:nvSpPr>
        <p:spPr bwMode="white">
          <a:xfrm>
            <a:off x="5508104" y="1412776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4283968" y="1844824"/>
            <a:ext cx="4608716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дополнительных «окон» многофункционального центра в селах Краснореченском и Рудной Пристани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 – 408 000,0 тыс. руб.,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краевой бюджет – 546 926,0 тыс. руб.,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бюджет – 119 005,0 тыс. руб.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 – 407 945,0 тыс. руб.,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краевой бюджет – 546 926,0 тыс. руб.,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бюджет – 119 005,0 тыс. руб.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МАУ «МФЦ»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 – 4 260 тыс. руб.,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краевой бюджет – 4 023 тыс. руб.,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 – 4 260 тыс. руб.,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краевой бюджет – 3 883,4 тыс. руб.,</a:t>
            </a:r>
          </a:p>
          <a:p>
            <a:pPr algn="ctr">
              <a:lnSpc>
                <a:spcPct val="90000"/>
              </a:lnSpc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20151116_085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851919" cy="2211710"/>
          </a:xfrm>
          <a:prstGeom prst="rect">
            <a:avLst/>
          </a:prstGeom>
        </p:spPr>
      </p:pic>
      <p:pic>
        <p:nvPicPr>
          <p:cNvPr id="20" name="Рисунок 19" descr="20151116_084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3816424" cy="26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0838E0-38F5-4EFD-B99E-DB239B6E2A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/>
          </a:p>
        </p:txBody>
      </p:sp>
      <p:pic>
        <p:nvPicPr>
          <p:cNvPr id="16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84976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и поддержка малого и среднего предпринимательства в Дальнегорском городском округе»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black">
          <a:xfrm>
            <a:off x="467544" y="1340768"/>
            <a:ext cx="8352928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gray">
          <a:xfrm>
            <a:off x="323528" y="1340768"/>
            <a:ext cx="856895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устойчивого развития малого и среднего предпринимательства и повышение его влияния на социально-экономическое развитие города Дальнегорск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Номер слайда 1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820E29-D9F8-4B46-A59B-0339BBCF51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black">
          <a:xfrm>
            <a:off x="179512" y="5733256"/>
            <a:ext cx="4248472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683568" y="5445224"/>
            <a:ext cx="3312368" cy="444500"/>
            <a:chOff x="624" y="672"/>
            <a:chExt cx="1773" cy="24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white">
          <a:xfrm>
            <a:off x="565811" y="5445224"/>
            <a:ext cx="3546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14,5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gray">
          <a:xfrm>
            <a:off x="107504" y="5877272"/>
            <a:ext cx="4464496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393,6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13 344,5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black">
          <a:xfrm>
            <a:off x="4572000" y="5733256"/>
            <a:ext cx="4464496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2" name="Group 5"/>
          <p:cNvGrpSpPr>
            <a:grpSpLocks/>
          </p:cNvGrpSpPr>
          <p:nvPr/>
        </p:nvGrpSpPr>
        <p:grpSpPr bwMode="auto">
          <a:xfrm>
            <a:off x="4644008" y="5445224"/>
            <a:ext cx="4248472" cy="444500"/>
            <a:chOff x="624" y="672"/>
            <a:chExt cx="1773" cy="240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" name="Rectangle 29"/>
          <p:cNvSpPr>
            <a:spLocks noChangeArrowheads="1"/>
          </p:cNvSpPr>
          <p:nvPr/>
        </p:nvSpPr>
        <p:spPr bwMode="white">
          <a:xfrm>
            <a:off x="5295538" y="5445224"/>
            <a:ext cx="310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14,5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gray">
          <a:xfrm>
            <a:off x="4572000" y="5877272"/>
            <a:ext cx="4572000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393,6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13 344,5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76872"/>
            <a:ext cx="421770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24" y="548680"/>
            <a:ext cx="8784976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и поддержка малого и среднего предпринимательства в Дальнегорском городском округе»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79208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Номер слайда 1"/>
          <p:cNvSpPr txBox="1">
            <a:spLocks/>
          </p:cNvSpPr>
          <p:nvPr/>
        </p:nvSpPr>
        <p:spPr bwMode="auto">
          <a:xfrm>
            <a:off x="8244408" y="6381328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820E29-D9F8-4B46-A59B-0339BBCF51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black">
          <a:xfrm>
            <a:off x="3779912" y="1484784"/>
            <a:ext cx="5256584" cy="410445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395269" y="1196752"/>
            <a:ext cx="4248472" cy="444500"/>
            <a:chOff x="624" y="672"/>
            <a:chExt cx="1773" cy="240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" name="Rectangle 29"/>
          <p:cNvSpPr>
            <a:spLocks noChangeArrowheads="1"/>
          </p:cNvSpPr>
          <p:nvPr/>
        </p:nvSpPr>
        <p:spPr bwMode="white">
          <a:xfrm>
            <a:off x="5077386" y="1196752"/>
            <a:ext cx="3045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Предоставлены субсидии: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gray">
          <a:xfrm>
            <a:off x="3707904" y="1628800"/>
            <a:ext cx="5436096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субъектам малого и среднего предпринимательства на возмещение части затрат, связанных с уплатой первоначального взноса по договорам лизинга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местный бюджет – 100,0 тыс. руб.,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краевой бюджет – 393,6 тыс. руб.,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бюджет – 11 168,8 тыс. руб.</a:t>
            </a:r>
          </a:p>
          <a:p>
            <a:pPr algn="ctr">
              <a:lnSpc>
                <a:spcPct val="9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субъектам малого и среднего предпринимательства</a:t>
            </a:r>
          </a:p>
          <a:p>
            <a:pPr algn="ctr">
              <a:lnSpc>
                <a:spcPct val="9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возмещение затрат, связанных с приобретением оборудования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бюджет – 1 175,7 тыс. руб.</a:t>
            </a:r>
          </a:p>
          <a:p>
            <a:pPr algn="ctr">
              <a:lnSpc>
                <a:spcPct val="9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выданы гранты 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начинающим субъектам малого предпринимательства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местный бюджет – 500,0 тыс. руб.,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бюджет – 1 000,0 тыс. руб.</a:t>
            </a:r>
          </a:p>
        </p:txBody>
      </p:sp>
      <p:pic>
        <p:nvPicPr>
          <p:cNvPr id="27" name="Рисунок 26" descr="th_5674af358ba0b62e773a31ec7d0525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04864"/>
            <a:ext cx="3572050" cy="3024336"/>
          </a:xfrm>
          <a:prstGeom prst="rect">
            <a:avLst/>
          </a:prstGeom>
        </p:spPr>
      </p:pic>
      <p:sp>
        <p:nvSpPr>
          <p:cNvPr id="17" name="Rectangle 31"/>
          <p:cNvSpPr>
            <a:spLocks noChangeArrowheads="1"/>
          </p:cNvSpPr>
          <p:nvPr/>
        </p:nvSpPr>
        <p:spPr bwMode="gray">
          <a:xfrm>
            <a:off x="179512" y="5713071"/>
            <a:ext cx="8568952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 тыс. руб.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направлены на проведение обучения и повышение квалификации субъектов малого и среднего предпринимательства, мероприятия по популяризации предпринимательской деятельности проведение маркетинговых исследований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EED00-993C-439F-8662-E5569C2C19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  <p:pic>
        <p:nvPicPr>
          <p:cNvPr id="21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black">
          <a:xfrm>
            <a:off x="467544" y="1340768"/>
            <a:ext cx="8352928" cy="115212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323528" y="1340768"/>
            <a:ext cx="8568952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доступной, вариантной, качественной и эффективной  системы образования с целью удовлетворения потребностей населения в качественном образовании путем сохранения лучших традиций образовательной системы, внедрения современных образовательных технологий и эффективной системы управления.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">
          <a:xfrm>
            <a:off x="179512" y="5733256"/>
            <a:ext cx="4248472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539552" y="5445224"/>
            <a:ext cx="3600400" cy="444500"/>
            <a:chOff x="624" y="672"/>
            <a:chExt cx="1773" cy="240"/>
          </a:xfrm>
        </p:grpSpPr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white">
          <a:xfrm>
            <a:off x="467544" y="5445224"/>
            <a:ext cx="3737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556,7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107504" y="5877272"/>
            <a:ext cx="4464496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209 410,9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347 312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black">
          <a:xfrm>
            <a:off x="4572000" y="5733256"/>
            <a:ext cx="4464496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4644008" y="5445224"/>
            <a:ext cx="4248472" cy="444500"/>
            <a:chOff x="624" y="672"/>
            <a:chExt cx="1773" cy="240"/>
          </a:xfrm>
        </p:grpSpPr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Rectangle 29"/>
          <p:cNvSpPr>
            <a:spLocks noChangeArrowheads="1"/>
          </p:cNvSpPr>
          <p:nvPr/>
        </p:nvSpPr>
        <p:spPr bwMode="white">
          <a:xfrm>
            <a:off x="5231421" y="5445224"/>
            <a:ext cx="3234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556,0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gray">
          <a:xfrm>
            <a:off x="4572000" y="5877272"/>
            <a:ext cx="45720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209 282,9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346 714,6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564904"/>
            <a:ext cx="4123116" cy="2743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EED00-993C-439F-8662-E5569C2C19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  <p:pic>
        <p:nvPicPr>
          <p:cNvPr id="21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black">
          <a:xfrm>
            <a:off x="4788024" y="1988840"/>
            <a:ext cx="4104456" cy="25202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48064" y="1700808"/>
            <a:ext cx="3312368" cy="444500"/>
            <a:chOff x="624" y="672"/>
            <a:chExt cx="1773" cy="24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white">
          <a:xfrm>
            <a:off x="5443780" y="1700808"/>
            <a:ext cx="272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1: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gray">
          <a:xfrm>
            <a:off x="4716016" y="2060848"/>
            <a:ext cx="4248472" cy="2536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системы дошкольного образования» на 2015-2019 годы.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79 458,6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147 384,0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79 455,3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147 384,0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gray">
          <a:xfrm>
            <a:off x="179512" y="4653136"/>
            <a:ext cx="8568952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дошкольными образовательными учреждениями: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79 385,3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147 384,0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МДОБУ №19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70,0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Doshkol_niki_umnee_studentov_21681102668240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04" y="1772816"/>
            <a:ext cx="4341574" cy="271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EED00-993C-439F-8662-E5569C2C19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  <p:pic>
        <p:nvPicPr>
          <p:cNvPr id="21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black">
          <a:xfrm>
            <a:off x="4716016" y="1700808"/>
            <a:ext cx="4104456" cy="27363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76056" y="1412776"/>
            <a:ext cx="3312368" cy="444500"/>
            <a:chOff x="624" y="672"/>
            <a:chExt cx="1773" cy="24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white">
          <a:xfrm>
            <a:off x="5371772" y="1412776"/>
            <a:ext cx="272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2: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gray">
          <a:xfrm>
            <a:off x="4644008" y="1772816"/>
            <a:ext cx="4248472" cy="2813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системы общего образования» на 2015-2019 годы.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57 813,7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188 977,0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57 705,3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188 977,0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107504" y="4797152"/>
            <a:ext cx="8856984" cy="14065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общеобразовательными учреждениями: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57 678,7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182 613,0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бесплатным питанием обучающихся младших классов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6 364,0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Иные цели в сфере общего образования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26,6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4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1700808"/>
            <a:ext cx="373445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EED00-993C-439F-8662-E5569C2C19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  <p:pic>
        <p:nvPicPr>
          <p:cNvPr id="21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3779912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black">
          <a:xfrm>
            <a:off x="4716016" y="1988839"/>
            <a:ext cx="4104456" cy="259228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76056" y="1700807"/>
            <a:ext cx="3312368" cy="444500"/>
            <a:chOff x="624" y="672"/>
            <a:chExt cx="1773" cy="24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white">
          <a:xfrm>
            <a:off x="5371772" y="1700807"/>
            <a:ext cx="272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3: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gray">
          <a:xfrm>
            <a:off x="4644008" y="2060848"/>
            <a:ext cx="4248472" cy="28715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образования» на 2015-2019 годы.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42 596,1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42 596,1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179512" y="5013176"/>
            <a:ext cx="874948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учреждениями дополнительного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42 007,0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цели МБУ ДОД ЦДТ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589,1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руб., в т.ч. на оплату кредиторской задолженности по заработной плате за декабрь 2014 года УМЦ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84537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EED00-993C-439F-8662-E5569C2C19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/>
          </a:p>
        </p:txBody>
      </p:sp>
      <p:pic>
        <p:nvPicPr>
          <p:cNvPr id="21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black">
          <a:xfrm>
            <a:off x="5184576" y="1628800"/>
            <a:ext cx="3888432" cy="295232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436096" y="1340768"/>
            <a:ext cx="3312368" cy="444500"/>
            <a:chOff x="624" y="672"/>
            <a:chExt cx="1773" cy="24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white">
          <a:xfrm>
            <a:off x="5924623" y="1340768"/>
            <a:ext cx="23344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gray">
          <a:xfrm>
            <a:off x="5004048" y="1700808"/>
            <a:ext cx="4248472" cy="219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29 542,6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10 951,4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29 526,3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10 353,6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0" y="1412776"/>
            <a:ext cx="5148064" cy="5401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 по улучшению условий труда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452,0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 по энергосбережению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961,4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Ремонт групповых помещений МДОБУ №19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61,6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Текущий ремонт образовательных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725,7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Капитальный ремонт здания МОБУ СОШ №2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8 655,4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Установка пластиковых окон в МДОБУ №13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983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122,2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Оборудование специальными средствами для детей с ограниченными возможностями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Информатизация системы образования: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276,2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Краевой бюджет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261,4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Организация и обеспечение оздоровления и отдыха детей: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811,1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Краевой бюджет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3 723,4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Выплата компенсации части родительской платы за присмотр и уход за детьми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Краевой бюджет -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6 368,8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Расходы на содержание Управления образования администрации ДГО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15 877,2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155679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обеспечение оздоровления и отдыха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811,1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3 723,4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3" name="Рисунок 12" descr="20160527_130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91911"/>
            <a:ext cx="4176464" cy="1777218"/>
          </a:xfrm>
          <a:prstGeom prst="rect">
            <a:avLst/>
          </a:prstGeom>
        </p:spPr>
      </p:pic>
      <p:pic>
        <p:nvPicPr>
          <p:cNvPr id="14" name="Рисунок 13" descr="20160527_130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564904"/>
            <a:ext cx="4176463" cy="313234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системы образования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3851920" y="116632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1556792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ремонт здания МОБУ СОШ №2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8 655,4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3" name="Рисунок 12" descr="школа ремонт 2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3899925" cy="2924944"/>
          </a:xfrm>
          <a:prstGeom prst="rect">
            <a:avLst/>
          </a:prstGeom>
        </p:spPr>
      </p:pic>
      <p:pic>
        <p:nvPicPr>
          <p:cNvPr id="14" name="Рисунок 13" descr="школа ремонт 2 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348880"/>
            <a:ext cx="3888432" cy="2916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76864" cy="11247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Дальнегорского городского округа на 2015 год и плановый период 2016 и 2017 годов</a:t>
            </a:r>
            <a:endParaRPr lang="ru-RU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BF08D-9348-4EB5-80AD-584021AF04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pic>
        <p:nvPicPr>
          <p:cNvPr id="9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268760"/>
          <a:ext cx="8496300" cy="5126355"/>
        </p:xfrm>
        <a:graphic>
          <a:graphicData uri="http://schemas.openxmlformats.org/drawingml/2006/table">
            <a:tbl>
              <a:tblPr/>
              <a:tblGrid>
                <a:gridCol w="360363"/>
                <a:gridCol w="3455987"/>
                <a:gridCol w="46799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программно – целевых методов управления.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Дальнегорского городского округа утвержден на основании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муниципальных программ.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принятия решений о разработке, формировании, реализации и проведении оценки эффективности реализации муниципальных программ утвержден постановлением администрации от 21.01.2014 № 33-па.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внутреннего контроля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переориентацией его на оценку и аудит эффективности исполнения муниципальных программ.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целях совершенствования системы внутреннего муниципального финансового контроля, постановлением администрации Дальнегорского городского округа  от 18.02.2015 № 108-па, утвержден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осуществления внутреннего муниципального финансового контроля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контроля в сфере закупок. В 2015 году было проведено 10 плановых проверок (ревизий), общий объем проверенных средств составил 276 110,0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прозрачности бюджета и бюджетного процесса.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доступ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общественности информации о бюджетном процессе и бюджете. Проект о бюджете, решение о бюджете, отчет об исполнении бюджета размещаются на  официальном сайте Дальнегорского городского округа 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http://dalnegorsk-mo.ru/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публикуются в газете «Трудовое слово».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068318"/>
            <a:ext cx="762000" cy="365125"/>
          </a:xfrm>
        </p:spPr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5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1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920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от чрезвычайных ситуаций, обеспечение пожарной безопасности  и профилактика терроризма и экстремизма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112474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3851920" y="0"/>
            <a:ext cx="1742272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4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black">
          <a:xfrm>
            <a:off x="467544" y="1484784"/>
            <a:ext cx="8352928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gray">
          <a:xfrm>
            <a:off x="323528" y="1412776"/>
            <a:ext cx="856895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населения и территории городского округа от чрезвычайных ситуаций природного и техногенного характера, обеспечение пожарной безопасности и профилактика терроризма и экстремизма.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black">
          <a:xfrm>
            <a:off x="4355976" y="2708920"/>
            <a:ext cx="4608512" cy="403244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5148064" y="2420888"/>
            <a:ext cx="3312368" cy="444500"/>
            <a:chOff x="624" y="672"/>
            <a:chExt cx="1773" cy="240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Rectangle 29"/>
          <p:cNvSpPr>
            <a:spLocks noChangeArrowheads="1"/>
          </p:cNvSpPr>
          <p:nvPr/>
        </p:nvSpPr>
        <p:spPr bwMode="white">
          <a:xfrm>
            <a:off x="5507099" y="2420888"/>
            <a:ext cx="2593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ПОДПРОГРАММЫ: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gray">
          <a:xfrm>
            <a:off x="4283968" y="2780928"/>
            <a:ext cx="4752528" cy="513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«Обеспечение пожарной безопасности ДГО»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4 903,6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4 847,1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«Обеспечение общественного порядка, в том числе защита от проявлений терроризма и экстремизма»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Запланировано: 1 475,9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исполнено: 1 445,3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«Снижение рисков и минимизация последствий чрезвычайных ситуаций мирного и военного времени»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Запланировано: 100,0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исполнено: 100,0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-безопасность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374441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землеустройства и землепользования на территории Дальнегорского городского округа на 2015-2019 годы»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">
          <a:xfrm>
            <a:off x="395536" y="1340768"/>
            <a:ext cx="8424936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323528" y="1340768"/>
            <a:ext cx="856895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рационального использования земель и устойчивого развития территории Дальнегорского городского округа на основе документов градостроительного зонирования Дальнегорского городского округа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black">
          <a:xfrm>
            <a:off x="4786203" y="2852936"/>
            <a:ext cx="4104456" cy="115212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gray">
          <a:xfrm>
            <a:off x="4786203" y="3068960"/>
            <a:ext cx="4104456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Запланировано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2 207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Исполнено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2 207,1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0" y="5661248"/>
            <a:ext cx="89289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Оплата кадастровых работ по земельным участкам, горизонтальной и топографической съемки по земельным участкам, работ по разграничению границ населенных пунктов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4380600" cy="3288779"/>
          </a:xfrm>
          <a:prstGeom prst="rect">
            <a:avLst/>
          </a:prstGeom>
        </p:spPr>
      </p:pic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5148064" y="2564904"/>
            <a:ext cx="3312368" cy="444500"/>
            <a:chOff x="624" y="672"/>
            <a:chExt cx="1773" cy="240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white">
          <a:xfrm>
            <a:off x="6022952" y="2564904"/>
            <a:ext cx="1558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">
          <a:xfrm>
            <a:off x="395536" y="1340768"/>
            <a:ext cx="8424936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323528" y="1340768"/>
            <a:ext cx="85689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граждан доступными и качественными услугами в сфере культуры.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5EED00-993C-439F-8662-E5569C2C19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black">
          <a:xfrm>
            <a:off x="179512" y="5733256"/>
            <a:ext cx="4248472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683568" y="5445224"/>
            <a:ext cx="3312368" cy="444500"/>
            <a:chOff x="624" y="672"/>
            <a:chExt cx="1773" cy="240"/>
          </a:xfrm>
        </p:grpSpPr>
        <p:sp>
          <p:nvSpPr>
            <p:cNvPr id="2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" name="Rectangle 29"/>
          <p:cNvSpPr>
            <a:spLocks noChangeArrowheads="1"/>
          </p:cNvSpPr>
          <p:nvPr/>
        </p:nvSpPr>
        <p:spPr bwMode="white">
          <a:xfrm>
            <a:off x="565810" y="5445224"/>
            <a:ext cx="3546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90,5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gray">
          <a:xfrm>
            <a:off x="107504" y="5877272"/>
            <a:ext cx="4464496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90 383,8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77,9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black">
          <a:xfrm>
            <a:off x="4572000" y="5733256"/>
            <a:ext cx="4464496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4644008" y="5445224"/>
            <a:ext cx="4248472" cy="444500"/>
            <a:chOff x="624" y="672"/>
            <a:chExt cx="1773" cy="240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Rectangle 29"/>
          <p:cNvSpPr>
            <a:spLocks noChangeArrowheads="1"/>
          </p:cNvSpPr>
          <p:nvPr/>
        </p:nvSpPr>
        <p:spPr bwMode="white">
          <a:xfrm>
            <a:off x="5295538" y="5445224"/>
            <a:ext cx="3106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90,4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4572000" y="5877272"/>
            <a:ext cx="45720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90 382,3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13,7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1179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76872"/>
            <a:ext cx="4920547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4355976" y="2276872"/>
            <a:ext cx="4608512" cy="223224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48064" y="1988840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5507900" y="1988840"/>
            <a:ext cx="2736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1: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4283968" y="2420888"/>
            <a:ext cx="4752528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«Сохранение народного творчества и развитие культурно 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деятельности»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43 285,2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43 285,2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0" y="5373216"/>
            <a:ext cx="89289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учреждений культуры клубного типа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etsad-55886-1431861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4932040" y="1844824"/>
            <a:ext cx="4032448" cy="223224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64292" y="1484784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5724128" y="1484784"/>
            <a:ext cx="2736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2: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4788024" y="1988840"/>
            <a:ext cx="4248472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«Развитие библиотечного дела»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Местный бюджет – 16 488,5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бюджет – 64,1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16 488,5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0" y="4869160"/>
            <a:ext cx="892899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 МБУ ЦБС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16 153,7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334,8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тыс. руб., в т.ч. приобретение компьютерной техники, телевизоров, электронных книг.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DSC_00181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07082"/>
            <a:ext cx="4426331" cy="2139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2195940" y="1700808"/>
            <a:ext cx="4608512" cy="108012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88028" y="1412776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3347864" y="1412776"/>
            <a:ext cx="2736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3: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2123932" y="1916833"/>
            <a:ext cx="4752528" cy="907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«Развитие музейного дела»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5 985,0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5 985,0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0" y="6021288"/>
            <a:ext cx="89289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МБУ МВЦ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G_7397-kop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24944"/>
            <a:ext cx="520192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4860032" y="1916832"/>
            <a:ext cx="4032448" cy="180020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20072" y="1628800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5579908" y="1628800"/>
            <a:ext cx="2808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4: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4788024" y="2060848"/>
            <a:ext cx="4176464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«Развитие дополнительного образования в сфере культуры и искусства»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13 910,9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13 910,9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1547664" y="5157192"/>
            <a:ext cx="6336704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МОБУ ДОД ДШИ»</a:t>
            </a:r>
          </a:p>
        </p:txBody>
      </p:sp>
      <p:pic>
        <p:nvPicPr>
          <p:cNvPr id="31" name="Рисунок 30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432470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4860032" y="1916832"/>
            <a:ext cx="4032448" cy="158417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220072" y="1628800"/>
            <a:ext cx="3312368" cy="444500"/>
            <a:chOff x="624" y="672"/>
            <a:chExt cx="1773" cy="240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white">
          <a:xfrm>
            <a:off x="5579908" y="1628800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4788024" y="2060848"/>
            <a:ext cx="4176464" cy="173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10 727,9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10 714,2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бюджет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13,7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10 726,3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107504" y="1916832"/>
            <a:ext cx="4680520" cy="3554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Приобретение книжных фондов: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390,0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13,7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 по энергосбережению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1 406,1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 по охране труда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219,1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Ремонт фасада здания ДШИ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290,8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Проведение общегородских мероприятий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1 135,1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Установка водостоков,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снегозадержателей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пожарных лестниц в МБУ КСУ «Полиметалл»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336,0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Расходы на содержание Управления культуры, спорта и молодежной политики администрации ДГО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6 935,5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3020608" cy="271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фасада здания ДШИ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290,8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 водостоков,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снегозадержателей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пожарных лестниц в МБУ КСУ «Полиметалл»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336,0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pic>
        <p:nvPicPr>
          <p:cNvPr id="29" name="Рисунок 28" descr="IMG_20160531_162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780928"/>
            <a:ext cx="2841780" cy="3789040"/>
          </a:xfrm>
          <a:prstGeom prst="rect">
            <a:avLst/>
          </a:prstGeom>
        </p:spPr>
      </p:pic>
      <p:pic>
        <p:nvPicPr>
          <p:cNvPr id="31" name="Рисунок 30" descr="IMG_57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80928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">
          <a:xfrm>
            <a:off x="467544" y="1340768"/>
            <a:ext cx="8424936" cy="64807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323528" y="1340768"/>
            <a:ext cx="85689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массовой физической культуры среди разных категорий населения Дальнегорского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black">
          <a:xfrm>
            <a:off x="179512" y="6021288"/>
            <a:ext cx="4248472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83568" y="5733256"/>
            <a:ext cx="3312368" cy="444500"/>
            <a:chOff x="624" y="672"/>
            <a:chExt cx="1773" cy="240"/>
          </a:xfrm>
        </p:grpSpPr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Rectangle 29"/>
          <p:cNvSpPr>
            <a:spLocks noChangeArrowheads="1"/>
          </p:cNvSpPr>
          <p:nvPr/>
        </p:nvSpPr>
        <p:spPr bwMode="white">
          <a:xfrm>
            <a:off x="608289" y="5733256"/>
            <a:ext cx="3462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34,7 млн. руб.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107504" y="6165304"/>
            <a:ext cx="4464496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21 538,2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13 149,1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black">
          <a:xfrm>
            <a:off x="4572000" y="6021288"/>
            <a:ext cx="4464496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4644008" y="5733256"/>
            <a:ext cx="4248472" cy="444500"/>
            <a:chOff x="624" y="672"/>
            <a:chExt cx="1773" cy="240"/>
          </a:xfrm>
        </p:grpSpPr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Rectangle 29"/>
          <p:cNvSpPr>
            <a:spLocks noChangeArrowheads="1"/>
          </p:cNvSpPr>
          <p:nvPr/>
        </p:nvSpPr>
        <p:spPr bwMode="white">
          <a:xfrm>
            <a:off x="5338017" y="5733256"/>
            <a:ext cx="3021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34,7 млн. руб.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4572000" y="6093296"/>
            <a:ext cx="45720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21 521,1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13 149,1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Новый рисунок 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276872"/>
            <a:ext cx="4560367" cy="333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1691681" y="260648"/>
            <a:ext cx="691257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майских указов Президента Российской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 </a:t>
            </a: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2015 году)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413" y="1439863"/>
            <a:ext cx="8639175" cy="15927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3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Указ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07 мая 2012 года № 597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мероприятиях по реализации государственной социальной политики»: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«дорожные карты» (план развития) в сфере образования и культуры, согласно которым средняя заработная плата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Дальнегорском городском округе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составила: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924944"/>
          <a:ext cx="820891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776"/>
                <a:gridCol w="2692067"/>
                <a:gridCol w="2692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(руб.)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(руб.)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33 784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34 097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28 938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 учреждения культуры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21 057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A5A01-87C8-46A6-B30A-CD27BE46E4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pic>
        <p:nvPicPr>
          <p:cNvPr id="1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TextBox 6"/>
          <p:cNvSpPr txBox="1"/>
          <p:nvPr/>
        </p:nvSpPr>
        <p:spPr>
          <a:xfrm>
            <a:off x="467544" y="4941168"/>
            <a:ext cx="835292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расчете средней заработной платы работников учреждений культуры учитывается заработная плата всех работников, в том числе низкооплачиваемый (хозяйственный) персонал, что заметно уменьшает среднюю заработную плату в среднем по учреждениям.  Справочно: заработная плата специалистов (основной персонал) в области культуры составила 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24 092,40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4932040" y="2204864"/>
            <a:ext cx="4032448" cy="158417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92284" y="1916832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5652120" y="1916832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4788024" y="2348880"/>
            <a:ext cx="4248472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«Развитие детско-юношеского спорта на территории ДГО»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14 330,0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14 330,0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1331640" y="5445224"/>
            <a:ext cx="61926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муниципального задания МОБУ ДОД ДЮСШ «Гранит»</a:t>
            </a:r>
          </a:p>
        </p:txBody>
      </p:sp>
      <p:pic>
        <p:nvPicPr>
          <p:cNvPr id="31" name="Рисунок 30" descr="IMG-20160602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3744416" cy="356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">
          <a:xfrm>
            <a:off x="395536" y="1340768"/>
            <a:ext cx="8424936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323528" y="1340768"/>
            <a:ext cx="856895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4932040" y="2708920"/>
            <a:ext cx="4032448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292284" y="2420888"/>
            <a:ext cx="3312368" cy="444500"/>
            <a:chOff x="624" y="672"/>
            <a:chExt cx="1773" cy="240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white">
          <a:xfrm>
            <a:off x="5652120" y="2420888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5004048" y="2852936"/>
            <a:ext cx="388843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20 357,3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20 340,3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179512" y="2348880"/>
            <a:ext cx="4861048" cy="3554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Обустройство многофункциональной спортивной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площадки на территории МОБУ СОШ №2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1 712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Оплата затрат по реконструкции за 2014 год МОБУ ДОД ДЮСШ  «Гранит» и МОБУ ДОД ДЮСШ «Вертикаль» с учетом пени, штрафов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16 151,9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на реконструкцию МОБУ ДОД ДЮСШ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«Гранит» -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630,1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Приобретение спортивного инвентаря МОБУ ДОД ДЮСШ  «Гранит»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846,2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 в области массового спорта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1 000,0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руб., в т.ч. на оплату расходов на участие в спортивных мероприятиях, приобретение спортивного инвентаря для общегородских мероприятий.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фото Сумоб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789040"/>
            <a:ext cx="2492896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2267744" y="1484784"/>
            <a:ext cx="514908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Обустройство многофункциональной спортивной площадки на территории МОБУ СОШ №2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1 712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IMG_20160527_130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3240360" cy="4320480"/>
          </a:xfrm>
          <a:prstGeom prst="rect">
            <a:avLst/>
          </a:prstGeom>
        </p:spPr>
      </p:pic>
      <p:pic>
        <p:nvPicPr>
          <p:cNvPr id="29" name="Рисунок 28" descr="IMG_20160527_130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132856"/>
            <a:ext cx="324036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на территории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1907704" y="1556792"/>
            <a:ext cx="58326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спортивного инвентаря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846,2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pic>
        <p:nvPicPr>
          <p:cNvPr id="24" name="Рисунок 23" descr="IMG-20160602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2754306" cy="3672408"/>
          </a:xfrm>
          <a:prstGeom prst="rect">
            <a:avLst/>
          </a:prstGeom>
        </p:spPr>
      </p:pic>
      <p:pic>
        <p:nvPicPr>
          <p:cNvPr id="29" name="Рисунок 28" descr="IMG-20160602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32856"/>
            <a:ext cx="2754306" cy="3672408"/>
          </a:xfrm>
          <a:prstGeom prst="rect">
            <a:avLst/>
          </a:prstGeom>
        </p:spPr>
      </p:pic>
      <p:pic>
        <p:nvPicPr>
          <p:cNvPr id="31" name="Рисунок 30" descr="IMG-20160602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132856"/>
            <a:ext cx="275430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884368" y="6381328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ru-RU" dirty="0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6024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«Молодежь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64807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72008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4283968" y="1628800"/>
            <a:ext cx="4608512" cy="144016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04252" y="1340768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5364088" y="1340768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1: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4211960" y="1772816"/>
            <a:ext cx="4752528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«Социально-правовая защита, профилактика правонарушений, преступности и социально-вредных явлений в молодежной среде»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600,0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600,0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4356180" y="4869160"/>
            <a:ext cx="4608512" cy="64807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148268" y="4581128"/>
            <a:ext cx="3312368" cy="444500"/>
            <a:chOff x="624" y="672"/>
            <a:chExt cx="1773" cy="240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white">
          <a:xfrm>
            <a:off x="5508104" y="4581128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4283968" y="4941168"/>
            <a:ext cx="47525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210,0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210,0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gray">
          <a:xfrm>
            <a:off x="0" y="1340768"/>
            <a:ext cx="4283968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Трудоустройство 210 подростков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Проведение туристического слета трудящейся молодежи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Участие в конкурсе «Волонтер года 2015»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Выплата стипендии Главы ДГО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Проведение обучающего тренинга-семинара по теме «Добровольчество»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Проведение Дня молодежи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Участие в фестивале добровольческих команд «Добровольцы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века» и т. д.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black">
          <a:xfrm>
            <a:off x="4355976" y="3501008"/>
            <a:ext cx="4608512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5148064" y="3212976"/>
            <a:ext cx="3312368" cy="444500"/>
            <a:chOff x="624" y="672"/>
            <a:chExt cx="1773" cy="240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Rectangle 29"/>
          <p:cNvSpPr>
            <a:spLocks noChangeArrowheads="1"/>
          </p:cNvSpPr>
          <p:nvPr/>
        </p:nvSpPr>
        <p:spPr bwMode="white">
          <a:xfrm>
            <a:off x="5507900" y="3212976"/>
            <a:ext cx="2808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2:</a:t>
            </a: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gray">
          <a:xfrm>
            <a:off x="4283968" y="3645024"/>
            <a:ext cx="4752528" cy="907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«Жизнь без наркотиков»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60,0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60,0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black">
          <a:xfrm>
            <a:off x="395536" y="908720"/>
            <a:ext cx="8424936" cy="36004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251520" y="908720"/>
            <a:ext cx="864096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повышение активности молодежи Дальнегорского городского округа.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dsc_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528392" cy="2353410"/>
          </a:xfrm>
          <a:prstGeom prst="rect">
            <a:avLst/>
          </a:prstGeom>
        </p:spPr>
      </p:pic>
      <p:sp>
        <p:nvSpPr>
          <p:cNvPr id="42" name="AutoShape 4"/>
          <p:cNvSpPr>
            <a:spLocks noChangeArrowheads="1"/>
          </p:cNvSpPr>
          <p:nvPr/>
        </p:nvSpPr>
        <p:spPr bwMode="black">
          <a:xfrm>
            <a:off x="4284172" y="5877272"/>
            <a:ext cx="4608512" cy="64807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5076260" y="5589240"/>
            <a:ext cx="3312368" cy="444500"/>
            <a:chOff x="624" y="672"/>
            <a:chExt cx="1773" cy="24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white">
          <a:xfrm>
            <a:off x="5436096" y="5589240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по программе: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gray">
          <a:xfrm>
            <a:off x="4211960" y="5949280"/>
            <a:ext cx="47525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870,0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870,0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884368" y="6381328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ru-RU" dirty="0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«Развитие, содержание улично-дорожной сети и благоустройство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332656"/>
            <a:ext cx="8712968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116632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188640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4211960" y="2348880"/>
            <a:ext cx="4824536" cy="417646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76260" y="2060848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5436096" y="2060848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4716016" y="2492896"/>
            <a:ext cx="424847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15 246,4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14 613,6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4211960" y="3068960"/>
            <a:ext cx="4932040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Уборка дорог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1 536,0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Мероприятия по обеспечению безопасности дорог (установка дорожных знаков, нанесение дорожной разметки, установка искусственных дорожных неровностей)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1 145,6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Уличное освещение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5 052,2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Очистка и ремонт аварийных участков ливневых канализаций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667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Ремонт пешеходного моста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Озеленение территории ДГО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окос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травы, обрезка деревьев, обработка от гусениц и т. д.)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2 804,3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Уборка территории ДГО (за исключением дорог), в т.ч. стихийных свалок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2 469,5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Благоустройство поселений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739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black">
          <a:xfrm>
            <a:off x="323528" y="1268760"/>
            <a:ext cx="8424936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251520" y="1268760"/>
            <a:ext cx="85689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транспортной доступности и благоустройства территории Дальнегорского городского 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remont dor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2952328" cy="2108805"/>
          </a:xfrm>
          <a:prstGeom prst="rect">
            <a:avLst/>
          </a:prstGeom>
        </p:spPr>
      </p:pic>
      <p:pic>
        <p:nvPicPr>
          <p:cNvPr id="23" name="Рисунок 22" descr="1335223596_2204201213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доступным жильем жителей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8367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72008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">
          <a:xfrm>
            <a:off x="179512" y="2348878"/>
            <a:ext cx="4032448" cy="1440161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9756" y="2060848"/>
            <a:ext cx="3312368" cy="444500"/>
            <a:chOff x="624" y="672"/>
            <a:chExt cx="1773" cy="240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Rectangle 29"/>
          <p:cNvSpPr>
            <a:spLocks noChangeArrowheads="1"/>
          </p:cNvSpPr>
          <p:nvPr/>
        </p:nvSpPr>
        <p:spPr bwMode="white">
          <a:xfrm>
            <a:off x="899592" y="2060848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1: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gray">
          <a:xfrm>
            <a:off x="107504" y="2636912"/>
            <a:ext cx="4176464" cy="84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«Обеспечение жильем молодых семей ДГО»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 – 0,0</a:t>
            </a: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2123728" y="4581128"/>
            <a:ext cx="4752528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">
          <a:xfrm>
            <a:off x="4499992" y="2348880"/>
            <a:ext cx="4464496" cy="194421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5076260" y="2060848"/>
            <a:ext cx="3312368" cy="444500"/>
            <a:chOff x="624" y="672"/>
            <a:chExt cx="1773" cy="240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white">
          <a:xfrm>
            <a:off x="5436096" y="2060848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2: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4283968" y="2492896"/>
            <a:ext cx="475252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 в ДГО»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Запланировано: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 – 80,6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Краевой бюджет – 12 590,1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бюджет – 18 054,6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Исполнено: 0,0 тыс. руб.</a:t>
            </a: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black">
          <a:xfrm>
            <a:off x="323528" y="1124744"/>
            <a:ext cx="8424936" cy="86409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gray">
          <a:xfrm>
            <a:off x="251520" y="1124744"/>
            <a:ext cx="856895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населения благоустроенным жильем, в том числе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экономкласса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отвечающим стандартам ценовой доступности, требованиям безопасности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gray">
          <a:xfrm>
            <a:off x="1979712" y="4581128"/>
            <a:ext cx="50405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подпрограмм будет осуществлена в 2016 году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black">
          <a:xfrm>
            <a:off x="179512" y="5733256"/>
            <a:ext cx="4248472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683568" y="5445224"/>
            <a:ext cx="3312368" cy="444500"/>
            <a:chOff x="624" y="672"/>
            <a:chExt cx="1773" cy="240"/>
          </a:xfrm>
        </p:grpSpPr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Rectangle 29"/>
          <p:cNvSpPr>
            <a:spLocks noChangeArrowheads="1"/>
          </p:cNvSpPr>
          <p:nvPr/>
        </p:nvSpPr>
        <p:spPr bwMode="white">
          <a:xfrm>
            <a:off x="565810" y="5445224"/>
            <a:ext cx="3546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39,7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gray">
          <a:xfrm>
            <a:off x="107504" y="5877272"/>
            <a:ext cx="4464496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9 015,0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Краевой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12 590,1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18 054,6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black">
          <a:xfrm>
            <a:off x="4572000" y="5733256"/>
            <a:ext cx="4464496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4644008" y="5445224"/>
            <a:ext cx="4248472" cy="444500"/>
            <a:chOff x="624" y="672"/>
            <a:chExt cx="1773" cy="240"/>
          </a:xfrm>
        </p:grpSpPr>
        <p:sp>
          <p:nvSpPr>
            <p:cNvPr id="4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" name="Rectangle 29"/>
          <p:cNvSpPr>
            <a:spLocks noChangeArrowheads="1"/>
          </p:cNvSpPr>
          <p:nvPr/>
        </p:nvSpPr>
        <p:spPr bwMode="white">
          <a:xfrm>
            <a:off x="5359657" y="5445224"/>
            <a:ext cx="2978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8,9 млн. руб.: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gray">
          <a:xfrm>
            <a:off x="4572000" y="5877272"/>
            <a:ext cx="45720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 Местный бюджет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8 910,9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991872" y="6381328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 dirty="0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доступным жильем жителей Дальнегорского городского округа» на 2015-2019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8367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72008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107504" y="4250030"/>
            <a:ext cx="4320480" cy="141121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0" y="4365104"/>
            <a:ext cx="4608512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Запланировано: 624,6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исполнено: 624,6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Ремонт муниципальных помещений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279,0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Ремонт электроснабжения в муниципальном общежитии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345,6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black">
          <a:xfrm>
            <a:off x="4463480" y="1700808"/>
            <a:ext cx="4608512" cy="122413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255568" y="1412776"/>
            <a:ext cx="3312368" cy="444500"/>
            <a:chOff x="624" y="672"/>
            <a:chExt cx="1773" cy="240"/>
          </a:xfrm>
        </p:grpSpPr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Rectangle 29"/>
          <p:cNvSpPr>
            <a:spLocks noChangeArrowheads="1"/>
          </p:cNvSpPr>
          <p:nvPr/>
        </p:nvSpPr>
        <p:spPr bwMode="white">
          <a:xfrm>
            <a:off x="5615404" y="1412776"/>
            <a:ext cx="2736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3:</a:t>
            </a: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4391472" y="1844824"/>
            <a:ext cx="475252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«Проведение капитального ремонта многоквартирных домов ДГО» на 2015-2019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Запланировано: 8 309,8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Исполнено: 8 286,3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3568" y="3933056"/>
            <a:ext cx="3312368" cy="444500"/>
            <a:chOff x="624" y="672"/>
            <a:chExt cx="1773" cy="240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Rectangle 29"/>
          <p:cNvSpPr>
            <a:spLocks noChangeArrowheads="1"/>
          </p:cNvSpPr>
          <p:nvPr/>
        </p:nvSpPr>
        <p:spPr bwMode="white">
          <a:xfrm>
            <a:off x="1043608" y="3961998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gray">
          <a:xfrm>
            <a:off x="0" y="1700808"/>
            <a:ext cx="453650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Оплата услуг, связанных с получением платы за социальный наем жилья муниципального жилищного фонда –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499,5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Оплата взносов за капитальный ремонт общего имущества многоквартирных домов в фонд капитального ремонта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7 647,8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Оплата энергоснабжения за нежилые помещения в многоквартирных домах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139,0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pic>
        <p:nvPicPr>
          <p:cNvPr id="38" name="Рисунок 37" descr="04ec1b428b0e802f40c1b1b1d1f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996952"/>
            <a:ext cx="4568169" cy="265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884368" y="6381328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ru-RU" dirty="0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 с учетом  необходимости развития малоэтажного жилищного строительства» на 2013-2016 годы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8367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72008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">
          <a:xfrm>
            <a:off x="4211960" y="2708920"/>
            <a:ext cx="4608512" cy="27363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860032" y="2420888"/>
            <a:ext cx="3312368" cy="444500"/>
            <a:chOff x="624" y="672"/>
            <a:chExt cx="1773" cy="240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white">
          <a:xfrm>
            <a:off x="5219868" y="2420888"/>
            <a:ext cx="2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4139952" y="2852936"/>
            <a:ext cx="4752528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Запланировано: 68 670,6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Местный бюджет – 12 078,4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Краевой бюджет – 26 299,2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бюджет – 30 293,9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исполнено: 64 586,6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Местный бюджет – 11 481,8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Краевой бюджет – 24 677,8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бюджет – 28 427 тыс. руб.</a:t>
            </a: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-108520" y="2492896"/>
            <a:ext cx="45365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Снос аварийного жилья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2 400,8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black">
          <a:xfrm>
            <a:off x="395536" y="1124744"/>
            <a:ext cx="8424936" cy="1152128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gray">
          <a:xfrm>
            <a:off x="323528" y="1124744"/>
            <a:ext cx="856895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безопасных и благоприятных условий проживания граждан на территории ДГО путем переселения граждан из многоквартирных домов, признанных до 01 января 2010 года в установленном порядке аварийными и подлежащими сносу в связи с физическим износом в процессе эксплуатации.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358907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884368" y="6381328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973A7-B21B-43B1-AF9F-0640FEB8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ru-RU" dirty="0"/>
          </a:p>
        </p:txBody>
      </p:sp>
      <p:pic>
        <p:nvPicPr>
          <p:cNvPr id="20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 с учетом  необходимости развития малоэтажного жилищного строительства» на 2013-2016 годы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251520" y="216024"/>
            <a:ext cx="8712968" cy="8367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848" y="0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3851920" y="72008"/>
            <a:ext cx="14813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Программа: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251520" y="1196752"/>
            <a:ext cx="864096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жилых помещений с целью переселения граждан из аварийного жилищного фонда: Местный бюджет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9 081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Краевой бюджет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24 677,8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28 427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Изображение 2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3"/>
            <a:ext cx="3363838" cy="4320480"/>
          </a:xfrm>
          <a:prstGeom prst="rect">
            <a:avLst/>
          </a:prstGeom>
        </p:spPr>
      </p:pic>
      <p:pic>
        <p:nvPicPr>
          <p:cNvPr id="30" name="Рисунок 29" descr="Изображение 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564904"/>
            <a:ext cx="3936437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1187624" y="188640"/>
            <a:ext cx="74888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майских указов Президента Российской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2015 году)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95362"/>
            <a:ext cx="8353177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indent="889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от 07 мая 2012 года №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599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мерах по реализации государственной политики в области образования и науки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89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/>
              <a:t>« 1в) достижение к 2016 году 100 процентов доступности дошкольного образования для детей в возрасте от трех до семи лет»;</a:t>
            </a:r>
            <a:endParaRPr lang="en-U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Дальнегорском городском округе достигнут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процентный показатель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доступности дошкольного образования для детей в возрасте от трёх до семи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лет. При проектной мощности в 2 714 мест, детские сады посещают 2 276 воспитанников.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DDC2CA-5E8E-44F0-B986-22710967A3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pic>
        <p:nvPicPr>
          <p:cNvPr id="9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Рисунок 5" descr="rossi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77072"/>
            <a:ext cx="3528392" cy="2448272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367240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gray">
          <a:xfrm flipV="1">
            <a:off x="467544" y="4149080"/>
            <a:ext cx="3571900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10990" y="1940204"/>
            <a:ext cx="3443288" cy="2352675"/>
            <a:chOff x="2941" y="1670"/>
            <a:chExt cx="2169" cy="1482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gray">
            <a:xfrm>
              <a:off x="4661" y="1670"/>
              <a:ext cx="95" cy="1482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gray">
            <a:xfrm>
              <a:off x="3256" y="1670"/>
              <a:ext cx="94" cy="1482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gray">
            <a:xfrm>
              <a:off x="2941" y="1801"/>
              <a:ext cx="2169" cy="31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01.01.201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39.2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  <a:endPara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17"/>
            <p:cNvSpPr>
              <a:spLocks noChangeArrowheads="1"/>
            </p:cNvSpPr>
            <p:nvPr/>
          </p:nvSpPr>
          <p:spPr bwMode="gray">
            <a:xfrm>
              <a:off x="2950" y="225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01.01.2016 – 14,5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gray">
            <a:xfrm>
              <a:off x="2950" y="270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Снижение на 24,7 млн. руб.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2968" cy="56356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дебиторской и кредиторской задолженности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black">
          <a:xfrm>
            <a:off x="251520" y="116632"/>
            <a:ext cx="8712968" cy="720080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611560" y="1484784"/>
            <a:ext cx="3429000" cy="500063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Дебиторская задолженность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gray">
          <a:xfrm flipV="1">
            <a:off x="4788024" y="4149080"/>
            <a:ext cx="3571900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4931470" y="1940204"/>
            <a:ext cx="3443288" cy="2352675"/>
            <a:chOff x="2941" y="1670"/>
            <a:chExt cx="2169" cy="1482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gray">
            <a:xfrm>
              <a:off x="4661" y="1670"/>
              <a:ext cx="95" cy="1482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gray">
            <a:xfrm>
              <a:off x="3256" y="1670"/>
              <a:ext cx="94" cy="1482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>
              <a:off x="2941" y="1801"/>
              <a:ext cx="2169" cy="31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01.01.201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69,4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  <a:endPara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AutoShape 17"/>
            <p:cNvSpPr>
              <a:spLocks noChangeArrowheads="1"/>
            </p:cNvSpPr>
            <p:nvPr/>
          </p:nvSpPr>
          <p:spPr bwMode="gray">
            <a:xfrm>
              <a:off x="2950" y="225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01.01.2016 – 17,5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8"/>
            <p:cNvSpPr>
              <a:spLocks noChangeArrowheads="1"/>
            </p:cNvSpPr>
            <p:nvPr/>
          </p:nvSpPr>
          <p:spPr bwMode="gray">
            <a:xfrm>
              <a:off x="2950" y="270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Снижение на 51,9 млн. руб.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AutoShape 17"/>
          <p:cNvSpPr>
            <a:spLocks noChangeArrowheads="1"/>
          </p:cNvSpPr>
          <p:nvPr/>
        </p:nvSpPr>
        <p:spPr bwMode="gray">
          <a:xfrm>
            <a:off x="4932040" y="1484784"/>
            <a:ext cx="3429000" cy="500063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Кредиторская задолженность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3779912" y="4221088"/>
            <a:ext cx="1522975" cy="1901008"/>
            <a:chOff x="3264" y="1689"/>
            <a:chExt cx="1243" cy="1380"/>
          </a:xfrm>
        </p:grpSpPr>
        <p:sp>
          <p:nvSpPr>
            <p:cNvPr id="31" name="Freeform 6"/>
            <p:cNvSpPr>
              <a:spLocks noEditPoints="1"/>
            </p:cNvSpPr>
            <p:nvPr/>
          </p:nvSpPr>
          <p:spPr bwMode="invGray">
            <a:xfrm>
              <a:off x="3665" y="1689"/>
              <a:ext cx="490" cy="1377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invGray">
            <a:xfrm>
              <a:off x="3264" y="2285"/>
              <a:ext cx="280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invGray">
            <a:xfrm>
              <a:off x="3454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invGray">
            <a:xfrm>
              <a:off x="4043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invGray">
            <a:xfrm>
              <a:off x="4228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43EE9-2186-4F3C-A90E-F288F8A0B47A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539552" y="1785926"/>
            <a:ext cx="8208912" cy="1859098"/>
          </a:xfrm>
          <a:prstGeom prst="roundRect">
            <a:avLst>
              <a:gd name="adj" fmla="val 9481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gray">
          <a:xfrm>
            <a:off x="323528" y="1844824"/>
            <a:ext cx="8496944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ПЛАН: дефицит –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56.6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algn="ctr" eaLnBrk="0" hangingPunct="0"/>
            <a:endParaRPr lang="ru-RU" sz="1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ФАКТ: дефицит – 6,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млн.руб.</a:t>
            </a: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Источником финансирования дефицита бюджета является остаток средств на едином счете бюджета на 01.01.2015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67544" y="4005064"/>
            <a:ext cx="8280920" cy="1440160"/>
            <a:chOff x="1267" y="2532"/>
            <a:chExt cx="3185" cy="582"/>
          </a:xfrm>
          <a:solidFill>
            <a:schemeClr val="bg2">
              <a:lumMod val="50000"/>
            </a:schemeClr>
          </a:solidFill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Text Box 18"/>
          <p:cNvSpPr txBox="1">
            <a:spLocks noChangeArrowheads="1"/>
          </p:cNvSpPr>
          <p:nvPr/>
        </p:nvSpPr>
        <p:spPr bwMode="gray">
          <a:xfrm>
            <a:off x="539552" y="3933056"/>
            <a:ext cx="813690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состоянию на 01.01.2016 года остаток средств на едином счете бюджета составил 53,9 млн.руб., в том числе </a:t>
            </a: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имеющие целевое назначение 12,9 млн.руб</a:t>
            </a:r>
            <a:r>
              <a:rPr lang="ru-RU" sz="1600" b="0" dirty="0" smtClean="0">
                <a:cs typeface="Arial" charset="0"/>
              </a:rPr>
              <a:t>.</a:t>
            </a:r>
          </a:p>
          <a:p>
            <a:pPr algn="ctr" eaLnBrk="0" hangingPunct="0"/>
            <a:r>
              <a:rPr lang="ru-RU" sz="20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собственные средства бюджета 41,0 млн. руб.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600" b="0" dirty="0" smtClean="0">
              <a:cs typeface="Arial" charset="0"/>
            </a:endParaRPr>
          </a:p>
          <a:p>
            <a:pPr algn="ctr" eaLnBrk="0" hangingPunct="0"/>
            <a:endParaRPr lang="en-US" sz="1600" b="0" dirty="0">
              <a:cs typeface="Arial" charset="0"/>
            </a:endParaRPr>
          </a:p>
        </p:txBody>
      </p:sp>
      <p:pic>
        <p:nvPicPr>
          <p:cNvPr id="13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4" name="AutoShape 4"/>
          <p:cNvSpPr>
            <a:spLocks noChangeArrowheads="1"/>
          </p:cNvSpPr>
          <p:nvPr/>
        </p:nvSpPr>
        <p:spPr bwMode="black">
          <a:xfrm>
            <a:off x="107504" y="116632"/>
            <a:ext cx="8856984" cy="936104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08520" y="116632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бюджета по источникам финансирования дефицита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1115616" y="116632"/>
            <a:ext cx="7632848" cy="83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майских указов Президента Российской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2015 году)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24744"/>
            <a:ext cx="8639175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Указ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от 07 мая 2012 года № 600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мерах по обеспечению граждан Российской федерации доступным и комфортным жильём и повышению качества жилищно-коммунальных услуг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2а) разработать комплекс мер по улучшению жилищных условий семей, имеющих трех и более детей, включая создание необходимой инфраструктуры на земельных участках, предоставляемой указанной  категории граждан»;</a:t>
            </a:r>
          </a:p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Исполнение пункта данного указа Президента осуществлялось  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рамках 2 муниципальных программ: </a:t>
            </a:r>
          </a:p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«Развитие землеустройства и землепользования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округа» на 2015-2019 годы;</a:t>
            </a:r>
          </a:p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градостроительной и архитектурной деятельности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округа» на  2015-2019 годы;</a:t>
            </a:r>
          </a:p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F6A95-2047-48A9-A60F-19867A1610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pic>
        <p:nvPicPr>
          <p:cNvPr id="9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Рисунок 5" descr="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725144"/>
            <a:ext cx="3063357" cy="1678464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black">
          <a:xfrm>
            <a:off x="467544" y="5229200"/>
            <a:ext cx="4896544" cy="10081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373216"/>
            <a:ext cx="489654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 сформировано: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 участка </a:t>
            </a:r>
          </a:p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предоставлен: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 участок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971600" y="260648"/>
            <a:ext cx="75608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 мая 2012 года № 600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мерах по обеспечению граждан Российской федерации доступным и комфортным жильём и повышению качества жилищно-коммунальных услуг».</a:t>
            </a:r>
          </a:p>
          <a:p>
            <a:pPr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 2а) разработать комплекс мер направленных на решение задач, связанных с ликвидацией аварийного жилищного фонда.</a:t>
            </a:r>
          </a:p>
        </p:txBody>
      </p:sp>
      <p:sp>
        <p:nvSpPr>
          <p:cNvPr id="1332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F6A95-2047-48A9-A60F-19867A1610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pic>
        <p:nvPicPr>
          <p:cNvPr id="9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863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TextBox 9"/>
          <p:cNvSpPr txBox="1"/>
          <p:nvPr/>
        </p:nvSpPr>
        <p:spPr>
          <a:xfrm>
            <a:off x="176368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98884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Реализация мероприятий разбита на несколько этапов. В 2015 году: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7" y="270892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2. Количество расселенных многоквартирных  домов, признанных аварийными составило  11 единиц.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3488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Переселено из аварийного жилья – 80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356992"/>
            <a:ext cx="474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Приобретено 45 жилых помещений.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861048"/>
            <a:ext cx="3843377" cy="253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17390</TotalTime>
  <Words>6817</Words>
  <Application>Microsoft Office PowerPoint</Application>
  <PresentationFormat>Экран (4:3)</PresentationFormat>
  <Paragraphs>1228</Paragraphs>
  <Slides>71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3" baseType="lpstr">
      <vt:lpstr>Поток</vt:lpstr>
      <vt:lpstr>Worksheet</vt:lpstr>
      <vt:lpstr>ОТЧЕТ об исполнении бюджета Дальнегорского городского округа за 2015 год</vt:lpstr>
      <vt:lpstr>Слайд 2</vt:lpstr>
      <vt:lpstr>Слайд 3</vt:lpstr>
      <vt:lpstr>Основные направления бюджетной и налоговой политики Дальнегорского городского округа на 2015 год и плановый период 2016 и 2017 годов</vt:lpstr>
      <vt:lpstr>Основные направления бюджетной и налоговой политики Дальнегорского городского округа на 2015 год и плановый период 2016 и 2017 годов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</vt:lpstr>
      <vt:lpstr>Исполнение бюджета по доходам</vt:lpstr>
      <vt:lpstr>Анализ исполнения налоговых и неналоговых  доходов за 2015 год</vt:lpstr>
      <vt:lpstr>Слайд 14</vt:lpstr>
      <vt:lpstr>Межбюджетные трансферты – основной вид безвозмездных перечислений</vt:lpstr>
      <vt:lpstr>Анализ исполнения по безвозмездным поступлениям  за 2015 год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«Ремонт автомобильных дорог и инженерных сооружений на территории Дальнегорского городского округа» на 2015-2019 годы</vt:lpstr>
      <vt:lpstr>«Развитие градостроительной и архитектурной деятельности на территории Дальнегорского городского округа» на 2015-2019 годы</vt:lpstr>
      <vt:lpstr>«Развитие градостроительной и архитектурной деятельности на территории Дальнегорского городского округа» на 2015-2019 годы</vt:lpstr>
      <vt:lpstr>«Повышение качества предоставления и доступности предоставления государственных и муниципальных услуг на территории Дальнегорского городского округа» на 2015-2019 годы </vt:lpstr>
      <vt:lpstr>«Повышение качества предоставления и доступности предоставления государственных и муниципальных услуг на территории Дальнегорского городского округа» на 2015-2019 годы </vt:lpstr>
      <vt:lpstr>«Развитие и поддержка малого и среднего предпринимательства в Дальнегорском городском округе» на 2015-2019 годы</vt:lpstr>
      <vt:lpstr>«Развитие и поддержка малого и среднего предпринимательства в Дальнегорском городском округе» на 2015-2019 годы</vt:lpstr>
      <vt:lpstr>«Развитие системы образования Дальнегорского городского округа» на 2015-2019 годы</vt:lpstr>
      <vt:lpstr>«Развитие системы образования Дальнегорского городского округа» на 2015-2019 годы</vt:lpstr>
      <vt:lpstr>«Развитие системы образования Дальнегорского городского округа» на 2015-2019 годы</vt:lpstr>
      <vt:lpstr>«Развитие системы образования Дальнегорского городского округа» на 2015-2019 годы</vt:lpstr>
      <vt:lpstr>«Развитие системы образования Дальнегорского городского округа» на 2015-2019 годы</vt:lpstr>
      <vt:lpstr>«Развитие системы образования Дальнегорского городского округа» на 2015-2019 годы</vt:lpstr>
      <vt:lpstr>«Развитие системы образования Дальнегорского городского округа» на 2015-2019 годы</vt:lpstr>
      <vt:lpstr>«Защита населения и территории от чрезвычайных ситуаций, обеспечение пожарной безопасности  и профилактика терроризма и экстремизма на территории Дальнегорского городского округа» на 2015-2019 годы</vt:lpstr>
      <vt:lpstr>«Развитие землеустройства и землепользования на территории Дальнегорского городского округа на 2015-2019 годы»</vt:lpstr>
      <vt:lpstr>«Развитие культуры на территории Дальнегорского городского округа» на 2015-2019 годы</vt:lpstr>
      <vt:lpstr>«Развитие культуры на территории Дальнегорского городского округа» на 2015-2019 годы</vt:lpstr>
      <vt:lpstr>«Развитие культуры на территории Дальнегорского городского округа» на 2015-2019 годы</vt:lpstr>
      <vt:lpstr>«Развитие культуры на территории Дальнегорского городского округа» на 2015-2019 годы</vt:lpstr>
      <vt:lpstr>«Развитие культуры на территории Дальнегорского городского округа» на 2015-2019 годы</vt:lpstr>
      <vt:lpstr>«Развитие культуры на территории Дальнегорского городского округа» на 2015-2019 годы</vt:lpstr>
      <vt:lpstr>«Развитие культуры на территории Дальнегорского городского округа» на 2015-2019 годы</vt:lpstr>
      <vt:lpstr>«Развитие физической культуры и спорта на территории Дальнегорского городского округа» на 2015-2019 годы</vt:lpstr>
      <vt:lpstr>«Развитие физической культуры и спорта на территории Дальнегорского городского округа» на 2015-2019 годы</vt:lpstr>
      <vt:lpstr>«Развитие физической культуры и спорта на территории Дальнегорского городского округа» на 2015-2019 годы</vt:lpstr>
      <vt:lpstr>«Развитие физической культуры и спорта на территории Дальнегорского городского округа» на 2015-2019 годы</vt:lpstr>
      <vt:lpstr>«Развитие физической культуры и спорта на территории Дальнегорского городского округа» на 2015-2019 годы</vt:lpstr>
      <vt:lpstr>«Молодежь Дальнегорского городского округа» на 2015-2019 годы</vt:lpstr>
      <vt:lpstr>«Развитие, содержание улично-дорожной сети и благоустройство Дальнегорского городского округа» на 2015-2019 годы</vt:lpstr>
      <vt:lpstr>«Обеспечение доступным жильем жителей Дальнегорского городского округа» на 2015-2019 годы</vt:lpstr>
      <vt:lpstr>«Обеспечение доступным жильем жителей Дальнегорского городского округа» на 2015-2019 годы</vt:lpstr>
      <vt:lpstr>«Переселение граждан из аварийного жилищного фонда с учетом  необходимости развития малоэтажного жилищного строительства» на 2013-2016 годы</vt:lpstr>
      <vt:lpstr>«Переселение граждан из аварийного жилищного фонда с учетом  необходимости развития малоэтажного жилищного строительства» на 2013-2016 годы</vt:lpstr>
      <vt:lpstr>Динамика дебиторской и кредиторской задолженности</vt:lpstr>
      <vt:lpstr>Слайд 71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RePack by SPecialiST</cp:lastModifiedBy>
  <cp:revision>2052</cp:revision>
  <cp:lastPrinted>2015-05-21T11:18:29Z</cp:lastPrinted>
  <dcterms:created xsi:type="dcterms:W3CDTF">2013-11-20T11:05:04Z</dcterms:created>
  <dcterms:modified xsi:type="dcterms:W3CDTF">2016-06-03T04:56:55Z</dcterms:modified>
</cp:coreProperties>
</file>