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3" r:id="rId12"/>
    <p:sldId id="284" r:id="rId13"/>
    <p:sldId id="285" r:id="rId14"/>
    <p:sldId id="281" r:id="rId15"/>
    <p:sldId id="282" r:id="rId16"/>
    <p:sldId id="286" r:id="rId17"/>
    <p:sldId id="287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2778" autoAdjust="0"/>
  </p:normalViewPr>
  <p:slideViewPr>
    <p:cSldViewPr>
      <p:cViewPr>
        <p:scale>
          <a:sx n="100" d="100"/>
          <a:sy n="100" d="100"/>
        </p:scale>
        <p:origin x="18" y="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A5CF153-85AA-40A5-8698-E663C161F5E2}" type="datetimeFigureOut">
              <a:rPr lang="ru-RU" smtClean="0"/>
              <a:pPr/>
              <a:t>08.05.2015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849561-B631-4F46-A58A-E5ACFA9DCD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4000">
    <p:strips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Hor_Russkoj_Armii_-_Pomni_Blokada_Leningrada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429256" y="1000108"/>
            <a:ext cx="3286148" cy="492922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000" b="1" i="1" dirty="0" smtClean="0"/>
              <a:t>Блокада Ленинграда длилась 871 день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с 8 сентября 1941 г. по </a:t>
            </a:r>
          </a:p>
          <a:p>
            <a:pPr algn="ctr"/>
            <a:r>
              <a:rPr lang="ru-RU" sz="2000" b="1" i="1" dirty="0" smtClean="0"/>
              <a:t>27 января 1944 г. </a:t>
            </a:r>
          </a:p>
          <a:p>
            <a:pPr algn="ctr"/>
            <a:endParaRPr lang="ru-RU" sz="1600" b="1" i="1" dirty="0" smtClean="0"/>
          </a:p>
          <a:p>
            <a:pPr algn="ctr"/>
            <a:r>
              <a:rPr lang="ru-RU" sz="1600" b="1" i="1" dirty="0" smtClean="0"/>
              <a:t>прорвана </a:t>
            </a:r>
          </a:p>
          <a:p>
            <a:pPr algn="ctr"/>
            <a:r>
              <a:rPr lang="ru-RU" sz="1600" b="1" i="1" dirty="0" smtClean="0"/>
              <a:t>18 января 1943 </a:t>
            </a:r>
            <a:r>
              <a:rPr lang="ru-RU" sz="1600" b="1" i="1" dirty="0" smtClean="0"/>
              <a:t>года</a:t>
            </a:r>
          </a:p>
          <a:p>
            <a:pPr algn="ctr"/>
            <a:endParaRPr lang="ru-RU" sz="1600" b="1" i="1" dirty="0" smtClean="0"/>
          </a:p>
          <a:p>
            <a:pPr algn="ctr"/>
            <a:endParaRPr lang="ru-RU" sz="1600" b="1" i="1" dirty="0" smtClean="0"/>
          </a:p>
          <a:p>
            <a:pPr algn="ctr"/>
            <a:endParaRPr lang="ru-RU" sz="1600" b="1" i="1" dirty="0" smtClean="0"/>
          </a:p>
          <a:p>
            <a:pPr algn="ctr"/>
            <a:endParaRPr lang="ru-RU" sz="1600" b="1" i="1" dirty="0" smtClean="0"/>
          </a:p>
          <a:p>
            <a:pPr algn="ctr"/>
            <a:endParaRPr lang="ru-RU" sz="2000" b="1" i="1" dirty="0"/>
          </a:p>
        </p:txBody>
      </p:sp>
      <p:pic>
        <p:nvPicPr>
          <p:cNvPr id="8" name="Содержимое 7" descr="img1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4348" y="1000108"/>
            <a:ext cx="4625975" cy="4929222"/>
          </a:xfrm>
        </p:spPr>
      </p:pic>
      <p:pic>
        <p:nvPicPr>
          <p:cNvPr id="4" name="Hor_Russkoj_Armii_-_Pomni_Blokada_Leningrad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990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500042"/>
            <a:ext cx="5286380" cy="6357958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125 граммов блокадного хлеба.</a:t>
            </a:r>
            <a:br>
              <a:rPr lang="ru-RU" b="1" i="1" dirty="0" smtClean="0"/>
            </a:br>
            <a:r>
              <a:rPr lang="ru-RU" b="1" i="1" dirty="0" smtClean="0"/>
              <a:t>Военное, хмурое, серое небо.</a:t>
            </a:r>
            <a:endParaRPr lang="ru-RU" dirty="0" smtClean="0"/>
          </a:p>
          <a:p>
            <a:r>
              <a:rPr lang="ru-RU" b="1" i="1" dirty="0" smtClean="0"/>
              <a:t>Улицей длинной, морозной зимой </a:t>
            </a:r>
            <a:br>
              <a:rPr lang="ru-RU" b="1" i="1" dirty="0" smtClean="0"/>
            </a:br>
            <a:r>
              <a:rPr lang="ru-RU" b="1" i="1" dirty="0" smtClean="0"/>
              <a:t>Мальчишка один возвращался домой.</a:t>
            </a:r>
            <a:endParaRPr lang="ru-RU" dirty="0" smtClean="0"/>
          </a:p>
          <a:p>
            <a:r>
              <a:rPr lang="ru-RU" b="1" i="1" dirty="0" smtClean="0"/>
              <a:t>Он шел, но ему хотелось бежать, -</a:t>
            </a:r>
            <a:br>
              <a:rPr lang="ru-RU" b="1" i="1" dirty="0" smtClean="0"/>
            </a:br>
            <a:r>
              <a:rPr lang="ru-RU" b="1" i="1" dirty="0" smtClean="0"/>
              <a:t>Ждала его дома голодная мать.</a:t>
            </a:r>
            <a:endParaRPr lang="ru-RU" dirty="0" smtClean="0"/>
          </a:p>
          <a:p>
            <a:r>
              <a:rPr lang="ru-RU" b="1" i="1" dirty="0" smtClean="0"/>
              <a:t>Прошел он по Невскому Аничков мост,</a:t>
            </a:r>
            <a:br>
              <a:rPr lang="ru-RU" b="1" i="1" dirty="0" smtClean="0"/>
            </a:br>
            <a:r>
              <a:rPr lang="ru-RU" b="1" i="1" dirty="0" smtClean="0"/>
              <a:t>Навстречу ему кто-то саночки вез.</a:t>
            </a:r>
            <a:endParaRPr lang="ru-RU" dirty="0" smtClean="0"/>
          </a:p>
          <a:p>
            <a:r>
              <a:rPr lang="ru-RU" b="1" i="1" dirty="0" smtClean="0"/>
              <a:t>Шагая чуть слышно и не спеша,</a:t>
            </a:r>
            <a:br>
              <a:rPr lang="ru-RU" b="1" i="1" dirty="0" smtClean="0"/>
            </a:br>
            <a:r>
              <a:rPr lang="ru-RU" b="1" i="1" dirty="0" smtClean="0"/>
              <a:t>Двое везли хоронить малыша.</a:t>
            </a:r>
            <a:endParaRPr lang="ru-RU" dirty="0" smtClean="0"/>
          </a:p>
          <a:p>
            <a:r>
              <a:rPr lang="ru-RU" b="1" i="1" dirty="0" smtClean="0"/>
              <a:t>Мальчишка стремглав припустился домой,</a:t>
            </a:r>
            <a:br>
              <a:rPr lang="ru-RU" b="1" i="1" dirty="0" smtClean="0"/>
            </a:br>
            <a:r>
              <a:rPr lang="ru-RU" b="1" i="1" dirty="0" smtClean="0"/>
              <a:t>Сжимая в руке то, что нес он с собой.</a:t>
            </a:r>
            <a:endParaRPr lang="ru-RU" dirty="0" smtClean="0"/>
          </a:p>
          <a:p>
            <a:r>
              <a:rPr lang="ru-RU" b="1" i="1" dirty="0" smtClean="0"/>
              <a:t>Откроет дверь в комнату:</a:t>
            </a:r>
            <a:br>
              <a:rPr lang="ru-RU" b="1" i="1" dirty="0" smtClean="0"/>
            </a:br>
            <a:r>
              <a:rPr lang="ru-RU" b="1" i="1" dirty="0" smtClean="0"/>
              <a:t>«Милая мама! Смотри, для тебя 125 граммов</a:t>
            </a:r>
            <a:endParaRPr lang="ru-RU" dirty="0" smtClean="0"/>
          </a:p>
          <a:p>
            <a:r>
              <a:rPr lang="ru-RU" b="1" i="1" dirty="0" smtClean="0"/>
              <a:t>С завода принес половину пайка».</a:t>
            </a:r>
            <a:br>
              <a:rPr lang="ru-RU" b="1" i="1" dirty="0" smtClean="0"/>
            </a:br>
            <a:r>
              <a:rPr lang="ru-RU" b="1" i="1" dirty="0" smtClean="0"/>
              <a:t>Мама погладит вихор у сынка:</a:t>
            </a:r>
            <a:endParaRPr lang="ru-RU" dirty="0" smtClean="0"/>
          </a:p>
          <a:p>
            <a:r>
              <a:rPr lang="ru-RU" b="1" i="1" dirty="0" smtClean="0"/>
              <a:t>«Мой мальчик! Какой же ты взрослый!</a:t>
            </a:r>
            <a:endParaRPr lang="ru-RU" dirty="0" smtClean="0"/>
          </a:p>
          <a:p>
            <a:r>
              <a:rPr lang="ru-RU" b="1" i="1" dirty="0" smtClean="0"/>
              <a:t>Только ты выглядишь грустным, серьезным».</a:t>
            </a:r>
            <a:endParaRPr lang="ru-RU" dirty="0" smtClean="0"/>
          </a:p>
          <a:p>
            <a:r>
              <a:rPr lang="ru-RU" b="1" i="1" dirty="0" smtClean="0"/>
              <a:t>«Боюсь за тебя, не случится беды?</a:t>
            </a:r>
            <a:br>
              <a:rPr lang="ru-RU" b="1" i="1" dirty="0" smtClean="0"/>
            </a:br>
            <a:r>
              <a:rPr lang="ru-RU" b="1" i="1" dirty="0" smtClean="0"/>
              <a:t>Вставай же, скорей, принеси мне воды!»</a:t>
            </a:r>
            <a:endParaRPr lang="ru-RU" dirty="0" smtClean="0"/>
          </a:p>
          <a:p>
            <a:r>
              <a:rPr lang="ru-RU" b="1" i="1" dirty="0" smtClean="0"/>
              <a:t>В печурке открытой не гаснет огонь,</a:t>
            </a:r>
            <a:br>
              <a:rPr lang="ru-RU" b="1" i="1" dirty="0" smtClean="0"/>
            </a:br>
            <a:r>
              <a:rPr lang="ru-RU" b="1" i="1" dirty="0" smtClean="0"/>
              <a:t>На сердце такая не детская боль!</a:t>
            </a:r>
            <a:endParaRPr lang="ru-RU" dirty="0" smtClean="0"/>
          </a:p>
          <a:p>
            <a:r>
              <a:rPr lang="ru-RU" b="1" i="1" dirty="0" smtClean="0"/>
              <a:t>Ему на завод возвращаться пора,</a:t>
            </a:r>
            <a:br>
              <a:rPr lang="ru-RU" b="1" i="1" dirty="0" smtClean="0"/>
            </a:br>
            <a:r>
              <a:rPr lang="ru-RU" b="1" i="1" dirty="0" smtClean="0"/>
              <a:t>Смена начнется уже в 5 утра.</a:t>
            </a:r>
            <a:endParaRPr lang="ru-RU" dirty="0" smtClean="0"/>
          </a:p>
          <a:p>
            <a:r>
              <a:rPr lang="ru-RU" b="1" i="1" dirty="0" smtClean="0"/>
              <a:t>«Скажите мне, люди,</a:t>
            </a:r>
            <a:br>
              <a:rPr lang="ru-RU" b="1" i="1" dirty="0" smtClean="0"/>
            </a:br>
            <a:r>
              <a:rPr lang="ru-RU" b="1" i="1" dirty="0" smtClean="0"/>
              <a:t>Ну почему?  </a:t>
            </a:r>
            <a:br>
              <a:rPr lang="ru-RU" b="1" i="1" dirty="0" smtClean="0"/>
            </a:br>
            <a:r>
              <a:rPr lang="ru-RU" b="1" i="1" dirty="0" smtClean="0"/>
              <a:t>Придумали взрослые эту войну?»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" name="Содержимое 5" descr="хлеб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571480"/>
            <a:ext cx="2692340" cy="3810000"/>
          </a:xfrm>
        </p:spPr>
      </p:pic>
      <p:sp>
        <p:nvSpPr>
          <p:cNvPr id="7" name="Прямоугольник 6"/>
          <p:cNvSpPr/>
          <p:nvPr/>
        </p:nvSpPr>
        <p:spPr>
          <a:xfrm>
            <a:off x="214283" y="4286255"/>
            <a:ext cx="32861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125 граммов блокадного хлеба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5337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500042"/>
            <a:ext cx="4714907" cy="51538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 smtClean="0"/>
              <a:t>С первых дней  войны Валентина Романова пошла работать на завод «Прогресс».  Работали на заводе в три смены, делали пружины для взрывателей бомб.  Пружинка маленькая, ошибиться  было нельзя – не будет взрыва. В цехе холод, в животе голод.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Зима 1942 года была очень суровой. Люди, сохраняя силы, минуя мосты, шли через Неву. Шла и Валентина Романова. И провалилась. По-видимому, днем прошел  корабль и лед к ночи не сковало.  Барахтаясь в ледяной воде Невы, Валентине удалось спастись. Свои воспоминания о этой ужасной ночи 1942 года  Валентина записала в свою тетрадь.</a:t>
            </a:r>
          </a:p>
          <a:p>
            <a:pPr algn="just"/>
            <a:endParaRPr lang="ru-RU" dirty="0"/>
          </a:p>
        </p:txBody>
      </p:sp>
      <p:pic>
        <p:nvPicPr>
          <p:cNvPr id="8" name="Содержимое 7" descr="стих в неве тонула 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571480"/>
            <a:ext cx="3407113" cy="5429288"/>
          </a:xfrm>
        </p:spPr>
      </p:pic>
    </p:spTree>
    <p:custDataLst>
      <p:tags r:id="rId1"/>
    </p:custDataLst>
  </p:cSld>
  <p:clrMapOvr>
    <a:masterClrMapping/>
  </p:clrMapOvr>
  <p:transition spd="slow" advClick="0" advTm="2668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714356"/>
            <a:ext cx="4714907" cy="5153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« Вдруг лед сломался подо мной.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Наверно катер днем прошел сторожевой.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Морозом лед соединился, но не для тяжести такой.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Было темно, едва луна светила.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Упала вниз лицом,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Подняться уж была не в силах.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Молитв не знала никаких.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Как до сих пор  я их не знаю.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Но только все шептала: «О господи, спаси и сохрани, одно и тоже повторяла».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Переползая медленно, барахтаясь в воде,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Проем я этот одолела,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На твердый лед перебралась.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Кое - как  добралась до работы.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Промокшая,  в сосульках вся,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Всю ночь девчата там меня сушили,</a:t>
            </a:r>
          </a:p>
          <a:p>
            <a:pPr algn="just"/>
            <a:r>
              <a:rPr lang="ru-RU" dirty="0" smtClean="0">
                <a:latin typeface="Lucida Sans Unicode" pitchFamily="34" charset="0"/>
                <a:cs typeface="Lucida Sans Unicode" pitchFamily="34" charset="0"/>
              </a:rPr>
              <a:t>Растирали, поили кипятком.</a:t>
            </a:r>
            <a:endParaRPr lang="ru-RU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Содержимое 4" descr="стих в неве тонула-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928670"/>
            <a:ext cx="3571900" cy="5286412"/>
          </a:xfrm>
        </p:spPr>
      </p:pic>
    </p:spTree>
    <p:custDataLst>
      <p:tags r:id="rId1"/>
    </p:custDataLst>
  </p:cSld>
  <p:clrMapOvr>
    <a:masterClrMapping/>
  </p:clrMapOvr>
  <p:transition spd="slow" advClick="0" advTm="44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7620" y="500042"/>
            <a:ext cx="4714907" cy="5153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Одна крестила  даже все меня,</a:t>
            </a:r>
          </a:p>
          <a:p>
            <a:pPr algn="just"/>
            <a:r>
              <a:rPr lang="ru-RU" dirty="0" smtClean="0"/>
              <a:t>Молитвы надо мной читала,</a:t>
            </a:r>
          </a:p>
          <a:p>
            <a:pPr algn="just"/>
            <a:r>
              <a:rPr lang="ru-RU" dirty="0" smtClean="0"/>
              <a:t>Чтоб я не простудилась и не заболела.</a:t>
            </a:r>
          </a:p>
          <a:p>
            <a:pPr algn="just"/>
            <a:r>
              <a:rPr lang="ru-RU" dirty="0" smtClean="0"/>
              <a:t>И бог помог. Молитва помогла.</a:t>
            </a:r>
          </a:p>
          <a:p>
            <a:pPr algn="just"/>
            <a:r>
              <a:rPr lang="ru-RU" dirty="0" smtClean="0"/>
              <a:t>Воздушную тревогу в эту ночь не объявляли.</a:t>
            </a:r>
          </a:p>
          <a:p>
            <a:pPr algn="just"/>
            <a:r>
              <a:rPr lang="ru-RU" dirty="0" smtClean="0"/>
              <a:t>Прейдя домой, я маме ничего не рассказала,</a:t>
            </a:r>
          </a:p>
          <a:p>
            <a:pPr algn="just"/>
            <a:r>
              <a:rPr lang="ru-RU" dirty="0" smtClean="0"/>
              <a:t>Больная уж тогда она лежала.</a:t>
            </a:r>
          </a:p>
          <a:p>
            <a:pPr algn="just"/>
            <a:r>
              <a:rPr lang="ru-RU" dirty="0" smtClean="0"/>
              <a:t>Распухли ноги, стали , как стекло,</a:t>
            </a:r>
          </a:p>
          <a:p>
            <a:pPr algn="just"/>
            <a:r>
              <a:rPr lang="ru-RU" dirty="0" smtClean="0"/>
              <a:t>Покрылись пятнами </a:t>
            </a:r>
            <a:r>
              <a:rPr lang="ru-RU" dirty="0" err="1" smtClean="0"/>
              <a:t>богрянового</a:t>
            </a:r>
            <a:r>
              <a:rPr lang="ru-RU" dirty="0" smtClean="0"/>
              <a:t>  цвета.</a:t>
            </a:r>
          </a:p>
          <a:p>
            <a:pPr algn="just"/>
            <a:r>
              <a:rPr lang="ru-RU" dirty="0" smtClean="0"/>
              <a:t>То началась цинга, ужасная болезнь.</a:t>
            </a:r>
          </a:p>
          <a:p>
            <a:pPr algn="just"/>
            <a:r>
              <a:rPr lang="ru-RU" dirty="0" smtClean="0"/>
              <a:t>Но после ночи той , по льду я больше не ходила,</a:t>
            </a:r>
          </a:p>
          <a:p>
            <a:pPr algn="just"/>
            <a:r>
              <a:rPr lang="ru-RU" dirty="0" smtClean="0"/>
              <a:t>Лишь только по воду до проруби с ведром.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 тех пор уверовала в бога твердо,</a:t>
            </a:r>
          </a:p>
          <a:p>
            <a:pPr algn="just"/>
            <a:r>
              <a:rPr lang="ru-RU" dirty="0" smtClean="0"/>
              <a:t>Без веры в жизни жить нельзя.</a:t>
            </a:r>
          </a:p>
          <a:p>
            <a:pPr algn="just"/>
            <a:endParaRPr lang="ru-RU" dirty="0"/>
          </a:p>
        </p:txBody>
      </p:sp>
      <p:pic>
        <p:nvPicPr>
          <p:cNvPr id="6" name="Содержимое 5" descr="стих в неве тонула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214290"/>
            <a:ext cx="3571900" cy="6643710"/>
          </a:xfrm>
        </p:spPr>
      </p:pic>
    </p:spTree>
    <p:custDataLst>
      <p:tags r:id="rId1"/>
    </p:custDataLst>
  </p:cSld>
  <p:clrMapOvr>
    <a:masterClrMapping/>
  </p:clrMapOvr>
  <p:transition spd="slow" advClick="0" advTm="3397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6314" y="857232"/>
            <a:ext cx="3857651" cy="50720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200" dirty="0" smtClean="0"/>
              <a:t>В 1942 году завод «Прогресс», на котором трудилась Валентина  разбомбили.  Эти страшные минуты своей жизни Валентина описывала так:</a:t>
            </a:r>
          </a:p>
          <a:p>
            <a:pPr algn="just"/>
            <a:r>
              <a:rPr lang="ru-RU" sz="2200" dirty="0" smtClean="0"/>
              <a:t>« И вот ночную тишину нарушил звук сирены,</a:t>
            </a:r>
          </a:p>
          <a:p>
            <a:pPr algn="just"/>
            <a:r>
              <a:rPr lang="ru-RU" sz="2200" dirty="0" smtClean="0"/>
              <a:t>Такой протяжный, возвещавший о беде.</a:t>
            </a:r>
          </a:p>
          <a:p>
            <a:pPr algn="just"/>
            <a:r>
              <a:rPr lang="ru-RU" sz="2200" dirty="0" smtClean="0"/>
              <a:t>По радио спокойно объявили о тревоге,</a:t>
            </a:r>
          </a:p>
          <a:p>
            <a:pPr algn="just"/>
            <a:r>
              <a:rPr lang="ru-RU" sz="2200" dirty="0" smtClean="0"/>
              <a:t>Что гражданам спустится надо вниз.</a:t>
            </a:r>
          </a:p>
          <a:p>
            <a:pPr algn="just"/>
            <a:r>
              <a:rPr lang="ru-RU" sz="2200" dirty="0" smtClean="0"/>
              <a:t>И вот с ужасным шумом пролетели самолеты.</a:t>
            </a:r>
          </a:p>
          <a:p>
            <a:pPr algn="just"/>
            <a:r>
              <a:rPr lang="ru-RU" sz="2200" dirty="0" smtClean="0"/>
              <a:t>И падали фугаски, зажигалки.</a:t>
            </a:r>
          </a:p>
          <a:p>
            <a:pPr algn="just"/>
            <a:r>
              <a:rPr lang="ru-RU" sz="2200" dirty="0" smtClean="0"/>
              <a:t>Вдруг, такой раздался взрыв,</a:t>
            </a:r>
          </a:p>
          <a:p>
            <a:pPr algn="just"/>
            <a:r>
              <a:rPr lang="ru-RU" sz="2200" dirty="0" smtClean="0"/>
              <a:t>Огнем все охватило.</a:t>
            </a:r>
          </a:p>
          <a:p>
            <a:pPr algn="just"/>
            <a:r>
              <a:rPr lang="ru-RU" sz="2200" dirty="0" smtClean="0"/>
              <a:t>Посыпались стекла, свет погас…</a:t>
            </a:r>
            <a:endParaRPr lang="ru-RU" dirty="0" smtClean="0"/>
          </a:p>
        </p:txBody>
      </p:sp>
      <p:pic>
        <p:nvPicPr>
          <p:cNvPr id="8" name="Содержимое 7" descr="стих воспоминание о войне 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85720" y="0"/>
            <a:ext cx="4143404" cy="6286520"/>
          </a:xfrm>
        </p:spPr>
      </p:pic>
    </p:spTree>
    <p:custDataLst>
      <p:tags r:id="rId1"/>
    </p:custDataLst>
  </p:cSld>
  <p:clrMapOvr>
    <a:masterClrMapping/>
  </p:clrMapOvr>
  <p:transition spd="slow" advClick="0" advTm="2714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500042"/>
            <a:ext cx="3929089" cy="515387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«О боже, что там началось.</a:t>
            </a:r>
          </a:p>
          <a:p>
            <a:pPr algn="just"/>
            <a:r>
              <a:rPr lang="ru-RU" dirty="0" smtClean="0"/>
              <a:t>И крик и стон и просьба о спасенье.</a:t>
            </a:r>
          </a:p>
          <a:p>
            <a:pPr algn="just"/>
            <a:r>
              <a:rPr lang="ru-RU" dirty="0" smtClean="0"/>
              <a:t>Бойцы выпрыгивали в окна, в разбитые проемы,</a:t>
            </a:r>
          </a:p>
          <a:p>
            <a:pPr algn="just"/>
            <a:r>
              <a:rPr lang="ru-RU" dirty="0" smtClean="0"/>
              <a:t>На груды кирпича,  все в пламени огня.</a:t>
            </a:r>
          </a:p>
          <a:p>
            <a:pPr algn="just"/>
            <a:r>
              <a:rPr lang="ru-RU" dirty="0" smtClean="0"/>
              <a:t>Потом все это долго так горело,</a:t>
            </a:r>
          </a:p>
          <a:p>
            <a:pPr algn="just"/>
            <a:r>
              <a:rPr lang="ru-RU" dirty="0" smtClean="0"/>
              <a:t>А запах гари был настолько зол.</a:t>
            </a:r>
          </a:p>
          <a:p>
            <a:pPr algn="just"/>
            <a:r>
              <a:rPr lang="ru-RU" dirty="0" smtClean="0"/>
              <a:t>В ту ночь почти что все погибли.</a:t>
            </a:r>
          </a:p>
          <a:p>
            <a:pPr algn="just"/>
            <a:r>
              <a:rPr lang="ru-RU" dirty="0" smtClean="0"/>
              <a:t>Людей ведь некому спасать,</a:t>
            </a:r>
          </a:p>
          <a:p>
            <a:pPr algn="just"/>
            <a:r>
              <a:rPr lang="ru-RU" dirty="0" smtClean="0"/>
              <a:t>Все были на переднем крае,</a:t>
            </a:r>
          </a:p>
          <a:p>
            <a:pPr algn="just"/>
            <a:r>
              <a:rPr lang="ru-RU" dirty="0" smtClean="0"/>
              <a:t>А я бывает не могу ночами спать».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Содержимое 4" descr="стих о войне 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000108"/>
            <a:ext cx="4286280" cy="4810132"/>
          </a:xfrm>
        </p:spPr>
      </p:pic>
    </p:spTree>
    <p:custDataLst>
      <p:tags r:id="rId1"/>
    </p:custDataLst>
  </p:cSld>
  <p:clrMapOvr>
    <a:masterClrMapping/>
  </p:clrMapOvr>
  <p:transition spd="slow" advClick="0" advTm="2115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71934" y="500042"/>
            <a:ext cx="4786346" cy="621510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Завод «Прогресс»  разбомбили. Воды и электроэнергии не было  и всех комсомольцев, в том числе и Валентину Романову отправили  на Финский вокзал помогать грузиться эвакуированным в вагоны.  У девчонок-комсомолок на поясе , прихваченные кушаком, висели </a:t>
            </a:r>
            <a:r>
              <a:rPr lang="ru-RU" dirty="0" err="1" smtClean="0"/>
              <a:t>котелочки</a:t>
            </a:r>
            <a:r>
              <a:rPr lang="ru-RU" dirty="0" smtClean="0"/>
              <a:t>. Эвакуированные, за помощь, делились кое-какой пищей, отказываться было нельзя, делились последним, и притом они вырывались из кольца блокады.</a:t>
            </a:r>
          </a:p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/>
              <a:t>	После комитет комсомола послал комсомольцев, в том числе и Валентину, работать на Охтинское кладбище, помогать захоронению трупов.</a:t>
            </a:r>
          </a:p>
          <a:p>
            <a:pPr algn="just"/>
            <a:r>
              <a:rPr lang="ru-RU" dirty="0" smtClean="0"/>
              <a:t>В кладбищенской сторожке всем выдали рукавицы, лом и веревки. Была установлена норма – оттащить 20 трупов к большому рву. Валентина вспоминает: «Трупы были голыми. Я сама отвозила умерших к кладбищу. Гробов не было, но в простыню, одеяло обязательно закутывали. Хоронили , в чем человека застала смерть, а здесь все голые. Значит было и мародерство….  Силы у нас, голодных девчонок , какие? А тут тяжелый лом. Кое-как отковыряешь покойника из кучи, оторвешь, то руку, то ногу, обвяжешь веревкой и тащишь. Никто не проверял – выполнил ты норму или нет, но старались…».</a:t>
            </a:r>
          </a:p>
          <a:p>
            <a:pPr algn="just"/>
            <a:endParaRPr lang="ru-RU" dirty="0"/>
          </a:p>
        </p:txBody>
      </p:sp>
      <p:pic>
        <p:nvPicPr>
          <p:cNvPr id="6" name="Содержимое 5" descr="blokada_lieninghrada26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3786214" cy="4643470"/>
          </a:xfrm>
        </p:spPr>
      </p:pic>
    </p:spTree>
    <p:custDataLst>
      <p:tags r:id="rId1"/>
    </p:custDataLst>
  </p:cSld>
  <p:clrMapOvr>
    <a:masterClrMapping/>
  </p:clrMapOvr>
  <p:transition spd="slow" advClick="0" advTm="5149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29058" y="928670"/>
            <a:ext cx="4643470" cy="515387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Всю блокаду Валентина работала, боялась остаться дома и ослабнуть.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Валентина вспоминала: «Мы и по квартирам ходили. Кто был живой помогали печурку разжечь, хлеб выкупить. Бывало в почтовом ящике находили записки: Этого не ищите. Ушел на мясо…». 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85000"/>
                  </a:schemeClr>
                </a:solidFill>
              </a:rPr>
              <a:t>И ей тогда было всего лишь шестнадцать лет.</a:t>
            </a:r>
          </a:p>
          <a:p>
            <a:pPr algn="just"/>
            <a:endParaRPr lang="ru-RU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" name="Содержимое 14" descr="стих опять в ленинграде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928670"/>
            <a:ext cx="3714776" cy="6215106"/>
          </a:xfrm>
        </p:spPr>
      </p:pic>
      <p:sp>
        <p:nvSpPr>
          <p:cNvPr id="16" name="Прямоугольник 15"/>
          <p:cNvSpPr/>
          <p:nvPr/>
        </p:nvSpPr>
        <p:spPr>
          <a:xfrm>
            <a:off x="428597" y="4813994"/>
            <a:ext cx="3357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Отрывок из стихотворения Валентины Романовой «Опять я в Ленинграде»</a:t>
            </a:r>
            <a:endParaRPr lang="ru-RU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2223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7901014" cy="8382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После прорыва блокады, окончания войны </a:t>
            </a:r>
          </a:p>
          <a:p>
            <a:pPr algn="ctr"/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Романова Валентина Николаевна была удостоена многих наград.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Содержимое 7" descr="medal-foto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84569" y="1517650"/>
            <a:ext cx="2785450" cy="3941763"/>
          </a:xfrm>
        </p:spPr>
      </p:pic>
      <p:pic>
        <p:nvPicPr>
          <p:cNvPr id="12" name="Содержимое 11" descr="смольный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72121" y="1517650"/>
            <a:ext cx="2787582" cy="3941763"/>
          </a:xfrm>
        </p:spPr>
      </p:pic>
    </p:spTree>
    <p:custDataLst>
      <p:tags r:id="rId1"/>
    </p:custDataLst>
  </p:cSld>
  <p:clrMapOvr>
    <a:masterClrMapping/>
  </p:clrMapOvr>
  <p:transition spd="slow" advClick="0" advTm="8656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В поселке </a:t>
            </a:r>
            <a:r>
              <a:rPr lang="ru-RU" sz="1400" dirty="0" err="1" smtClean="0"/>
              <a:t>Кавалерово</a:t>
            </a:r>
            <a:r>
              <a:rPr lang="ru-RU" sz="1400" dirty="0" smtClean="0"/>
              <a:t> Приморского края, где проживала Валентина Николаевна Романова до сих пор ее помнят и любят, хотя прошло 20 лет со дня смерти.  К  70-летию  Победы в местной газете напечатали  интервью –воспоминание  о блокадных днях Ленинграда, взятое 20 лет назад у Романовой  Валентины Николаевны.</a:t>
            </a:r>
            <a:endParaRPr lang="ru-RU" sz="1400" dirty="0"/>
          </a:p>
        </p:txBody>
      </p:sp>
      <p:pic>
        <p:nvPicPr>
          <p:cNvPr id="7" name="Содержимое 6" descr="кавалеро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600200"/>
            <a:ext cx="7858180" cy="4525963"/>
          </a:xfrm>
        </p:spPr>
      </p:pic>
    </p:spTree>
    <p:custDataLst>
      <p:tags r:id="rId1"/>
    </p:custDataLst>
  </p:cSld>
  <p:clrMapOvr>
    <a:masterClrMapping/>
  </p:clrMapOvr>
  <p:transition spd="slow" advClick="0" advTm="1443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4" y="857232"/>
            <a:ext cx="3571900" cy="4786346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000" b="1" i="1" dirty="0" smtClean="0"/>
              <a:t>Блокада Ленинграда – это не слыханное испытание человека на человечность, достоинство, любовь к близким, сострадание сердечность. </a:t>
            </a:r>
            <a:r>
              <a:rPr lang="ru-RU" sz="2000" b="1" i="1" dirty="0" smtClean="0"/>
              <a:t>Эти </a:t>
            </a:r>
            <a:r>
              <a:rPr lang="ru-RU" sz="2000" b="1" i="1" dirty="0" smtClean="0"/>
              <a:t>испытание были ежедневными, страшными, потому что голод представить себе невозможно не пережив его…</a:t>
            </a:r>
          </a:p>
          <a:p>
            <a:pPr algn="just"/>
            <a:endParaRPr lang="ru-RU" sz="2000" b="1" i="1" dirty="0" smtClean="0"/>
          </a:p>
          <a:p>
            <a:pPr algn="just"/>
            <a:endParaRPr lang="ru-RU" sz="2000" b="1" i="1" dirty="0" smtClean="0"/>
          </a:p>
          <a:p>
            <a:pPr algn="just"/>
            <a:endParaRPr lang="ru-RU" sz="2000" b="1" i="1" dirty="0"/>
          </a:p>
        </p:txBody>
      </p:sp>
      <p:pic>
        <p:nvPicPr>
          <p:cNvPr id="5" name="Содержимое 4" descr="blokada_lieninghrada4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857232"/>
            <a:ext cx="4310063" cy="4357718"/>
          </a:xfrm>
        </p:spPr>
      </p:pic>
    </p:spTree>
    <p:custDataLst>
      <p:tags r:id="rId1"/>
    </p:custDataLst>
  </p:cSld>
  <p:clrMapOvr>
    <a:masterClrMapping/>
  </p:clrMapOvr>
  <p:transition spd="slow" advClick="0" advTm="12894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65416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Те, кто пережил блокаду Ленинграда, были обычными людьми.</a:t>
            </a:r>
            <a:br>
              <a:rPr lang="ru-RU" sz="2000" dirty="0" smtClean="0"/>
            </a:br>
            <a:r>
              <a:rPr lang="ru-RU" sz="2000" dirty="0" smtClean="0"/>
              <a:t>Они сумели совершить невозможное – пережить ледяной ад.</a:t>
            </a:r>
            <a:br>
              <a:rPr lang="ru-RU" sz="2000" dirty="0" smtClean="0"/>
            </a:br>
            <a:r>
              <a:rPr lang="ru-RU" sz="2000" dirty="0" smtClean="0"/>
              <a:t> И не только пережить, но и остаться людьми.</a:t>
            </a:r>
            <a:br>
              <a:rPr lang="ru-RU" sz="2000" dirty="0" smtClean="0"/>
            </a:br>
            <a:r>
              <a:rPr lang="ru-RU" sz="2000" dirty="0" smtClean="0"/>
              <a:t> Они уходят, и вместе с ними уходит история…</a:t>
            </a:r>
            <a:br>
              <a:rPr lang="ru-RU" sz="2000" dirty="0" smtClean="0"/>
            </a:br>
            <a:r>
              <a:rPr lang="ru-RU" sz="2000" dirty="0" smtClean="0"/>
              <a:t>И только от нас зависит, чтобы она не ушла навсегда.</a:t>
            </a:r>
            <a:endParaRPr lang="ru-RU" sz="2000" dirty="0"/>
          </a:p>
        </p:txBody>
      </p:sp>
      <p:pic>
        <p:nvPicPr>
          <p:cNvPr id="9" name="Содержимое 8" descr="116315868_742dc6cb776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2000240"/>
            <a:ext cx="6572296" cy="4500594"/>
          </a:xfrm>
        </p:spPr>
      </p:pic>
    </p:spTree>
    <p:custDataLst>
      <p:tags r:id="rId1"/>
    </p:custDataLst>
  </p:cSld>
  <p:clrMapOvr>
    <a:masterClrMapping/>
  </p:clrMapOvr>
  <p:transition spd="slow" advClick="0" advTm="14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00694" y="857232"/>
            <a:ext cx="3009953" cy="4868120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1600" b="1" i="1" dirty="0" smtClean="0"/>
              <a:t>На момент установления блокады в городе находилось 2 миллиона 544 тысячи человек, в том числе 400 тысяч детей.</a:t>
            </a:r>
          </a:p>
          <a:p>
            <a:pPr algn="just"/>
            <a:r>
              <a:rPr lang="ru-RU" sz="1600" b="1" i="1" dirty="0" smtClean="0"/>
              <a:t>Кроме того, в пригородных районах, то есть тоже в кольце блокады, оставалось 343 тысячи человек.</a:t>
            </a:r>
          </a:p>
          <a:p>
            <a:pPr algn="just"/>
            <a:r>
              <a:rPr lang="ru-RU" sz="1600" b="1" i="1" dirty="0" smtClean="0"/>
              <a:t>В сентябре 1941 года, когда начались систематические бомбардировки, обстрелы и пожары, многие хотели выехать, но пути были уже отрезаны. </a:t>
            </a:r>
            <a:endParaRPr lang="ru-RU" sz="1600" b="1" i="1" dirty="0" smtClean="0"/>
          </a:p>
          <a:p>
            <a:pPr algn="just"/>
            <a:endParaRPr lang="ru-RU" sz="1600" b="1" i="1" dirty="0" smtClean="0"/>
          </a:p>
          <a:p>
            <a:pPr algn="just"/>
            <a:endParaRPr lang="ru-RU" sz="1600" b="1" i="1" dirty="0"/>
          </a:p>
        </p:txBody>
      </p:sp>
      <p:pic>
        <p:nvPicPr>
          <p:cNvPr id="7" name="Содержимое 6" descr="blokada_lieninghrada7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1000108"/>
            <a:ext cx="4625975" cy="4143404"/>
          </a:xfrm>
        </p:spPr>
      </p:pic>
    </p:spTree>
    <p:custDataLst>
      <p:tags r:id="rId1"/>
    </p:custDataLst>
  </p:cSld>
  <p:clrMapOvr>
    <a:masterClrMapping/>
  </p:clrMapOvr>
  <p:transition spd="slow" advClick="0" advTm="1717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72066" y="857232"/>
            <a:ext cx="3714776" cy="4796682"/>
          </a:xfrm>
        </p:spPr>
        <p:txBody>
          <a:bodyPr>
            <a:normAutofit/>
          </a:bodyPr>
          <a:lstStyle/>
          <a:p>
            <a:endParaRPr lang="ru-RU" sz="2200" b="1" i="1" dirty="0" smtClean="0"/>
          </a:p>
          <a:p>
            <a:endParaRPr lang="ru-RU" sz="2200" b="1" i="1" dirty="0" smtClean="0"/>
          </a:p>
          <a:p>
            <a:r>
              <a:rPr lang="ru-RU" sz="2200" b="1" i="1" dirty="0" smtClean="0"/>
              <a:t>Среди оставшихся в кольце блокады,  была и юная, шестнадцатилетняя девочка -</a:t>
            </a:r>
          </a:p>
          <a:p>
            <a:pPr algn="ctr"/>
            <a:endParaRPr lang="ru-RU" sz="2200" b="1" i="1" dirty="0" smtClean="0"/>
          </a:p>
          <a:p>
            <a:pPr algn="ctr"/>
            <a:r>
              <a:rPr lang="ru-RU" sz="2200" b="1" i="1" dirty="0" smtClean="0"/>
              <a:t>Валентина </a:t>
            </a:r>
          </a:p>
          <a:p>
            <a:pPr algn="ctr"/>
            <a:r>
              <a:rPr lang="ru-RU" sz="2200" b="1" i="1" dirty="0" smtClean="0"/>
              <a:t>Бойко (Романова)</a:t>
            </a:r>
          </a:p>
          <a:p>
            <a:pPr algn="ctr"/>
            <a:endParaRPr lang="ru-RU" sz="2200" b="1" i="1" dirty="0" smtClean="0"/>
          </a:p>
          <a:p>
            <a:pPr algn="ctr"/>
            <a:endParaRPr lang="ru-RU" sz="2200" b="1" i="1" dirty="0" smtClean="0"/>
          </a:p>
          <a:p>
            <a:pPr algn="ctr"/>
            <a:endParaRPr lang="ru-RU" sz="2200" b="1" i="1" dirty="0"/>
          </a:p>
        </p:txBody>
      </p:sp>
      <p:pic>
        <p:nvPicPr>
          <p:cNvPr id="6" name="Содержимое 5" descr="фото-медаль житель блокады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4714876" cy="5143536"/>
          </a:xfrm>
        </p:spPr>
      </p:pic>
      <p:sp>
        <p:nvSpPr>
          <p:cNvPr id="7" name="Прямоугольник 6"/>
          <p:cNvSpPr/>
          <p:nvPr/>
        </p:nvSpPr>
        <p:spPr>
          <a:xfrm>
            <a:off x="785786" y="4071942"/>
            <a:ext cx="30003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Родилась </a:t>
            </a:r>
          </a:p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02 января 1925 в г.Ленинграде</a:t>
            </a:r>
          </a:p>
          <a:p>
            <a:pPr algn="ctr"/>
            <a:endParaRPr lang="ru-RU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9" y="4714884"/>
            <a:ext cx="2928958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Умерла </a:t>
            </a:r>
          </a:p>
          <a:p>
            <a:pPr algn="ctr"/>
            <a:r>
              <a:rPr lang="ru-RU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 октября 1995 года</a:t>
            </a:r>
          </a:p>
          <a:p>
            <a:pPr algn="ctr"/>
            <a:r>
              <a:rPr lang="ru-RU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похоронена в </a:t>
            </a:r>
            <a:r>
              <a:rPr lang="ru-RU" sz="1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п.Кавалерово</a:t>
            </a:r>
            <a:r>
              <a:rPr lang="ru-RU" sz="1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Приморского края</a:t>
            </a:r>
            <a:endParaRPr lang="ru-RU" sz="1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18482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071538" y="530352"/>
            <a:ext cx="7143800" cy="41879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Родственники Романовой (Бойко) Валентины Николаевны проживают в г.Дальнегорске Приморского края. </a:t>
            </a:r>
          </a:p>
          <a:p>
            <a:pPr algn="just">
              <a:buNone/>
            </a:pPr>
            <a:r>
              <a:rPr lang="ru-RU" dirty="0" smtClean="0"/>
              <a:t>   Из материалов семейного архива Романовых подготовлена данная презентация, посвященная памяти жителей блокадного Ленинграда.</a:t>
            </a:r>
            <a:endParaRPr lang="ru-RU" dirty="0"/>
          </a:p>
        </p:txBody>
      </p:sp>
    </p:spTree>
  </p:cSld>
  <p:clrMapOvr>
    <a:masterClrMapping/>
  </p:clrMapOvr>
  <p:transition spd="slow" advClick="0" advTm="905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0" y="0"/>
            <a:ext cx="4572000" cy="6858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Свои воспоминания о жизни в блокадном Ленинграде Валентина записывала в тетрадь, которая бережно хранится в семейном архиве.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Из записей, узнаем о страшных голодных днях блокады:  </a:t>
            </a:r>
            <a:r>
              <a:rPr lang="ru-RU" sz="2000" dirty="0" smtClean="0">
                <a:latin typeface="Mistral" pitchFamily="66" charset="0"/>
              </a:rPr>
              <a:t>«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Я никогда не сеяла хлеб и не убирала, я </a:t>
            </a:r>
            <a:r>
              <a:rPr lang="ru-RU" sz="2000" dirty="0" err="1" smtClean="0">
                <a:latin typeface="Lucida Sans Unicode" pitchFamily="34" charset="0"/>
                <a:cs typeface="Lucida Sans Unicode" pitchFamily="34" charset="0"/>
              </a:rPr>
              <a:t>Ленинградка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. Но сколько я себя помню, хлеб все время проходит через мою жизнь.  Еще восьмилетней девочкой в 1933 году я уже узнала цену хлеба, когда его отпускали по карточкам…</a:t>
            </a:r>
            <a:endParaRPr lang="ru-RU" sz="2000" dirty="0"/>
          </a:p>
        </p:txBody>
      </p:sp>
      <p:pic>
        <p:nvPicPr>
          <p:cNvPr id="7" name="Содержимое 6" descr="рассказ о хлебе-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52"/>
            <a:ext cx="4071966" cy="6357982"/>
          </a:xfrm>
        </p:spPr>
      </p:pic>
    </p:spTree>
    <p:custDataLst>
      <p:tags r:id="rId1"/>
    </p:custDataLst>
  </p:cSld>
  <p:clrMapOvr>
    <a:masterClrMapping/>
  </p:clrMapOvr>
  <p:transition spd="slow" advClick="0" advTm="2945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42852"/>
            <a:ext cx="3929090" cy="650085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Lucida Console" pitchFamily="49" charset="0"/>
              </a:rPr>
              <a:t>«И вот опять 1941 - 42 год. Годы, о которых страшно вспоминать.  Одна мысль в голове, хочется хлеба, но его нет.</a:t>
            </a:r>
          </a:p>
          <a:p>
            <a:pPr algn="just">
              <a:lnSpc>
                <a:spcPct val="150000"/>
              </a:lnSpc>
            </a:pPr>
            <a:r>
              <a:rPr lang="ru-RU" sz="2000" i="1" dirty="0" smtClean="0">
                <a:latin typeface="Lucida Console" pitchFamily="49" charset="0"/>
              </a:rPr>
              <a:t>Мама долго сопротивляется с голодом. Она роет за городом окопы, из мерзлой земли выкапывает кочерыжки капусты и дома их тушит, добавляя туда макуху, на которую мы вымениваем вещи на базаре.</a:t>
            </a:r>
            <a:endParaRPr lang="ru-RU" sz="2000" dirty="0"/>
          </a:p>
        </p:txBody>
      </p:sp>
      <p:pic>
        <p:nvPicPr>
          <p:cNvPr id="5" name="Содержимое 4" descr="рассказ о хлебе-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514310"/>
            <a:ext cx="3286148" cy="4652988"/>
          </a:xfrm>
        </p:spPr>
      </p:pic>
    </p:spTree>
    <p:custDataLst>
      <p:tags r:id="rId1"/>
    </p:custDataLst>
  </p:cSld>
  <p:clrMapOvr>
    <a:masterClrMapping/>
  </p:clrMapOvr>
  <p:transition spd="slow" advClick="0" advTm="2343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3438" y="357166"/>
            <a:ext cx="3929090" cy="5939690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Свои 125 гр. Хлеба она съедает сразу, а я строго делю их на 2 части, сушу на чугунной печки и с солью и кипятком съедаю утром и вечером.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А на заводе, где я работала уже с 1941 г., с августа месяца, в ОТК 7-го цеха, гнула маленькие пружинки для взрывателей огромных бомб, нам в обед давали тарелку чечевичного супа или бобового. Так вот,  немцы, зная об этом, все время бросали листовки:</a:t>
            </a:r>
          </a:p>
          <a:p>
            <a:pPr algn="just"/>
            <a:endParaRPr lang="ru-RU" sz="2000" i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Содержимое 4" descr="рассказ о хлебе-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4357718" cy="6572272"/>
          </a:xfrm>
        </p:spPr>
      </p:pic>
    </p:spTree>
    <p:custDataLst>
      <p:tags r:id="rId1"/>
    </p:custDataLst>
  </p:cSld>
  <p:clrMapOvr>
    <a:masterClrMapping/>
  </p:clrMapOvr>
  <p:transition spd="slow" advClick="0" advTm="28857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429256" y="357166"/>
            <a:ext cx="3071833" cy="6286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«Ленинградские матрешки,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Вы не бойтесь бомбежки,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Чечевицу доедите,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Ленинград, Москву сдадите».</a:t>
            </a:r>
          </a:p>
          <a:p>
            <a:pPr algn="just"/>
            <a:endParaRPr lang="ru-RU" sz="2000" i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«Ленинградские матрешки,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Доедите бобы, 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припасайте гробы,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Сегодня будем бомбить,</a:t>
            </a: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Завтра будем хоронить».</a:t>
            </a:r>
          </a:p>
          <a:p>
            <a:pPr algn="just"/>
            <a:endParaRPr lang="ru-RU" sz="2000" i="1" dirty="0" smtClean="0">
              <a:latin typeface="Lucida Sans Unicode" pitchFamily="34" charset="0"/>
              <a:cs typeface="Lucida Sans Unicode" pitchFamily="34" charset="0"/>
            </a:endParaRPr>
          </a:p>
          <a:p>
            <a:pPr algn="just"/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«И вот прочитаешь такую листовку и еще становишься злее, хочется им мстить за наше горе»…</a:t>
            </a:r>
            <a:endParaRPr lang="ru-RU" sz="200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Содержимое 4" descr="рассказ о хлебе-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500042"/>
            <a:ext cx="4572032" cy="5286412"/>
          </a:xfrm>
        </p:spPr>
      </p:pic>
    </p:spTree>
    <p:custDataLst>
      <p:tags r:id="rId1"/>
    </p:custDataLst>
  </p:cSld>
  <p:clrMapOvr>
    <a:masterClrMapping/>
  </p:clrMapOvr>
  <p:transition spd="slow" advClick="0" advTm="265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2.5|3.4|3|2|2.3|2.1|2.2|2.8|3.1|2.8|2.3|2.9|2.5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1.8|2|1.9|2.3|2.3|2|2.1|2.7|2.5|2.6|2.5|2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.8|2.8|2.1|2.3|2|2.5|2.1|2.2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1.8|2.2|1.8|1.8|1.7|2.1|2.2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10.4|1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7.5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1.6|1.3|1.4|2|2.6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4|2.8|1.6|1.8|2.2|1.4|1.6|1.8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5|3.6|3.3|3.7|3.5|3.9|4.3|4|2.8|3|4.5|3.9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0.1"/>
</p:tagLst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</TotalTime>
  <Words>1098</Words>
  <Application>Microsoft Office PowerPoint</Application>
  <PresentationFormat>Экран (4:3)</PresentationFormat>
  <Paragraphs>131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В поселке Кавалерово Приморского края, где проживала Валентина Николаевна Романова до сих пор ее помнят и любят, хотя прошло 20 лет со дня смерти.  К  70-летию  Победы в местной газете напечатали  интервью –воспоминание  о блокадных днях Ленинграда, взятое 20 лет назад у Романовой  Валентины Николаевны.</vt:lpstr>
      <vt:lpstr>Те, кто пережил блокаду Ленинграда, были обычными людьми. Они сумели совершить невозможное – пережить ледяной ад.  И не только пережить, но и остаться людьми.  Они уходят, и вместе с ними уходит история… И только от нас зависит, чтобы она не ушла навсегда.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zZz</dc:creator>
  <cp:lastModifiedBy>arch</cp:lastModifiedBy>
  <cp:revision>203</cp:revision>
  <dcterms:created xsi:type="dcterms:W3CDTF">2015-04-18T21:22:43Z</dcterms:created>
  <dcterms:modified xsi:type="dcterms:W3CDTF">2015-05-08T04:04:56Z</dcterms:modified>
</cp:coreProperties>
</file>