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4" r:id="rId14"/>
    <p:sldId id="276" r:id="rId15"/>
    <p:sldId id="295" r:id="rId16"/>
    <p:sldId id="312" r:id="rId17"/>
    <p:sldId id="313" r:id="rId18"/>
    <p:sldId id="314" r:id="rId19"/>
    <p:sldId id="315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ADA"/>
    <a:srgbClr val="20CBD4"/>
    <a:srgbClr val="ED7D31"/>
    <a:srgbClr val="70AD47"/>
    <a:srgbClr val="558335"/>
    <a:srgbClr val="6132BE"/>
    <a:srgbClr val="331A64"/>
    <a:srgbClr val="FFC000"/>
    <a:srgbClr val="D8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7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460536951833043E-2"/>
          <c:y val="3.7730244708799557E-2"/>
          <c:w val="0.89421266411011802"/>
          <c:h val="0.81144448113764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367648805305157E-2"/>
                  <c:y val="-4.686070195117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AF-441C-99C3-6EDA31A60D54}"/>
                </c:ext>
              </c:extLst>
            </c:dLbl>
            <c:dLbl>
              <c:idx val="1"/>
              <c:layout>
                <c:manualLayout>
                  <c:x val="-1.5204249336280616E-2"/>
                  <c:y val="-1.4643969359742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AF-441C-99C3-6EDA31A60D54}"/>
                </c:ext>
              </c:extLst>
            </c:dLbl>
            <c:dLbl>
              <c:idx val="2"/>
              <c:layout>
                <c:manualLayout>
                  <c:x val="-3.6490198407073543E-2"/>
                  <c:y val="-8.7863816158455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7E-49EE-87B1-9E9ACA3F1D7A}"/>
                </c:ext>
              </c:extLst>
            </c:dLbl>
            <c:dLbl>
              <c:idx val="3"/>
              <c:layout>
                <c:manualLayout>
                  <c:x val="-1.9765524137164835E-2"/>
                  <c:y val="-2.4818184166248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AF-441C-99C3-6EDA31A60D54}"/>
                </c:ext>
              </c:extLst>
            </c:dLbl>
            <c:dLbl>
              <c:idx val="4"/>
              <c:layout>
                <c:manualLayout>
                  <c:x val="-1.6724674269908708E-2"/>
                  <c:y val="-1.876434417156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AF-441C-99C3-6EDA31A60D54}"/>
                </c:ext>
              </c:extLst>
            </c:dLbl>
            <c:dLbl>
              <c:idx val="5"/>
              <c:layout>
                <c:manualLayout>
                  <c:x val="-1.5204249336280755E-2"/>
                  <c:y val="-2.989076290698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AF-441C-99C3-6EDA31A60D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976445.52</c:v>
                </c:pt>
                <c:pt idx="1">
                  <c:v>974220.39</c:v>
                </c:pt>
                <c:pt idx="2">
                  <c:v>1250391.9099999999</c:v>
                </c:pt>
                <c:pt idx="3" formatCode="#,##0.00">
                  <c:v>1344557.92</c:v>
                </c:pt>
                <c:pt idx="4" formatCode="#,##0.00">
                  <c:v>1171740.1299999999</c:v>
                </c:pt>
                <c:pt idx="5" formatCode="#,##0.00">
                  <c:v>1170384.99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AF-441C-99C3-6EDA31A60D54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6132B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163399469024486E-2"/>
                  <c:y val="-6.7362259054815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3AF-441C-99C3-6EDA31A60D54}"/>
                </c:ext>
              </c:extLst>
            </c:dLbl>
            <c:dLbl>
              <c:idx val="1"/>
              <c:layout>
                <c:manualLayout>
                  <c:x val="-5.5748270224254207E-17"/>
                  <c:y val="-5.2718289695073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AF-441C-99C3-6EDA31A60D54}"/>
                </c:ext>
              </c:extLst>
            </c:dLbl>
            <c:dLbl>
              <c:idx val="2"/>
              <c:layout>
                <c:manualLayout>
                  <c:x val="-1.2163399469024514E-2"/>
                  <c:y val="-2.635914484753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7E-49EE-87B1-9E9ACA3F1D7A}"/>
                </c:ext>
              </c:extLst>
            </c:dLbl>
            <c:dLbl>
              <c:idx val="3"/>
              <c:layout>
                <c:manualLayout>
                  <c:x val="2.888807373893322E-2"/>
                  <c:y val="-6.3074228089854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3AF-441C-99C3-6EDA31A60D54}"/>
                </c:ext>
              </c:extLst>
            </c:dLbl>
            <c:dLbl>
              <c:idx val="4"/>
              <c:layout>
                <c:manualLayout>
                  <c:x val="1.6724674269908597E-2"/>
                  <c:y val="-8.9629625188180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3AF-441C-99C3-6EDA31A60D54}"/>
                </c:ext>
              </c:extLst>
            </c:dLbl>
            <c:dLbl>
              <c:idx val="5"/>
              <c:layout>
                <c:manualLayout>
                  <c:x val="3.3449348539817417E-2"/>
                  <c:y val="-8.728958806860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3AF-441C-99C3-6EDA31A60D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1025172.69</c:v>
                </c:pt>
                <c:pt idx="1">
                  <c:v>1035113.33</c:v>
                </c:pt>
                <c:pt idx="2">
                  <c:v>1416326.6</c:v>
                </c:pt>
                <c:pt idx="3" formatCode="#,##0.00">
                  <c:v>1344557.92</c:v>
                </c:pt>
                <c:pt idx="4" formatCode="#,##0.00">
                  <c:v>1171740.1299999999</c:v>
                </c:pt>
                <c:pt idx="5" formatCode="#,##0.00">
                  <c:v>1170384.99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3AF-441C-99C3-6EDA31A60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259584"/>
        <c:axId val="82055168"/>
        <c:axId val="0"/>
      </c:bar3DChart>
      <c:catAx>
        <c:axId val="1082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055168"/>
        <c:crosses val="autoZero"/>
        <c:auto val="1"/>
        <c:lblAlgn val="ctr"/>
        <c:lblOffset val="100"/>
        <c:noMultiLvlLbl val="0"/>
      </c:catAx>
      <c:valAx>
        <c:axId val="82055168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2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6034980787575388"/>
          <c:y val="0.90099085478348251"/>
          <c:w val="0.25041231050956031"/>
          <c:h val="9.588409909378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5B-473D-9F34-454A1A776C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5B-473D-9F34-454A1A776CC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94.6</c:v>
                </c:pt>
                <c:pt idx="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5B-473D-9F34-454A1A776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6-494B-8886-9AAF2DE4B4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6-494B-8886-9AAF2DE4B421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B6-494B-8886-9AAF2DE4B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D3-493B-B3D2-1A25BE0766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D3-493B-B3D2-1A25BE0766F4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98.1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D3-493B-B3D2-1A25BE076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A-461C-BC75-12A4A3BF6E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A-461C-BC75-12A4A3BF6ED1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96.9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0A-461C-BC75-12A4A3BF6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DD-4C6F-904D-5442DD380C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DD-4C6F-904D-5442DD380C7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DD-4C6F-904D-5442DD380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86-4E14-A011-925AE53F65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86-4E14-A011-925AE53F65D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86-4E14-A011-925AE53F6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0-4780-A706-BBA289B7E9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0-4780-A706-BBA289B7E99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80-4780-A706-BBA289B7E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72-4021-BACA-0C02FD945F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72-4021-BACA-0C02FD945F4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72-4021-BACA-0C02FD945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369039335158209E-2"/>
                  <c:y val="-5.625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491 333,84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FA-4EF2-BDE7-009C602024E1}"/>
                </c:ext>
              </c:extLst>
            </c:dLbl>
            <c:dLbl>
              <c:idx val="1"/>
              <c:layout>
                <c:manualLayout>
                  <c:x val="1.4549313810827299E-2"/>
                  <c:y val="-4.3749999999999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666 406,57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FA-4EF2-BDE7-009C602024E1}"/>
                </c:ext>
              </c:extLst>
            </c:dLbl>
            <c:dLbl>
              <c:idx val="2"/>
              <c:layout>
                <c:manualLayout>
                  <c:x val="-1.4549313810827834E-3"/>
                  <c:y val="-6.8750000000000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582 652,48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54-45C4-99FB-0661FE14CC99}"/>
                </c:ext>
              </c:extLst>
            </c:dLbl>
            <c:dLbl>
              <c:idx val="3"/>
              <c:layout>
                <c:manualLayout>
                  <c:x val="1.4549313810827299E-2"/>
                  <c:y val="-4.06249999999999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652 516,11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FA-4EF2-BDE7-009C602024E1}"/>
                </c:ext>
              </c:extLst>
            </c:dLbl>
            <c:dLbl>
              <c:idx val="4"/>
              <c:layout>
                <c:manualLayout>
                  <c:x val="1.163945104866184E-2"/>
                  <c:y val="-4.37502460629921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641 691,00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FA-4EF2-BDE7-009C602024E1}"/>
                </c:ext>
              </c:extLst>
            </c:dLbl>
            <c:dLbl>
              <c:idx val="5"/>
              <c:layout>
                <c:manualLayout>
                  <c:x val="1.7459176572992657E-2"/>
                  <c:y val="-4.37500000000000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640 337,97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BFA-4EF2-BDE7-009C60202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491333.84</c:v>
                </c:pt>
                <c:pt idx="1">
                  <c:v>666406.56999999995</c:v>
                </c:pt>
                <c:pt idx="2">
                  <c:v>582652.48</c:v>
                </c:pt>
                <c:pt idx="3" formatCode="#,##0.00">
                  <c:v>652516.11</c:v>
                </c:pt>
                <c:pt idx="4" formatCode="#,##0.00">
                  <c:v>641691</c:v>
                </c:pt>
                <c:pt idx="5" formatCode="#,##0.00">
                  <c:v>640337.97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FA-4EF2-BDE7-009C60202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749312"/>
        <c:axId val="122750848"/>
        <c:axId val="0"/>
      </c:bar3DChart>
      <c:catAx>
        <c:axId val="1227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750848"/>
        <c:crosses val="autoZero"/>
        <c:auto val="1"/>
        <c:lblAlgn val="ctr"/>
        <c:lblOffset val="100"/>
        <c:noMultiLvlLbl val="0"/>
      </c:catAx>
      <c:valAx>
        <c:axId val="12275084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2274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E7-42D0-B1EF-6369EE4EFF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E7-42D0-B1EF-6369EE4EFF8E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98.2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C-49B2-9FF3-2C22C006D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1F-4CC7-8AB2-302463A3D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1F-4CC7-8AB2-302463A3D0C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1F-4CC7-8AB2-302463A3D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53-4E13-B020-FABA565F2F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53-4E13-B020-FABA565F2F9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53-4E13-B020-FABA565F2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A4-4039-ADAF-91E166B0D5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A4-4039-ADAF-91E166B0D573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39.6</c:v>
                </c:pt>
                <c:pt idx="1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A4-4039-ADAF-91E166B0D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F8-45BA-9D2F-72CFBD9DB8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F8-45BA-9D2F-72CFBD9DB83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F8-45BA-9D2F-72CFBD9DB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DC-4702-A5D7-5E8386CB90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DC-4702-A5D7-5E8386CB90B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C-4702-A5D7-5E8386CB9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6-4E49-9A1B-EED84C364D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6-4E49-9A1B-EED84C364D09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86.6</c:v>
                </c:pt>
                <c:pt idx="1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6-4E49-9A1B-EED84C364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3491880" y="6590035"/>
            <a:ext cx="518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1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8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148781" y="6590035"/>
            <a:ext cx="552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1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4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ECD2-C168-4DBA-B850-145D7A5DF04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9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57725" y="624837"/>
            <a:ext cx="4238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граждан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05167"/>
            <a:ext cx="4086225" cy="28510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1937" y="58065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Подготовлен финансовым управлением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2408692"/>
            <a:ext cx="4010024" cy="28142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3638550"/>
            <a:ext cx="3886199" cy="28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61935"/>
              </p:ext>
            </p:extLst>
          </p:nvPr>
        </p:nvGraphicFramePr>
        <p:xfrm>
          <a:off x="323528" y="393984"/>
          <a:ext cx="8496944" cy="5898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4356">
                  <a:extLst>
                    <a:ext uri="{9D8B030D-6E8A-4147-A177-3AD203B41FA5}">
                      <a16:colId xmlns:a16="http://schemas.microsoft.com/office/drawing/2014/main" val="852665316"/>
                    </a:ext>
                  </a:extLst>
                </a:gridCol>
                <a:gridCol w="1462588">
                  <a:extLst>
                    <a:ext uri="{9D8B030D-6E8A-4147-A177-3AD203B41FA5}">
                      <a16:colId xmlns:a16="http://schemas.microsoft.com/office/drawing/2014/main" val="2037214921"/>
                    </a:ext>
                  </a:extLst>
                </a:gridCol>
              </a:tblGrid>
              <a:tr h="3991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466512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капитальный ремонт зданий и благоустройство территорий муниципальных образовательных организаций, оказывающих услуги дошкольного образования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31 975,91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084553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строительство, реконструкцию, ремонт объектов культуры (в том числе проектно-изыскательские работы), находящихся в муниципальной собственности, и приобретение объектов культуры для муниципальных нужд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18 530,12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920979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5 443,22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854386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проведение работ по сохранению объектов культурного наследия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20 310,81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94411"/>
                  </a:ext>
                </a:extLst>
              </a:tr>
              <a:tr h="4514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kumimoji="0" lang="ru-RU" sz="16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491231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государственную регистрацию актов гражданского состояния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3 627,50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742814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42,78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120238"/>
                  </a:ext>
                </a:extLst>
              </a:tr>
              <a:tr h="4514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86849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дошкольного, общего и дополнительного образования в муниципальных общеобразовательных учреждениях по основным общеобразовательным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228 079,50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4702637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214 890,25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468127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обеспечение бесплатным питанием детей, обучающихся в муниципальных общеобразовательных организациях Приморского края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23 461,77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5048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54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59870"/>
              </p:ext>
            </p:extLst>
          </p:nvPr>
        </p:nvGraphicFramePr>
        <p:xfrm>
          <a:off x="323528" y="393984"/>
          <a:ext cx="8496944" cy="59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4356">
                  <a:extLst>
                    <a:ext uri="{9D8B030D-6E8A-4147-A177-3AD203B41FA5}">
                      <a16:colId xmlns:a16="http://schemas.microsoft.com/office/drawing/2014/main" val="852665316"/>
                    </a:ext>
                  </a:extLst>
                </a:gridCol>
                <a:gridCol w="1462588">
                  <a:extLst>
                    <a:ext uri="{9D8B030D-6E8A-4147-A177-3AD203B41FA5}">
                      <a16:colId xmlns:a16="http://schemas.microsoft.com/office/drawing/2014/main" val="2037214921"/>
                    </a:ext>
                  </a:extLst>
                </a:gridCol>
              </a:tblGrid>
              <a:tr h="3991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466512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обеспечение мер социальной поддержки педагогическим работникам муниципальных образовательных организаций Приморского края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8 250,00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854386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осуществление отдельных государственных полномочий по созданию и обеспечению деятельности комиссий по делам несовершеннолетних и защите их прав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1 318,16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94411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обеспечение оздоровления и отдыха детей Приморского края (за исключением организации отдыха детей в каникулярное время)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4 436,06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088981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осуществление отдельных государственных полномочий по государственному управлению охраной труда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937,99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80384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отдельных государственных полномочий по созданию административных комиссий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861,89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966007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осуществление государственных полномочий по регистрации и учёту граждан, имеющих право на получение жилищных субсидий в связи с переселением из районов Крайнего Севера и приравненных к ним местностей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777,48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90747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государственных полномочий Приморского края по организации мероприятий при осуществлении деятельности по обращению с животными без владельцев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715,69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85469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государственных полномочий Приморского края по установлению регулируемых тарифов на регулярные перевозки пассажиров и багажа автомобильным и наземным электрическим общественным транспортом по муниципальным маршрутам в границах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3,22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742814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29 438,46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120238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государственных полномочий органов опеки и попечительства в отношении несовершеннолетних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3 206,26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4702637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9 383,77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99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24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5750" y="125425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174" y="524281"/>
            <a:ext cx="8886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Расходы бюджета по программам и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непрограммным направлениям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174" y="900814"/>
            <a:ext cx="839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расходов сформирована </a:t>
            </a:r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программной структуре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основе 15 муниципальных программ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(88,41% от общего объема расходов):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exagon 13">
            <a:extLst>
              <a:ext uri="{FF2B5EF4-FFF2-40B4-BE49-F238E27FC236}">
                <a16:creationId xmlns:a16="http://schemas.microsoft.com/office/drawing/2014/main" id="{037DCBD1-D358-43F9-ABF2-B0A85F0857EF}"/>
              </a:ext>
            </a:extLst>
          </p:cNvPr>
          <p:cNvSpPr/>
          <p:nvPr/>
        </p:nvSpPr>
        <p:spPr>
          <a:xfrm>
            <a:off x="3089450" y="3012301"/>
            <a:ext cx="1592909" cy="1383095"/>
          </a:xfrm>
          <a:prstGeom prst="hexagon">
            <a:avLst>
              <a:gd name="adj" fmla="val 27837"/>
              <a:gd name="vf" fmla="val 11547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9DED14-926F-4119-977F-834211AE3800}"/>
              </a:ext>
            </a:extLst>
          </p:cNvPr>
          <p:cNvSpPr txBox="1"/>
          <p:nvPr/>
        </p:nvSpPr>
        <p:spPr>
          <a:xfrm>
            <a:off x="3321395" y="3473015"/>
            <a:ext cx="11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</a:p>
        </p:txBody>
      </p:sp>
      <p:sp>
        <p:nvSpPr>
          <p:cNvPr id="35" name="Hexagon 15">
            <a:extLst>
              <a:ext uri="{FF2B5EF4-FFF2-40B4-BE49-F238E27FC236}">
                <a16:creationId xmlns:a16="http://schemas.microsoft.com/office/drawing/2014/main" id="{68AE6DBB-43FD-427A-8F31-01F32EFF20A1}"/>
              </a:ext>
            </a:extLst>
          </p:cNvPr>
          <p:cNvSpPr/>
          <p:nvPr/>
        </p:nvSpPr>
        <p:spPr>
          <a:xfrm>
            <a:off x="4374339" y="3740607"/>
            <a:ext cx="1592909" cy="1382096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EFBA7D-4D4D-4EA9-9141-86A84767BB65}"/>
              </a:ext>
            </a:extLst>
          </p:cNvPr>
          <p:cNvSpPr txBox="1"/>
          <p:nvPr/>
        </p:nvSpPr>
        <p:spPr>
          <a:xfrm>
            <a:off x="4643173" y="4200822"/>
            <a:ext cx="105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</a:t>
            </a:r>
          </a:p>
        </p:txBody>
      </p:sp>
      <p:sp>
        <p:nvSpPr>
          <p:cNvPr id="37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3089449" y="1567472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95496" y="1594453"/>
            <a:ext cx="154767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улично-дорожной сети и благоустройство</a:t>
            </a:r>
          </a:p>
        </p:txBody>
      </p:sp>
      <p:sp>
        <p:nvSpPr>
          <p:cNvPr id="39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1804560" y="2294896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97290" y="2474881"/>
            <a:ext cx="20416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инфраструктурой земельных участков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многодетных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1804560" y="3739725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04561" y="4047269"/>
            <a:ext cx="15140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землеустройства и землепользования</a:t>
            </a:r>
          </a:p>
        </p:txBody>
      </p:sp>
      <p:sp>
        <p:nvSpPr>
          <p:cNvPr id="43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3089449" y="4460989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588" y="4759193"/>
            <a:ext cx="13646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ЧС </a:t>
            </a:r>
            <a:endParaRPr lang="ru-RU" sz="1300" dirty="0"/>
          </a:p>
        </p:txBody>
      </p:sp>
      <p:sp>
        <p:nvSpPr>
          <p:cNvPr id="45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1821652" y="5197146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14453" y="5361238"/>
            <a:ext cx="1543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градостроительной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архитектурной деятельности </a:t>
            </a:r>
          </a:p>
        </p:txBody>
      </p:sp>
      <p:sp>
        <p:nvSpPr>
          <p:cNvPr id="47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4393931" y="2284195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rgbClr val="20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18256" y="2317386"/>
            <a:ext cx="13442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 на них </a:t>
            </a:r>
          </a:p>
        </p:txBody>
      </p:sp>
      <p:sp>
        <p:nvSpPr>
          <p:cNvPr id="49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4366644" y="5188296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89877" y="5452632"/>
            <a:ext cx="12984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</a:t>
            </a:r>
          </a:p>
        </p:txBody>
      </p:sp>
      <p:sp>
        <p:nvSpPr>
          <p:cNvPr id="51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5678821" y="3008564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rgbClr val="1A9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30061" y="3185159"/>
            <a:ext cx="164166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предприни-мательства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5697055" y="1523322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851727" y="1956911"/>
            <a:ext cx="119833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</a:t>
            </a:r>
          </a:p>
        </p:txBody>
      </p:sp>
      <p:sp>
        <p:nvSpPr>
          <p:cNvPr id="55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5659228" y="4478229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32858" y="5032555"/>
            <a:ext cx="92050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</a:t>
            </a:r>
          </a:p>
        </p:txBody>
      </p:sp>
      <p:sp>
        <p:nvSpPr>
          <p:cNvPr id="57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6963710" y="2267386"/>
            <a:ext cx="1612501" cy="1413162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6963710" y="3756227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07169" y="2777731"/>
            <a:ext cx="15059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963710" y="4016155"/>
            <a:ext cx="15597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</a:t>
            </a:r>
          </a:p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</p:txBody>
      </p:sp>
      <p:sp>
        <p:nvSpPr>
          <p:cNvPr id="62" name="Hexagon 16">
            <a:extLst>
              <a:ext uri="{FF2B5EF4-FFF2-40B4-BE49-F238E27FC236}">
                <a16:creationId xmlns:a16="http://schemas.microsoft.com/office/drawing/2014/main" id="{B6297739-C947-4F09-AF94-4E2B04A62D96}"/>
              </a:ext>
            </a:extLst>
          </p:cNvPr>
          <p:cNvSpPr/>
          <p:nvPr/>
        </p:nvSpPr>
        <p:spPr>
          <a:xfrm>
            <a:off x="526967" y="4491728"/>
            <a:ext cx="1592909" cy="1385652"/>
          </a:xfrm>
          <a:prstGeom prst="hexagon">
            <a:avLst>
              <a:gd name="adj" fmla="val 27837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50313" y="4708756"/>
            <a:ext cx="155976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Переселение граждан из аварийного жилищного 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3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F418AB-EF4B-4413-A60B-0A41E3048BB6}"/>
              </a:ext>
            </a:extLst>
          </p:cNvPr>
          <p:cNvSpPr txBox="1"/>
          <p:nvPr/>
        </p:nvSpPr>
        <p:spPr>
          <a:xfrm>
            <a:off x="4811202" y="810025"/>
            <a:ext cx="356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обеспечение деятельности органов местного самоуправления</a:t>
            </a:r>
          </a:p>
        </p:txBody>
      </p:sp>
      <p:sp>
        <p:nvSpPr>
          <p:cNvPr id="3" name="Oval 50">
            <a:extLst>
              <a:ext uri="{FF2B5EF4-FFF2-40B4-BE49-F238E27FC236}">
                <a16:creationId xmlns:a16="http://schemas.microsoft.com/office/drawing/2014/main" id="{B38AB5AB-53C4-4E33-84E2-2418D1E0F281}"/>
              </a:ext>
            </a:extLst>
          </p:cNvPr>
          <p:cNvSpPr/>
          <p:nvPr/>
        </p:nvSpPr>
        <p:spPr>
          <a:xfrm>
            <a:off x="4058690" y="890198"/>
            <a:ext cx="325386" cy="3253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51">
            <a:extLst>
              <a:ext uri="{FF2B5EF4-FFF2-40B4-BE49-F238E27FC236}">
                <a16:creationId xmlns:a16="http://schemas.microsoft.com/office/drawing/2014/main" id="{B18ECF48-F64D-470F-96A4-A270CA4E3F11}"/>
              </a:ext>
            </a:extLst>
          </p:cNvPr>
          <p:cNvSpPr/>
          <p:nvPr/>
        </p:nvSpPr>
        <p:spPr>
          <a:xfrm>
            <a:off x="4058690" y="1469265"/>
            <a:ext cx="325386" cy="3253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52">
            <a:extLst>
              <a:ext uri="{FF2B5EF4-FFF2-40B4-BE49-F238E27FC236}">
                <a16:creationId xmlns:a16="http://schemas.microsoft.com/office/drawing/2014/main" id="{D01F8BBA-5B97-446B-9864-9BD0A7476C39}"/>
              </a:ext>
            </a:extLst>
          </p:cNvPr>
          <p:cNvSpPr/>
          <p:nvPr/>
        </p:nvSpPr>
        <p:spPr>
          <a:xfrm>
            <a:off x="4057970" y="2122530"/>
            <a:ext cx="325386" cy="325386"/>
          </a:xfrm>
          <a:prstGeom prst="ellipse">
            <a:avLst/>
          </a:prstGeom>
          <a:solidFill>
            <a:srgbClr val="613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3">
            <a:extLst>
              <a:ext uri="{FF2B5EF4-FFF2-40B4-BE49-F238E27FC236}">
                <a16:creationId xmlns:a16="http://schemas.microsoft.com/office/drawing/2014/main" id="{E375B31D-EB8A-422F-BB27-81C06EB58C21}"/>
              </a:ext>
            </a:extLst>
          </p:cNvPr>
          <p:cNvSpPr/>
          <p:nvPr/>
        </p:nvSpPr>
        <p:spPr>
          <a:xfrm>
            <a:off x="4061357" y="2855250"/>
            <a:ext cx="325386" cy="292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B6D13-C0D8-4163-9C59-0B0DD8014423}"/>
              </a:ext>
            </a:extLst>
          </p:cNvPr>
          <p:cNvSpPr txBox="1"/>
          <p:nvPr/>
        </p:nvSpPr>
        <p:spPr>
          <a:xfrm>
            <a:off x="4811202" y="1380769"/>
            <a:ext cx="356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решений, принятых судебными органами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D73F7-D45B-4F05-A974-8D72FEDCA825}"/>
              </a:ext>
            </a:extLst>
          </p:cNvPr>
          <p:cNvSpPr txBox="1"/>
          <p:nvPr/>
        </p:nvSpPr>
        <p:spPr>
          <a:xfrm>
            <a:off x="4811203" y="1909321"/>
            <a:ext cx="3566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освещение деятельности органов местного самоуправления в средствах массовой информации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88CF1-727B-4E55-BB6D-C80EB4AEB03A}"/>
              </a:ext>
            </a:extLst>
          </p:cNvPr>
          <p:cNvSpPr txBox="1"/>
          <p:nvPr/>
        </p:nvSpPr>
        <p:spPr>
          <a:xfrm>
            <a:off x="4811203" y="2648846"/>
            <a:ext cx="3566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муниципального казенного учреждения «Обслуживающее учреждение»</a:t>
            </a:r>
          </a:p>
        </p:txBody>
      </p:sp>
      <p:sp>
        <p:nvSpPr>
          <p:cNvPr id="10" name="Oval 57">
            <a:extLst>
              <a:ext uri="{FF2B5EF4-FFF2-40B4-BE49-F238E27FC236}">
                <a16:creationId xmlns:a16="http://schemas.microsoft.com/office/drawing/2014/main" id="{E300882E-008F-4310-8BB5-4D713C133CB6}"/>
              </a:ext>
            </a:extLst>
          </p:cNvPr>
          <p:cNvSpPr/>
          <p:nvPr/>
        </p:nvSpPr>
        <p:spPr>
          <a:xfrm>
            <a:off x="4057970" y="3512014"/>
            <a:ext cx="325386" cy="3253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587" y="166827"/>
            <a:ext cx="711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(11,59%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расходов):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07193" y="3413097"/>
            <a:ext cx="3570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A50F7734-B642-4B68-B87F-1301EDF5E15A}"/>
              </a:ext>
            </a:extLst>
          </p:cNvPr>
          <p:cNvSpPr>
            <a:spLocks noEditPoints="1"/>
          </p:cNvSpPr>
          <p:nvPr/>
        </p:nvSpPr>
        <p:spPr bwMode="auto">
          <a:xfrm>
            <a:off x="1596042" y="934568"/>
            <a:ext cx="1785667" cy="1767788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rgbClr val="613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AEEF757C-EF87-40A7-9244-A7CF49E5220D}"/>
              </a:ext>
            </a:extLst>
          </p:cNvPr>
          <p:cNvSpPr>
            <a:spLocks noEditPoints="1"/>
          </p:cNvSpPr>
          <p:nvPr/>
        </p:nvSpPr>
        <p:spPr bwMode="auto">
          <a:xfrm>
            <a:off x="503830" y="1872269"/>
            <a:ext cx="1097133" cy="1129215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35FE543C-D8F5-4233-8C56-5AC1441FCA67}"/>
              </a:ext>
            </a:extLst>
          </p:cNvPr>
          <p:cNvSpPr>
            <a:spLocks noEditPoints="1"/>
          </p:cNvSpPr>
          <p:nvPr/>
        </p:nvSpPr>
        <p:spPr bwMode="auto">
          <a:xfrm rot="1018682">
            <a:off x="1289284" y="2547455"/>
            <a:ext cx="1219439" cy="1255097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6FD48642-FFA7-4285-A73C-9554D9720715}"/>
              </a:ext>
            </a:extLst>
          </p:cNvPr>
          <p:cNvSpPr>
            <a:spLocks noEditPoints="1"/>
          </p:cNvSpPr>
          <p:nvPr/>
        </p:nvSpPr>
        <p:spPr bwMode="auto">
          <a:xfrm>
            <a:off x="411377" y="3017991"/>
            <a:ext cx="892235" cy="918326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87515CC1-C31A-4C81-9BFE-9E9F52817378}"/>
              </a:ext>
            </a:extLst>
          </p:cNvPr>
          <p:cNvSpPr>
            <a:spLocks noEditPoints="1"/>
          </p:cNvSpPr>
          <p:nvPr/>
        </p:nvSpPr>
        <p:spPr bwMode="auto">
          <a:xfrm>
            <a:off x="1023767" y="3800270"/>
            <a:ext cx="892235" cy="918326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C43C505D-3DD3-4B89-9803-286764C9DBF6}"/>
              </a:ext>
            </a:extLst>
          </p:cNvPr>
          <p:cNvSpPr>
            <a:spLocks noEditPoints="1"/>
          </p:cNvSpPr>
          <p:nvPr/>
        </p:nvSpPr>
        <p:spPr bwMode="auto">
          <a:xfrm>
            <a:off x="2545106" y="2736442"/>
            <a:ext cx="657362" cy="676585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5397" y="4003735"/>
            <a:ext cx="61948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регистрация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 гражданского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 кандидатов в присяжные заседатели федеральных судов общей юрисдикции в Российской Федерации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комиссий по делам несовершеннолетних и защите 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управление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имеющих право на получение жилищных субсидий в связи с переселением из районов Крайнего Севера и приравненных к ним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при осуществлении деятельности по обращению с животными без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регулируемых тарифов на регулярные перевозки пассажиров и багажа автомобильным и наземным электрическим общественным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74287"/>
              </p:ext>
            </p:extLst>
          </p:nvPr>
        </p:nvGraphicFramePr>
        <p:xfrm>
          <a:off x="276160" y="1087289"/>
          <a:ext cx="8496946" cy="43986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80431">
                  <a:extLst>
                    <a:ext uri="{9D8B030D-6E8A-4147-A177-3AD203B41FA5}">
                      <a16:colId xmlns:a16="http://schemas.microsoft.com/office/drawing/2014/main" val="1952364871"/>
                    </a:ext>
                  </a:extLst>
                </a:gridCol>
                <a:gridCol w="1024369">
                  <a:extLst>
                    <a:ext uri="{9D8B030D-6E8A-4147-A177-3AD203B41FA5}">
                      <a16:colId xmlns:a16="http://schemas.microsoft.com/office/drawing/2014/main" val="1799984825"/>
                    </a:ext>
                  </a:extLst>
                </a:gridCol>
                <a:gridCol w="1024369">
                  <a:extLst>
                    <a:ext uri="{9D8B030D-6E8A-4147-A177-3AD203B41FA5}">
                      <a16:colId xmlns:a16="http://schemas.microsoft.com/office/drawing/2014/main" val="1825919971"/>
                    </a:ext>
                  </a:extLst>
                </a:gridCol>
                <a:gridCol w="951200">
                  <a:extLst>
                    <a:ext uri="{9D8B030D-6E8A-4147-A177-3AD203B41FA5}">
                      <a16:colId xmlns:a16="http://schemas.microsoft.com/office/drawing/2014/main" val="2090046563"/>
                    </a:ext>
                  </a:extLst>
                </a:gridCol>
                <a:gridCol w="941889">
                  <a:extLst>
                    <a:ext uri="{9D8B030D-6E8A-4147-A177-3AD203B41FA5}">
                      <a16:colId xmlns:a16="http://schemas.microsoft.com/office/drawing/2014/main" val="704621483"/>
                    </a:ext>
                  </a:extLst>
                </a:gridCol>
                <a:gridCol w="887344">
                  <a:extLst>
                    <a:ext uri="{9D8B030D-6E8A-4147-A177-3AD203B41FA5}">
                      <a16:colId xmlns:a16="http://schemas.microsoft.com/office/drawing/2014/main" val="2234953872"/>
                    </a:ext>
                  </a:extLst>
                </a:gridCol>
                <a:gridCol w="887344">
                  <a:extLst>
                    <a:ext uri="{9D8B030D-6E8A-4147-A177-3AD203B41FA5}">
                      <a16:colId xmlns:a16="http://schemas.microsoft.com/office/drawing/2014/main" val="3541536680"/>
                    </a:ext>
                  </a:extLst>
                </a:gridCol>
              </a:tblGrid>
              <a:tr h="101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kumimoji="0" lang="en-US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kumimoji="0" lang="en-US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2019 год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2020 год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2021 год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2022 год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798368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119 890,92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121 942,75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144 167,61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154 950,21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147 017,92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146 995,81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4440381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14 520,30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1 846,00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2 370,00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2 155,00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2 570,00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931333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59 488,01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40 711,00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48 444,93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47 510,83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23 868,91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22 168,91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7966826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54 058,78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58 261,74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191 275 31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41 595,32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30 628,70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28 628,70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2079479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568 149,16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615 221,50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767 481,17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815 583,06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283,44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713 754,28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5856854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103 133,65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112 839,64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119 425,00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157 791,06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110 502,98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110 270,00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8526020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9 770,13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12 844,81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46 989,83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53 188,44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53 188,44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53 188,44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6691001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96 161,74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74 175,62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96 696,76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71 569,00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64 850,01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60 538,00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4820"/>
                  </a:ext>
                </a:extLst>
              </a:tr>
              <a:tr h="328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Условно утверждаемые расходы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17 244,7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32 270,9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001683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1 025 172,69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1 036 464,06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1 416 326,60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1 344 557,92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2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1 171 740,1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1 170 385,0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48304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6160" y="276224"/>
            <a:ext cx="6267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Расходы бюджета по отраслям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2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">
            <a:extLst>
              <a:ext uri="{FF2B5EF4-FFF2-40B4-BE49-F238E27FC236}">
                <a16:creationId xmlns:a16="http://schemas.microsoft.com/office/drawing/2014/main" id="{8DFA07E1-7E6E-4BB0-BD6E-F3951A5D7890}"/>
              </a:ext>
            </a:extLst>
          </p:cNvPr>
          <p:cNvGrpSpPr/>
          <p:nvPr/>
        </p:nvGrpSpPr>
        <p:grpSpPr>
          <a:xfrm rot="5400000">
            <a:off x="-75732" y="1647997"/>
            <a:ext cx="4250898" cy="3520566"/>
            <a:chOff x="469873" y="1380965"/>
            <a:chExt cx="6745341" cy="5272223"/>
          </a:xfrm>
        </p:grpSpPr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C681F778-2535-4D91-A391-B239E774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390" y="1380965"/>
              <a:ext cx="1910183" cy="3062422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rgbClr val="6132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456DF97B-787C-4865-A109-67447C030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419" y="1380965"/>
              <a:ext cx="1910183" cy="3062422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DDC71127-9168-4471-B8E8-BE44D039F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390" y="1834998"/>
              <a:ext cx="2825274" cy="2154358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6EE7DD7E-47BD-4458-BB3F-3D014EF80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73" y="4044798"/>
              <a:ext cx="2825274" cy="2154359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BD86D222-0BA9-48D1-92B8-79B64A240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904" y="3590766"/>
              <a:ext cx="1910183" cy="3062422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039A744F-BDA6-4EA7-9AC7-DF478A44E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940" y="4044798"/>
              <a:ext cx="2825274" cy="2154358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 14">
            <a:extLst>
              <a:ext uri="{FF2B5EF4-FFF2-40B4-BE49-F238E27FC236}">
                <a16:creationId xmlns:a16="http://schemas.microsoft.com/office/drawing/2014/main" id="{DAE04915-91A7-42A1-B6BE-FF4993AD40EC}"/>
              </a:ext>
            </a:extLst>
          </p:cNvPr>
          <p:cNvGrpSpPr/>
          <p:nvPr/>
        </p:nvGrpSpPr>
        <p:grpSpPr>
          <a:xfrm>
            <a:off x="2379256" y="3046576"/>
            <a:ext cx="814430" cy="814230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BE4FE6FD-C9F6-49E3-8C84-0C8A44439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F295FC5A-44C3-483E-9A0B-73126E24B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F4599E42-842C-4021-80E7-0D253F2F7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D5B702E3-1347-4151-A3A9-A63B6A88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19">
            <a:extLst>
              <a:ext uri="{FF2B5EF4-FFF2-40B4-BE49-F238E27FC236}">
                <a16:creationId xmlns:a16="http://schemas.microsoft.com/office/drawing/2014/main" id="{314E4217-CFCF-4C78-8059-DC9D3BD735E8}"/>
              </a:ext>
            </a:extLst>
          </p:cNvPr>
          <p:cNvGrpSpPr/>
          <p:nvPr/>
        </p:nvGrpSpPr>
        <p:grpSpPr>
          <a:xfrm>
            <a:off x="973570" y="1740107"/>
            <a:ext cx="690893" cy="842709"/>
            <a:chOff x="7931851" y="2464731"/>
            <a:chExt cx="1002842" cy="1223210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43685D1D-64AA-4F6D-BF28-ECD6A72A3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ACB9604C-B0DB-414C-B690-4BA362248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CE3BFE5F-581D-4C17-A6B5-B8D91E8DF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9B38DAF0-042B-43A3-BCEA-060BE72CB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A07CF847-586F-4B68-BE7C-D689D3F42B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45A0FEC9-F010-4F95-8C80-6B7EEC4C6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433FBE94-470B-4DF9-A727-B138EDAF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3534EACC-4FB9-4712-BE31-00EFE6AE8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6287DFBF-CDAD-4DA4-80DE-098BEE2B1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BE5A245E-89CC-4BAB-B8DF-CD4A08EF9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7C3926FC-C4E9-479B-97AB-0741762C15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74C5046D-C6EA-4380-8B1F-78263E67E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AA1853FA-588F-45F0-899D-C47AE059A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DCADB240-CE0C-429E-84AA-436A886AB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42">
            <a:extLst>
              <a:ext uri="{FF2B5EF4-FFF2-40B4-BE49-F238E27FC236}">
                <a16:creationId xmlns:a16="http://schemas.microsoft.com/office/drawing/2014/main" id="{B9B74A59-DBB8-4078-8E97-584798845076}"/>
              </a:ext>
            </a:extLst>
          </p:cNvPr>
          <p:cNvGrpSpPr/>
          <p:nvPr/>
        </p:nvGrpSpPr>
        <p:grpSpPr>
          <a:xfrm>
            <a:off x="971933" y="4269794"/>
            <a:ext cx="729668" cy="652220"/>
            <a:chOff x="5418138" y="4568825"/>
            <a:chExt cx="568325" cy="508001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0E0EB7EA-AA76-44AC-B3CA-E9E46F9D9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23D526AC-BB46-4ABD-ADF6-BB4C214E0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4568825"/>
              <a:ext cx="568325" cy="323850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9AC769F5-1251-4DDC-8531-4B0908D0B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F4DF0ED7-8074-4D48-9A76-0EA2A0FB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1" name="Oval 22">
            <a:extLst>
              <a:ext uri="{FF2B5EF4-FFF2-40B4-BE49-F238E27FC236}">
                <a16:creationId xmlns:a16="http://schemas.microsoft.com/office/drawing/2014/main" id="{7A8EE5E2-7126-4E98-8969-2513C5ADE147}"/>
              </a:ext>
            </a:extLst>
          </p:cNvPr>
          <p:cNvSpPr/>
          <p:nvPr/>
        </p:nvSpPr>
        <p:spPr>
          <a:xfrm>
            <a:off x="4398936" y="3982088"/>
            <a:ext cx="448362" cy="40327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id="{963DAC85-AC08-41B2-93C6-28E0A012B3D1}"/>
              </a:ext>
            </a:extLst>
          </p:cNvPr>
          <p:cNvSpPr/>
          <p:nvPr/>
        </p:nvSpPr>
        <p:spPr>
          <a:xfrm>
            <a:off x="4087002" y="1081192"/>
            <a:ext cx="448362" cy="403277"/>
          </a:xfrm>
          <a:prstGeom prst="ellipse">
            <a:avLst/>
          </a:prstGeom>
          <a:solidFill>
            <a:srgbClr val="613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28">
            <a:extLst>
              <a:ext uri="{FF2B5EF4-FFF2-40B4-BE49-F238E27FC236}">
                <a16:creationId xmlns:a16="http://schemas.microsoft.com/office/drawing/2014/main" id="{3B437CB6-0167-4724-8162-CB6F03B428F4}"/>
              </a:ext>
            </a:extLst>
          </p:cNvPr>
          <p:cNvSpPr/>
          <p:nvPr/>
        </p:nvSpPr>
        <p:spPr>
          <a:xfrm>
            <a:off x="4392037" y="2096537"/>
            <a:ext cx="448362" cy="4032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41">
            <a:extLst>
              <a:ext uri="{FF2B5EF4-FFF2-40B4-BE49-F238E27FC236}">
                <a16:creationId xmlns:a16="http://schemas.microsoft.com/office/drawing/2014/main" id="{8D320604-AD3C-468E-B07C-7D5EE27C72F8}"/>
              </a:ext>
            </a:extLst>
          </p:cNvPr>
          <p:cNvSpPr/>
          <p:nvPr/>
        </p:nvSpPr>
        <p:spPr>
          <a:xfrm>
            <a:off x="4391171" y="3050415"/>
            <a:ext cx="448362" cy="4032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617528" y="1005429"/>
            <a:ext cx="4178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части платы, взимаемой с родителей (законных представителей) за присмотр и уход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– 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383,77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982426" y="1814944"/>
            <a:ext cx="4161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бесплатным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обучающихся в муниципальных общеобразовательных организациях – 23 461,77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982427" y="2791535"/>
            <a:ext cx="41615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осуществление отдельных государственных полномочий по организации и обеспечению оздоровления и отдыха детей (за исключением организации отдыха детей в каникулярное время)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4 436,06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985959" y="3983455"/>
            <a:ext cx="3809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молодых семей –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2 336,45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982427" y="4802203"/>
            <a:ext cx="4057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жилыми помещениями детей-сирот – 29 438,46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623117" y="5647024"/>
            <a:ext cx="4083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– 8 250,00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val 22">
            <a:extLst>
              <a:ext uri="{FF2B5EF4-FFF2-40B4-BE49-F238E27FC236}">
                <a16:creationId xmlns:a16="http://schemas.microsoft.com/office/drawing/2014/main" id="{7A8EE5E2-7126-4E98-8969-2513C5ADE147}"/>
              </a:ext>
            </a:extLst>
          </p:cNvPr>
          <p:cNvSpPr/>
          <p:nvPr/>
        </p:nvSpPr>
        <p:spPr>
          <a:xfrm>
            <a:off x="4391171" y="4802203"/>
            <a:ext cx="448362" cy="4032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2" name="Oval 22">
            <a:extLst>
              <a:ext uri="{FF2B5EF4-FFF2-40B4-BE49-F238E27FC236}">
                <a16:creationId xmlns:a16="http://schemas.microsoft.com/office/drawing/2014/main" id="{7A8EE5E2-7126-4E98-8969-2513C5ADE147}"/>
              </a:ext>
            </a:extLst>
          </p:cNvPr>
          <p:cNvSpPr/>
          <p:nvPr/>
        </p:nvSpPr>
        <p:spPr>
          <a:xfrm>
            <a:off x="4087002" y="5736640"/>
            <a:ext cx="448362" cy="4032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23851" y="259177"/>
            <a:ext cx="8324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.3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Расходы бюджета  с учетом целевых групп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2020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годы, тыс.руб. 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2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90" y="193288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Дальнегорского городского округа 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3105" y="1639441"/>
            <a:ext cx="4429306" cy="42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проекте бюджета на 2020 год и плановый период 2021 и 2022 годов планируются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бездефицитность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бюджета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бездефицитностью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проекта бюджета Дальнегорского городского округа, в расходной части бюджета бюджетные ассигнования на обслуживание муниципального долга не предусмотрены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муниципальных гарантий и бюджетных кредитов юридическим лицам не планируется. </a:t>
            </a:r>
          </a:p>
        </p:txBody>
      </p:sp>
      <p:grpSp>
        <p:nvGrpSpPr>
          <p:cNvPr id="5" name="Group 22"/>
          <p:cNvGrpSpPr/>
          <p:nvPr/>
        </p:nvGrpSpPr>
        <p:grpSpPr>
          <a:xfrm flipH="1">
            <a:off x="551792" y="1860332"/>
            <a:ext cx="3772393" cy="3949262"/>
            <a:chOff x="4324350" y="2768600"/>
            <a:chExt cx="2041525" cy="246062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24350" y="4598988"/>
              <a:ext cx="2041525" cy="630238"/>
            </a:xfrm>
            <a:custGeom>
              <a:avLst/>
              <a:gdLst>
                <a:gd name="T0" fmla="*/ 604 w 640"/>
                <a:gd name="T1" fmla="*/ 172 h 198"/>
                <a:gd name="T2" fmla="*/ 640 w 640"/>
                <a:gd name="T3" fmla="*/ 198 h 198"/>
                <a:gd name="T4" fmla="*/ 4 w 640"/>
                <a:gd name="T5" fmla="*/ 198 h 198"/>
                <a:gd name="T6" fmla="*/ 0 w 640"/>
                <a:gd name="T7" fmla="*/ 198 h 198"/>
                <a:gd name="T8" fmla="*/ 91 w 640"/>
                <a:gd name="T9" fmla="*/ 120 h 198"/>
                <a:gd name="T10" fmla="*/ 176 w 640"/>
                <a:gd name="T11" fmla="*/ 50 h 198"/>
                <a:gd name="T12" fmla="*/ 234 w 640"/>
                <a:gd name="T13" fmla="*/ 1 h 198"/>
                <a:gd name="T14" fmla="*/ 239 w 640"/>
                <a:gd name="T15" fmla="*/ 0 h 198"/>
                <a:gd name="T16" fmla="*/ 344 w 640"/>
                <a:gd name="T17" fmla="*/ 55 h 198"/>
                <a:gd name="T18" fmla="*/ 351 w 640"/>
                <a:gd name="T19" fmla="*/ 56 h 198"/>
                <a:gd name="T20" fmla="*/ 423 w 640"/>
                <a:gd name="T21" fmla="*/ 58 h 198"/>
                <a:gd name="T22" fmla="*/ 441 w 640"/>
                <a:gd name="T23" fmla="*/ 64 h 198"/>
                <a:gd name="T24" fmla="*/ 526 w 640"/>
                <a:gd name="T25" fmla="*/ 120 h 198"/>
                <a:gd name="T26" fmla="*/ 569 w 640"/>
                <a:gd name="T27" fmla="*/ 149 h 198"/>
                <a:gd name="T28" fmla="*/ 604 w 640"/>
                <a:gd name="T29" fmla="*/ 17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0" h="198">
                  <a:moveTo>
                    <a:pt x="604" y="172"/>
                  </a:moveTo>
                  <a:cubicBezTo>
                    <a:pt x="616" y="180"/>
                    <a:pt x="639" y="197"/>
                    <a:pt x="640" y="198"/>
                  </a:cubicBezTo>
                  <a:cubicBezTo>
                    <a:pt x="612" y="198"/>
                    <a:pt x="181" y="198"/>
                    <a:pt x="4" y="198"/>
                  </a:cubicBezTo>
                  <a:cubicBezTo>
                    <a:pt x="3" y="198"/>
                    <a:pt x="2" y="198"/>
                    <a:pt x="0" y="198"/>
                  </a:cubicBezTo>
                  <a:cubicBezTo>
                    <a:pt x="1" y="197"/>
                    <a:pt x="61" y="145"/>
                    <a:pt x="91" y="120"/>
                  </a:cubicBezTo>
                  <a:cubicBezTo>
                    <a:pt x="120" y="97"/>
                    <a:pt x="148" y="73"/>
                    <a:pt x="176" y="50"/>
                  </a:cubicBezTo>
                  <a:cubicBezTo>
                    <a:pt x="195" y="33"/>
                    <a:pt x="215" y="17"/>
                    <a:pt x="234" y="1"/>
                  </a:cubicBezTo>
                  <a:cubicBezTo>
                    <a:pt x="235" y="0"/>
                    <a:pt x="237" y="0"/>
                    <a:pt x="239" y="0"/>
                  </a:cubicBezTo>
                  <a:cubicBezTo>
                    <a:pt x="274" y="19"/>
                    <a:pt x="309" y="37"/>
                    <a:pt x="344" y="55"/>
                  </a:cubicBezTo>
                  <a:cubicBezTo>
                    <a:pt x="346" y="56"/>
                    <a:pt x="348" y="56"/>
                    <a:pt x="351" y="56"/>
                  </a:cubicBezTo>
                  <a:cubicBezTo>
                    <a:pt x="375" y="57"/>
                    <a:pt x="399" y="58"/>
                    <a:pt x="423" y="58"/>
                  </a:cubicBezTo>
                  <a:cubicBezTo>
                    <a:pt x="430" y="58"/>
                    <a:pt x="435" y="60"/>
                    <a:pt x="441" y="64"/>
                  </a:cubicBezTo>
                  <a:cubicBezTo>
                    <a:pt x="469" y="83"/>
                    <a:pt x="498" y="101"/>
                    <a:pt x="526" y="120"/>
                  </a:cubicBezTo>
                  <a:cubicBezTo>
                    <a:pt x="540" y="130"/>
                    <a:pt x="555" y="139"/>
                    <a:pt x="569" y="149"/>
                  </a:cubicBezTo>
                  <a:cubicBezTo>
                    <a:pt x="572" y="152"/>
                    <a:pt x="599" y="169"/>
                    <a:pt x="604" y="172"/>
                  </a:cubicBezTo>
                  <a:close/>
                </a:path>
              </a:pathLst>
            </a:custGeom>
            <a:solidFill>
              <a:srgbClr val="613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38688" y="2768600"/>
              <a:ext cx="1096963" cy="2014538"/>
            </a:xfrm>
            <a:custGeom>
              <a:avLst/>
              <a:gdLst>
                <a:gd name="T0" fmla="*/ 56 w 344"/>
                <a:gd name="T1" fmla="*/ 237 h 632"/>
                <a:gd name="T2" fmla="*/ 12 w 344"/>
                <a:gd name="T3" fmla="*/ 348 h 632"/>
                <a:gd name="T4" fmla="*/ 0 w 344"/>
                <a:gd name="T5" fmla="*/ 343 h 632"/>
                <a:gd name="T6" fmla="*/ 134 w 344"/>
                <a:gd name="T7" fmla="*/ 0 h 632"/>
                <a:gd name="T8" fmla="*/ 147 w 344"/>
                <a:gd name="T9" fmla="*/ 5 h 632"/>
                <a:gd name="T10" fmla="*/ 69 w 344"/>
                <a:gd name="T11" fmla="*/ 204 h 632"/>
                <a:gd name="T12" fmla="*/ 92 w 344"/>
                <a:gd name="T13" fmla="*/ 231 h 632"/>
                <a:gd name="T14" fmla="*/ 118 w 344"/>
                <a:gd name="T15" fmla="*/ 272 h 632"/>
                <a:gd name="T16" fmla="*/ 131 w 344"/>
                <a:gd name="T17" fmla="*/ 279 h 632"/>
                <a:gd name="T18" fmla="*/ 183 w 344"/>
                <a:gd name="T19" fmla="*/ 301 h 632"/>
                <a:gd name="T20" fmla="*/ 189 w 344"/>
                <a:gd name="T21" fmla="*/ 302 h 632"/>
                <a:gd name="T22" fmla="*/ 249 w 344"/>
                <a:gd name="T23" fmla="*/ 302 h 632"/>
                <a:gd name="T24" fmla="*/ 255 w 344"/>
                <a:gd name="T25" fmla="*/ 300 h 632"/>
                <a:gd name="T26" fmla="*/ 292 w 344"/>
                <a:gd name="T27" fmla="*/ 265 h 632"/>
                <a:gd name="T28" fmla="*/ 296 w 344"/>
                <a:gd name="T29" fmla="*/ 254 h 632"/>
                <a:gd name="T30" fmla="*/ 307 w 344"/>
                <a:gd name="T31" fmla="*/ 206 h 632"/>
                <a:gd name="T32" fmla="*/ 311 w 344"/>
                <a:gd name="T33" fmla="*/ 192 h 632"/>
                <a:gd name="T34" fmla="*/ 328 w 344"/>
                <a:gd name="T35" fmla="*/ 179 h 632"/>
                <a:gd name="T36" fmla="*/ 343 w 344"/>
                <a:gd name="T37" fmla="*/ 195 h 632"/>
                <a:gd name="T38" fmla="*/ 338 w 344"/>
                <a:gd name="T39" fmla="*/ 221 h 632"/>
                <a:gd name="T40" fmla="*/ 325 w 344"/>
                <a:gd name="T41" fmla="*/ 275 h 632"/>
                <a:gd name="T42" fmla="*/ 319 w 344"/>
                <a:gd name="T43" fmla="*/ 286 h 632"/>
                <a:gd name="T44" fmla="*/ 271 w 344"/>
                <a:gd name="T45" fmla="*/ 330 h 632"/>
                <a:gd name="T46" fmla="*/ 267 w 344"/>
                <a:gd name="T47" fmla="*/ 339 h 632"/>
                <a:gd name="T48" fmla="*/ 268 w 344"/>
                <a:gd name="T49" fmla="*/ 609 h 632"/>
                <a:gd name="T50" fmla="*/ 258 w 344"/>
                <a:gd name="T51" fmla="*/ 626 h 632"/>
                <a:gd name="T52" fmla="*/ 230 w 344"/>
                <a:gd name="T53" fmla="*/ 610 h 632"/>
                <a:gd name="T54" fmla="*/ 230 w 344"/>
                <a:gd name="T55" fmla="*/ 481 h 632"/>
                <a:gd name="T56" fmla="*/ 224 w 344"/>
                <a:gd name="T57" fmla="*/ 474 h 632"/>
                <a:gd name="T58" fmla="*/ 199 w 344"/>
                <a:gd name="T59" fmla="*/ 482 h 632"/>
                <a:gd name="T60" fmla="*/ 163 w 344"/>
                <a:gd name="T61" fmla="*/ 499 h 632"/>
                <a:gd name="T62" fmla="*/ 160 w 344"/>
                <a:gd name="T63" fmla="*/ 505 h 632"/>
                <a:gd name="T64" fmla="*/ 160 w 344"/>
                <a:gd name="T65" fmla="*/ 567 h 632"/>
                <a:gd name="T66" fmla="*/ 148 w 344"/>
                <a:gd name="T67" fmla="*/ 584 h 632"/>
                <a:gd name="T68" fmla="*/ 126 w 344"/>
                <a:gd name="T69" fmla="*/ 579 h 632"/>
                <a:gd name="T70" fmla="*/ 122 w 344"/>
                <a:gd name="T71" fmla="*/ 568 h 632"/>
                <a:gd name="T72" fmla="*/ 122 w 344"/>
                <a:gd name="T73" fmla="*/ 489 h 632"/>
                <a:gd name="T74" fmla="*/ 137 w 344"/>
                <a:gd name="T75" fmla="*/ 470 h 632"/>
                <a:gd name="T76" fmla="*/ 170 w 344"/>
                <a:gd name="T77" fmla="*/ 454 h 632"/>
                <a:gd name="T78" fmla="*/ 174 w 344"/>
                <a:gd name="T79" fmla="*/ 447 h 632"/>
                <a:gd name="T80" fmla="*/ 174 w 344"/>
                <a:gd name="T81" fmla="*/ 338 h 632"/>
                <a:gd name="T82" fmla="*/ 170 w 344"/>
                <a:gd name="T83" fmla="*/ 331 h 632"/>
                <a:gd name="T84" fmla="*/ 118 w 344"/>
                <a:gd name="T85" fmla="*/ 310 h 632"/>
                <a:gd name="T86" fmla="*/ 107 w 344"/>
                <a:gd name="T87" fmla="*/ 305 h 632"/>
                <a:gd name="T88" fmla="*/ 89 w 344"/>
                <a:gd name="T89" fmla="*/ 288 h 632"/>
                <a:gd name="T90" fmla="*/ 56 w 344"/>
                <a:gd name="T91" fmla="*/ 23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4" h="632">
                  <a:moveTo>
                    <a:pt x="56" y="237"/>
                  </a:moveTo>
                  <a:cubicBezTo>
                    <a:pt x="41" y="274"/>
                    <a:pt x="27" y="311"/>
                    <a:pt x="12" y="348"/>
                  </a:cubicBezTo>
                  <a:cubicBezTo>
                    <a:pt x="8" y="346"/>
                    <a:pt x="4" y="345"/>
                    <a:pt x="0" y="343"/>
                  </a:cubicBezTo>
                  <a:cubicBezTo>
                    <a:pt x="44" y="228"/>
                    <a:pt x="89" y="114"/>
                    <a:pt x="134" y="0"/>
                  </a:cubicBezTo>
                  <a:cubicBezTo>
                    <a:pt x="138" y="2"/>
                    <a:pt x="142" y="4"/>
                    <a:pt x="147" y="5"/>
                  </a:cubicBezTo>
                  <a:cubicBezTo>
                    <a:pt x="121" y="72"/>
                    <a:pt x="95" y="138"/>
                    <a:pt x="69" y="204"/>
                  </a:cubicBezTo>
                  <a:cubicBezTo>
                    <a:pt x="82" y="209"/>
                    <a:pt x="85" y="221"/>
                    <a:pt x="92" y="231"/>
                  </a:cubicBezTo>
                  <a:cubicBezTo>
                    <a:pt x="101" y="244"/>
                    <a:pt x="109" y="259"/>
                    <a:pt x="118" y="272"/>
                  </a:cubicBezTo>
                  <a:cubicBezTo>
                    <a:pt x="121" y="275"/>
                    <a:pt x="127" y="277"/>
                    <a:pt x="131" y="279"/>
                  </a:cubicBezTo>
                  <a:cubicBezTo>
                    <a:pt x="149" y="286"/>
                    <a:pt x="166" y="294"/>
                    <a:pt x="183" y="301"/>
                  </a:cubicBezTo>
                  <a:cubicBezTo>
                    <a:pt x="185" y="302"/>
                    <a:pt x="187" y="302"/>
                    <a:pt x="189" y="302"/>
                  </a:cubicBezTo>
                  <a:cubicBezTo>
                    <a:pt x="209" y="302"/>
                    <a:pt x="229" y="302"/>
                    <a:pt x="249" y="302"/>
                  </a:cubicBezTo>
                  <a:cubicBezTo>
                    <a:pt x="251" y="302"/>
                    <a:pt x="254" y="301"/>
                    <a:pt x="255" y="300"/>
                  </a:cubicBezTo>
                  <a:cubicBezTo>
                    <a:pt x="267" y="289"/>
                    <a:pt x="280" y="277"/>
                    <a:pt x="292" y="265"/>
                  </a:cubicBezTo>
                  <a:cubicBezTo>
                    <a:pt x="295" y="263"/>
                    <a:pt x="295" y="258"/>
                    <a:pt x="296" y="254"/>
                  </a:cubicBezTo>
                  <a:cubicBezTo>
                    <a:pt x="300" y="238"/>
                    <a:pt x="304" y="222"/>
                    <a:pt x="307" y="206"/>
                  </a:cubicBezTo>
                  <a:cubicBezTo>
                    <a:pt x="308" y="201"/>
                    <a:pt x="310" y="197"/>
                    <a:pt x="311" y="192"/>
                  </a:cubicBezTo>
                  <a:cubicBezTo>
                    <a:pt x="313" y="183"/>
                    <a:pt x="320" y="178"/>
                    <a:pt x="328" y="179"/>
                  </a:cubicBezTo>
                  <a:cubicBezTo>
                    <a:pt x="337" y="180"/>
                    <a:pt x="344" y="187"/>
                    <a:pt x="343" y="195"/>
                  </a:cubicBezTo>
                  <a:cubicBezTo>
                    <a:pt x="342" y="204"/>
                    <a:pt x="340" y="212"/>
                    <a:pt x="338" y="221"/>
                  </a:cubicBezTo>
                  <a:cubicBezTo>
                    <a:pt x="334" y="239"/>
                    <a:pt x="330" y="257"/>
                    <a:pt x="325" y="275"/>
                  </a:cubicBezTo>
                  <a:cubicBezTo>
                    <a:pt x="324" y="279"/>
                    <a:pt x="322" y="283"/>
                    <a:pt x="319" y="286"/>
                  </a:cubicBezTo>
                  <a:cubicBezTo>
                    <a:pt x="303" y="301"/>
                    <a:pt x="287" y="316"/>
                    <a:pt x="271" y="330"/>
                  </a:cubicBezTo>
                  <a:cubicBezTo>
                    <a:pt x="268" y="333"/>
                    <a:pt x="267" y="335"/>
                    <a:pt x="267" y="339"/>
                  </a:cubicBezTo>
                  <a:cubicBezTo>
                    <a:pt x="268" y="429"/>
                    <a:pt x="267" y="519"/>
                    <a:pt x="268" y="609"/>
                  </a:cubicBezTo>
                  <a:cubicBezTo>
                    <a:pt x="268" y="616"/>
                    <a:pt x="265" y="623"/>
                    <a:pt x="258" y="626"/>
                  </a:cubicBezTo>
                  <a:cubicBezTo>
                    <a:pt x="247" y="632"/>
                    <a:pt x="230" y="627"/>
                    <a:pt x="230" y="610"/>
                  </a:cubicBezTo>
                  <a:cubicBezTo>
                    <a:pt x="230" y="567"/>
                    <a:pt x="230" y="524"/>
                    <a:pt x="230" y="481"/>
                  </a:cubicBezTo>
                  <a:cubicBezTo>
                    <a:pt x="230" y="474"/>
                    <a:pt x="230" y="475"/>
                    <a:pt x="224" y="474"/>
                  </a:cubicBezTo>
                  <a:cubicBezTo>
                    <a:pt x="214" y="473"/>
                    <a:pt x="207" y="478"/>
                    <a:pt x="199" y="482"/>
                  </a:cubicBezTo>
                  <a:cubicBezTo>
                    <a:pt x="187" y="487"/>
                    <a:pt x="175" y="493"/>
                    <a:pt x="163" y="499"/>
                  </a:cubicBezTo>
                  <a:cubicBezTo>
                    <a:pt x="161" y="500"/>
                    <a:pt x="159" y="502"/>
                    <a:pt x="160" y="505"/>
                  </a:cubicBezTo>
                  <a:cubicBezTo>
                    <a:pt x="160" y="526"/>
                    <a:pt x="160" y="546"/>
                    <a:pt x="160" y="567"/>
                  </a:cubicBezTo>
                  <a:cubicBezTo>
                    <a:pt x="160" y="575"/>
                    <a:pt x="155" y="582"/>
                    <a:pt x="148" y="584"/>
                  </a:cubicBezTo>
                  <a:cubicBezTo>
                    <a:pt x="140" y="587"/>
                    <a:pt x="130" y="585"/>
                    <a:pt x="126" y="579"/>
                  </a:cubicBezTo>
                  <a:cubicBezTo>
                    <a:pt x="124" y="576"/>
                    <a:pt x="122" y="571"/>
                    <a:pt x="122" y="568"/>
                  </a:cubicBezTo>
                  <a:cubicBezTo>
                    <a:pt x="122" y="541"/>
                    <a:pt x="122" y="515"/>
                    <a:pt x="122" y="489"/>
                  </a:cubicBezTo>
                  <a:cubicBezTo>
                    <a:pt x="122" y="479"/>
                    <a:pt x="129" y="473"/>
                    <a:pt x="137" y="470"/>
                  </a:cubicBezTo>
                  <a:cubicBezTo>
                    <a:pt x="148" y="465"/>
                    <a:pt x="159" y="459"/>
                    <a:pt x="170" y="454"/>
                  </a:cubicBezTo>
                  <a:cubicBezTo>
                    <a:pt x="173" y="452"/>
                    <a:pt x="174" y="451"/>
                    <a:pt x="174" y="447"/>
                  </a:cubicBezTo>
                  <a:cubicBezTo>
                    <a:pt x="174" y="411"/>
                    <a:pt x="174" y="374"/>
                    <a:pt x="174" y="338"/>
                  </a:cubicBezTo>
                  <a:cubicBezTo>
                    <a:pt x="174" y="334"/>
                    <a:pt x="173" y="333"/>
                    <a:pt x="170" y="331"/>
                  </a:cubicBezTo>
                  <a:cubicBezTo>
                    <a:pt x="153" y="324"/>
                    <a:pt x="136" y="317"/>
                    <a:pt x="118" y="310"/>
                  </a:cubicBezTo>
                  <a:cubicBezTo>
                    <a:pt x="115" y="308"/>
                    <a:pt x="111" y="306"/>
                    <a:pt x="107" y="305"/>
                  </a:cubicBezTo>
                  <a:cubicBezTo>
                    <a:pt x="99" y="302"/>
                    <a:pt x="94" y="295"/>
                    <a:pt x="89" y="288"/>
                  </a:cubicBezTo>
                  <a:cubicBezTo>
                    <a:pt x="79" y="271"/>
                    <a:pt x="68" y="254"/>
                    <a:pt x="56" y="237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076825" y="2797175"/>
              <a:ext cx="654050" cy="573088"/>
            </a:xfrm>
            <a:custGeom>
              <a:avLst/>
              <a:gdLst>
                <a:gd name="T0" fmla="*/ 0 w 205"/>
                <a:gd name="T1" fmla="*/ 118 h 180"/>
                <a:gd name="T2" fmla="*/ 46 w 205"/>
                <a:gd name="T3" fmla="*/ 0 h 180"/>
                <a:gd name="T4" fmla="*/ 115 w 205"/>
                <a:gd name="T5" fmla="*/ 24 h 180"/>
                <a:gd name="T6" fmla="*/ 150 w 205"/>
                <a:gd name="T7" fmla="*/ 49 h 180"/>
                <a:gd name="T8" fmla="*/ 195 w 205"/>
                <a:gd name="T9" fmla="*/ 62 h 180"/>
                <a:gd name="T10" fmla="*/ 205 w 205"/>
                <a:gd name="T11" fmla="*/ 63 h 180"/>
                <a:gd name="T12" fmla="*/ 201 w 205"/>
                <a:gd name="T13" fmla="*/ 74 h 180"/>
                <a:gd name="T14" fmla="*/ 161 w 205"/>
                <a:gd name="T15" fmla="*/ 176 h 180"/>
                <a:gd name="T16" fmla="*/ 155 w 205"/>
                <a:gd name="T17" fmla="*/ 180 h 180"/>
                <a:gd name="T18" fmla="*/ 89 w 205"/>
                <a:gd name="T19" fmla="*/ 148 h 180"/>
                <a:gd name="T20" fmla="*/ 57 w 205"/>
                <a:gd name="T21" fmla="*/ 126 h 180"/>
                <a:gd name="T22" fmla="*/ 14 w 205"/>
                <a:gd name="T23" fmla="*/ 118 h 180"/>
                <a:gd name="T24" fmla="*/ 0 w 205"/>
                <a:gd name="T25" fmla="*/ 1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80">
                  <a:moveTo>
                    <a:pt x="0" y="118"/>
                  </a:moveTo>
                  <a:cubicBezTo>
                    <a:pt x="16" y="78"/>
                    <a:pt x="31" y="39"/>
                    <a:pt x="46" y="0"/>
                  </a:cubicBezTo>
                  <a:cubicBezTo>
                    <a:pt x="71" y="3"/>
                    <a:pt x="95" y="9"/>
                    <a:pt x="115" y="24"/>
                  </a:cubicBezTo>
                  <a:cubicBezTo>
                    <a:pt x="127" y="33"/>
                    <a:pt x="138" y="41"/>
                    <a:pt x="150" y="49"/>
                  </a:cubicBezTo>
                  <a:cubicBezTo>
                    <a:pt x="163" y="57"/>
                    <a:pt x="179" y="60"/>
                    <a:pt x="195" y="62"/>
                  </a:cubicBezTo>
                  <a:cubicBezTo>
                    <a:pt x="198" y="62"/>
                    <a:pt x="201" y="62"/>
                    <a:pt x="205" y="63"/>
                  </a:cubicBezTo>
                  <a:cubicBezTo>
                    <a:pt x="204" y="67"/>
                    <a:pt x="203" y="71"/>
                    <a:pt x="201" y="74"/>
                  </a:cubicBezTo>
                  <a:cubicBezTo>
                    <a:pt x="188" y="108"/>
                    <a:pt x="175" y="142"/>
                    <a:pt x="161" y="176"/>
                  </a:cubicBezTo>
                  <a:cubicBezTo>
                    <a:pt x="160" y="179"/>
                    <a:pt x="159" y="180"/>
                    <a:pt x="155" y="180"/>
                  </a:cubicBezTo>
                  <a:cubicBezTo>
                    <a:pt x="130" y="177"/>
                    <a:pt x="108" y="167"/>
                    <a:pt x="89" y="148"/>
                  </a:cubicBezTo>
                  <a:cubicBezTo>
                    <a:pt x="80" y="139"/>
                    <a:pt x="70" y="131"/>
                    <a:pt x="57" y="126"/>
                  </a:cubicBezTo>
                  <a:cubicBezTo>
                    <a:pt x="43" y="120"/>
                    <a:pt x="29" y="118"/>
                    <a:pt x="14" y="118"/>
                  </a:cubicBezTo>
                  <a:cubicBezTo>
                    <a:pt x="10" y="118"/>
                    <a:pt x="5" y="118"/>
                    <a:pt x="0" y="118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326063" y="3476625"/>
              <a:ext cx="233363" cy="231775"/>
            </a:xfrm>
            <a:custGeom>
              <a:avLst/>
              <a:gdLst>
                <a:gd name="T0" fmla="*/ 72 w 73"/>
                <a:gd name="T1" fmla="*/ 37 h 73"/>
                <a:gd name="T2" fmla="*/ 37 w 73"/>
                <a:gd name="T3" fmla="*/ 73 h 73"/>
                <a:gd name="T4" fmla="*/ 0 w 73"/>
                <a:gd name="T5" fmla="*/ 37 h 73"/>
                <a:gd name="T6" fmla="*/ 37 w 73"/>
                <a:gd name="T7" fmla="*/ 0 h 73"/>
                <a:gd name="T8" fmla="*/ 72 w 73"/>
                <a:gd name="T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2" y="37"/>
                  </a:moveTo>
                  <a:cubicBezTo>
                    <a:pt x="73" y="56"/>
                    <a:pt x="57" y="73"/>
                    <a:pt x="37" y="73"/>
                  </a:cubicBezTo>
                  <a:cubicBezTo>
                    <a:pt x="17" y="73"/>
                    <a:pt x="0" y="56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7" y="1"/>
                    <a:pt x="73" y="17"/>
                    <a:pt x="72" y="37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57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095"/>
            <a:ext cx="384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52427"/>
            <a:ext cx="472161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7.1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Расходы по муниципальным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программам на 2020 год</a:t>
            </a:r>
            <a:endParaRPr lang="ru-RU" sz="1300" dirty="0"/>
          </a:p>
        </p:txBody>
      </p:sp>
      <p:sp>
        <p:nvSpPr>
          <p:cNvPr id="85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831074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821759"/>
            <a:ext cx="7075611" cy="612685"/>
            <a:chOff x="2189480" y="2153920"/>
            <a:chExt cx="7213599" cy="1137920"/>
          </a:xfrm>
        </p:grpSpPr>
        <p:sp>
          <p:nvSpPr>
            <p:cNvPr id="87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7932234" y="821759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24 000</a:t>
            </a:r>
            <a:r>
              <a:rPr lang="en-US" sz="1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1530018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1520703"/>
            <a:ext cx="7075611" cy="612685"/>
            <a:chOff x="2189480" y="2153920"/>
            <a:chExt cx="7213599" cy="1137920"/>
          </a:xfrm>
        </p:grpSpPr>
        <p:sp>
          <p:nvSpPr>
            <p:cNvPr id="9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7932234" y="1520703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4 200,00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2228962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2219647"/>
            <a:ext cx="7075611" cy="612685"/>
            <a:chOff x="2189480" y="2153920"/>
            <a:chExt cx="7213599" cy="1137920"/>
          </a:xfrm>
        </p:grpSpPr>
        <p:sp>
          <p:nvSpPr>
            <p:cNvPr id="10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7932234" y="2219647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1 500,00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2937221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2927906"/>
            <a:ext cx="7075611" cy="612685"/>
            <a:chOff x="2189480" y="2153920"/>
            <a:chExt cx="7213599" cy="1137920"/>
          </a:xfrm>
        </p:grpSpPr>
        <p:sp>
          <p:nvSpPr>
            <p:cNvPr id="108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7932234" y="2927906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811 967,21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3645480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3636165"/>
            <a:ext cx="7075611" cy="612685"/>
            <a:chOff x="2189480" y="2153920"/>
            <a:chExt cx="7213599" cy="1137920"/>
          </a:xfrm>
        </p:grpSpPr>
        <p:sp>
          <p:nvSpPr>
            <p:cNvPr id="11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5" name="Прямоугольник 114"/>
          <p:cNvSpPr/>
          <p:nvPr/>
        </p:nvSpPr>
        <p:spPr>
          <a:xfrm>
            <a:off x="7932234" y="3636165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2 370,00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4344424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7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4335109"/>
            <a:ext cx="7075611" cy="612685"/>
            <a:chOff x="2189480" y="2153920"/>
            <a:chExt cx="7213599" cy="1137920"/>
          </a:xfrm>
        </p:grpSpPr>
        <p:sp>
          <p:nvSpPr>
            <p:cNvPr id="118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7932234" y="4335109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2 000,00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5034053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5024738"/>
            <a:ext cx="7075611" cy="612685"/>
            <a:chOff x="2189480" y="2153920"/>
            <a:chExt cx="7213599" cy="1137920"/>
          </a:xfrm>
        </p:grpSpPr>
        <p:sp>
          <p:nvSpPr>
            <p:cNvPr id="12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5" name="Прямоугольник 124"/>
          <p:cNvSpPr/>
          <p:nvPr/>
        </p:nvSpPr>
        <p:spPr>
          <a:xfrm>
            <a:off x="7932234" y="5024738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179 719,93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5732997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5723682"/>
            <a:ext cx="7075611" cy="612685"/>
            <a:chOff x="2189480" y="2153920"/>
            <a:chExt cx="7213599" cy="1137920"/>
          </a:xfrm>
        </p:grpSpPr>
        <p:sp>
          <p:nvSpPr>
            <p:cNvPr id="128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Прямоугольник 129"/>
          <p:cNvSpPr/>
          <p:nvPr/>
        </p:nvSpPr>
        <p:spPr>
          <a:xfrm>
            <a:off x="7932234" y="5723682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72 749,50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843222"/>
            <a:ext cx="711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«Ремонт автомобильных дорог и инженерных сооружений на них на территории Дальнегорского городского округа» на 2018-2022 годы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1552639"/>
            <a:ext cx="711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градостроительной и архитектурной деятельности на территории Дальнегорского городского округа» на 2018-2022 годы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2248990"/>
            <a:ext cx="711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поддержка малого и среднего предпринимательства в Дальнегорском городском округе»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3680897"/>
            <a:ext cx="711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Дальнегорского городского округа от чрезвычайных ситуаций»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2949554"/>
            <a:ext cx="711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Дальнегорского городского округа»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4364452"/>
            <a:ext cx="700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землеустройства и землепользования на территории Дальнегорского городского округа»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5024738"/>
            <a:ext cx="711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на территории Дальнегорского городского округа»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5723682"/>
            <a:ext cx="711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 Дальнегорского городского округа»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4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095"/>
            <a:ext cx="384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52427"/>
            <a:ext cx="384893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7.1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Расходы по муниципальным программам</a:t>
            </a:r>
            <a:endParaRPr lang="ru-RU" sz="1300" dirty="0"/>
          </a:p>
        </p:txBody>
      </p:sp>
      <p:sp>
        <p:nvSpPr>
          <p:cNvPr id="85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831074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821759"/>
            <a:ext cx="7075611" cy="612685"/>
            <a:chOff x="2189480" y="2153920"/>
            <a:chExt cx="7213599" cy="1137920"/>
          </a:xfrm>
        </p:grpSpPr>
        <p:sp>
          <p:nvSpPr>
            <p:cNvPr id="87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7932234" y="821759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1 700,00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1530018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1520703"/>
            <a:ext cx="7075611" cy="612685"/>
            <a:chOff x="2189480" y="2153920"/>
            <a:chExt cx="7213599" cy="1137920"/>
          </a:xfrm>
        </p:grpSpPr>
        <p:sp>
          <p:nvSpPr>
            <p:cNvPr id="9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7932234" y="1520703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25 940,00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2228962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2219647"/>
            <a:ext cx="7075611" cy="612685"/>
            <a:chOff x="2189480" y="2153920"/>
            <a:chExt cx="7213599" cy="1137920"/>
          </a:xfrm>
        </p:grpSpPr>
        <p:sp>
          <p:nvSpPr>
            <p:cNvPr id="10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7932234" y="2219647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41 974,91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2937221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2927906"/>
            <a:ext cx="7075611" cy="612685"/>
            <a:chOff x="2189480" y="2153920"/>
            <a:chExt cx="7213599" cy="1137920"/>
          </a:xfrm>
        </p:grpSpPr>
        <p:sp>
          <p:nvSpPr>
            <p:cNvPr id="108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7932234" y="2927906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13 341,92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3645480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3636165"/>
            <a:ext cx="7075611" cy="612685"/>
            <a:chOff x="2189480" y="2153920"/>
            <a:chExt cx="7213599" cy="1137920"/>
          </a:xfrm>
        </p:grpSpPr>
        <p:sp>
          <p:nvSpPr>
            <p:cNvPr id="11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5" name="Прямоугольник 114"/>
          <p:cNvSpPr/>
          <p:nvPr/>
        </p:nvSpPr>
        <p:spPr>
          <a:xfrm>
            <a:off x="7932234" y="3636165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1 740,00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4344424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7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4335109"/>
            <a:ext cx="7075611" cy="612685"/>
            <a:chOff x="2189480" y="2153920"/>
            <a:chExt cx="7213599" cy="1137920"/>
          </a:xfrm>
        </p:grpSpPr>
        <p:sp>
          <p:nvSpPr>
            <p:cNvPr id="118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7932234" y="4335109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20,00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27125" y="5034053"/>
            <a:ext cx="759770" cy="6033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782282" y="5024738"/>
            <a:ext cx="7075611" cy="612685"/>
            <a:chOff x="2189480" y="2153920"/>
            <a:chExt cx="7213599" cy="1137920"/>
          </a:xfrm>
        </p:grpSpPr>
        <p:sp>
          <p:nvSpPr>
            <p:cNvPr id="12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5" name="Прямоугольник 124"/>
          <p:cNvSpPr/>
          <p:nvPr/>
        </p:nvSpPr>
        <p:spPr>
          <a:xfrm>
            <a:off x="7932234" y="5024738"/>
            <a:ext cx="1003609" cy="612685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5 465,32</a:t>
            </a:r>
            <a:endParaRPr lang="ru-RU" sz="1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843222"/>
            <a:ext cx="711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Дальнегорского городского округа»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1552639"/>
            <a:ext cx="711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«Развитие, содержание улично-дорожной сети и благоустройство Дальнегорского городского округа»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2248990"/>
            <a:ext cx="711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жильем жителей Дальнегорского городского округа»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3680897"/>
            <a:ext cx="711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Дальнегорского городского округа» на 2018-2022 годы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2883546"/>
            <a:ext cx="70050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 на территории Дальнегорского городского округа» 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4364452"/>
            <a:ext cx="700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«Противодействие коррупции в Дальнегорском городском округе»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1010653" y="5024738"/>
            <a:ext cx="711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 в Дальнегорском городском округе» на 2020-2021 годы</a:t>
            </a:r>
          </a:p>
        </p:txBody>
      </p:sp>
    </p:spTree>
    <p:extLst>
      <p:ext uri="{BB962C8B-B14F-4D97-AF65-F5344CB8AC3E}">
        <p14:creationId xmlns:p14="http://schemas.microsoft.com/office/powerpoint/2010/main" val="74295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837" y="-320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«Ремонт автомобильных дорог и инженерных сооружений на них на территории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городского округа» на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2018-2022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209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24 000,00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209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209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000,0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31 230,73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28 286,57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5" y="3649236"/>
            <a:ext cx="3772427" cy="2833340"/>
          </a:xfrm>
          <a:prstGeom prst="rect">
            <a:avLst/>
          </a:prstGeom>
        </p:spPr>
      </p:pic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040976046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45421" y="4639107"/>
            <a:ext cx="4476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Tx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протяженности автомобильных дорого общего пользования местного значения соответствующих нормативным требованиям к 2022 году – 89,6 км.</a:t>
            </a:r>
          </a:p>
          <a:p>
            <a:pPr indent="-342900">
              <a:buFontTx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 протяженности автомобильных дорог местного значения, не соответствующего нормативным требованиям к 2022 году – 46,1%.</a:t>
            </a:r>
          </a:p>
          <a:p>
            <a:pPr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7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951" y="316624"/>
            <a:ext cx="63817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951" y="1065210"/>
            <a:ext cx="8280920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деление Дальнегорского городского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………………………………...………3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бюджетной и налоговой политики  на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.1.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бюджетной политики в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первой половине 201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………………….……………………..…4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.2.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бюджетной политики на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годов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………….....5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Основные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Дальнегорского городского округа на 2017-2022 годы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………………………..…..6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4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Дальнегорского городского округа на 2017-2022 годы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……………………………………………….....7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Налоговые и неналоговые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………………………………………………………………………………….........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4.2.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на 2019 год (согласно проекту Краевого закона на 2020 год и плановый период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2021-2022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годов), тыс. руб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………………………………………………………………………………………...………….9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 Расходы бюджета 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.1. Расходы бюджета по программам и непрограммным направлениям деятельности..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………………………………...12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Расходы бюджета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отраслям за 2017-2022 годы..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…………….………………………………………………………14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6.3. Расходы бюджета с учетом целевых групп на 2020 год и плановый период 2021-2022 годы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………………...……..15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 Дальнегорского городского округа на 20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 и плановый период 202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…………..16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 Муниципальные программы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7.1.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по муниципальным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программам на 2020 год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………………………………………………………………....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 Контактная информация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………………………………………………………………………………………………………34  </a:t>
            </a:r>
          </a:p>
        </p:txBody>
      </p:sp>
    </p:spTree>
    <p:extLst>
      <p:ext uri="{BB962C8B-B14F-4D97-AF65-F5344CB8AC3E}">
        <p14:creationId xmlns:p14="http://schemas.microsoft.com/office/powerpoint/2010/main" val="174787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«Развитие градостроительной и архитектурной деятельности на территории Дальнегорского городского округа» на 2018-2022 годы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4 200,00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1 955,00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3 465,41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25659" y="4697940"/>
            <a:ext cx="4476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генерального плана Дальнегорского городского округа и Правил землепользования и застройки на территории Дальнегорского городского округа (внесение изменений).</a:t>
            </a:r>
          </a:p>
          <a:p>
            <a:pPr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 планирования, проектов межевания территорий.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6" y="3743627"/>
            <a:ext cx="3762013" cy="277019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167575904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3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«Развитие и поддержка малого и среднего предпринимательства в Дальнегорском городском округе»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5 388,00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3 054,00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25659" y="4697940"/>
            <a:ext cx="4532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вновь созданных рабочих мест в секторе малого и среднего предпринимательства к 2022 году – 186 ед.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субъектов малого и среднего предпринимательства, получивших поддержку в форме: гарантии, льготного кредита,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льготного лизинга к 2022 году – 4 ед.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7" y="3649236"/>
            <a:ext cx="3762012" cy="284077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498326166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56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«Развитие образования Дальнегорского городского округа» 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208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811 967,21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719 647,10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208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711 141,80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602 740,99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750 446,87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45421" y="4633140"/>
            <a:ext cx="4476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населения Дальнегорского городского округа качеством предоставляемых образовательных услуг к 2022 году – 96,0%.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обеспеченности педагогическими кадрами образовательных учреждений Дальнегорского городского округа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2022 году – 99,8%.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5" y="3649236"/>
            <a:ext cx="3747144" cy="283334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861938228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66996" y="1684820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60,4%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0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Дальнегорского городского округа от чрезвычайных ситуаций»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2 370,00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2 175,00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2 590,00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467,00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1 866,00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186245" y="4616900"/>
            <a:ext cx="4476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обеспечению пожарной безопасности населенных пунктов Дальнегорского городского округа к 2021 году –100%.</a:t>
            </a:r>
          </a:p>
          <a:p>
            <a:pPr indent="-342900">
              <a:buFontTx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обеспечению общественного порядка на территории Дальнегорского городского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поддержание 100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" y="3672596"/>
            <a:ext cx="3769447" cy="281760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3335959705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35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«Развитие землеустройства и землепользования на территории Дальнегорского городского округа» 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1 420,04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225659" y="4633140"/>
            <a:ext cx="4532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земельных участков, используемых для муниципальных нужд к 2020 году – 87 единиц.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земельных участков, в отношении которых осуществлен государственный кадастровый учет предназначенных для предоставления с торгов к 2020 году – 75 единиц.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" y="3649237"/>
            <a:ext cx="3769447" cy="286458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600594994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89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«Развитие культуры на территории Дальнегорского городского округа» 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179 719,93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132 632,84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132 376,00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133 484,68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143 027,80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18968" y="4618632"/>
            <a:ext cx="4791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уровня удовлетворенности населения Дальнегорского городского округа качеством предоставления услуг в сфере культуры к 2022 году – 90%.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уровня фактической обеспеченности учреждениями культуры от нормативной потребности (клубами и учреждениями клубного типа) к 2022 году – 89,7%.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5" y="3662873"/>
            <a:ext cx="3772427" cy="28060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443551728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66996" y="1684820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13,4%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72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Дальнегорского городского округа» 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72 749,50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64 850,01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60 538,00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74 175,62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105 312,26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33839" y="4650175"/>
            <a:ext cx="46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уровня удовлетворенности населения Дальнегорского городского округа качеством предоставления услуг в сфере физической культуры и спорта к 2022 году – 89%.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населения, систематически занимающегося физической культурой и спортом, в общей численности населения к 2022 году – 46%.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9" y="3649236"/>
            <a:ext cx="3785060" cy="281682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610566742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5,4%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00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«Молодежь Дальнегорского городского округа» 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1 332,55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1 160,00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05485" y="4612620"/>
            <a:ext cx="46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молодых людей, принимающих участие в культурных, спортивных массовых мероприятиях и профильных конкурсах к 2022 году – 5100 чел.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численности молодежи, участвующей в деятельности детских и молодежных общественных объединений, в общей численности молодежи к 2022 году – 35%.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649236"/>
            <a:ext cx="3762758" cy="281682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61099638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81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«Развитие, содержание улично-дорожной сети и благоустройство Дальнегорского городского округа»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25 940,00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18 438,70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18 438,70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22 619,71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133 807,00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233839" y="4650175"/>
            <a:ext cx="4595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эксплуатируемых муниципальных светильников на территории Дальнегорского городского округа к 2021 году – 28,7%.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содержания территории Дальнегорского городского округа (в части уборки от снега) с учетом периодичности уборки к 2021 году – 14,6%.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28138"/>
            <a:ext cx="3762759" cy="276187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3789978376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1,9%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5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«Обеспечение доступным жильем жителей Дальнегорского городского округа» 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41 974,91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41 974,91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41 974,91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13 291,55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46 152,48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33839" y="4650175"/>
            <a:ext cx="46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молодых семей, получивших жилые помещения и улучшивших жилищный условия в общем количестве молодых семей, состоящих на учете в качестве нуждающихся в жилых помещениях к 2021 году – 53%.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квартир, приобретенных для детей-сирот, детей, оставшихся без попечения родителей к 2021 году – 95 ед.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6" y="3591043"/>
            <a:ext cx="3752192" cy="28750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120724585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8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024" y="1051634"/>
            <a:ext cx="8742556" cy="4040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городского округа определяется следующими границами: на юго-западе  граничит с Кавалеровским муниципальным районом; на западе - с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Чугуевским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муниципальным районом; на востоке - с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Тернейским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муниципальным районом; на севере - с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Дальнереченским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Красноармейским муниципальными районами;  на юго-востоке - по береговой линии Японского моря от мыса Грозного на юго-запад до скалы «Щель».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Территория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городского округа является составной частью территории Приморского края.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территории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городского округа входят город Дальнегорск, села: Каменка, Краснореченский, Рудная Пристань,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Сержантово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деревни: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Лидовка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Мономахово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Черемшаны.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Административным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центром 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городского округа является исторически сложившийся центр – город Дальнегорск.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2 Устава </a:t>
            </a:r>
            <a:r>
              <a:rPr lang="ru-RU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городского округа)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775" y="252905"/>
            <a:ext cx="862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Административно-территориальное деление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38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86736" y="-206498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1" y="-24510"/>
            <a:ext cx="5137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 на территории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ДГО»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840570" y="1447945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86863" y="1965418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96422" y="3185362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652739" y="2482822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78073" y="2440950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68606" y="2494694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614636" y="2046165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737999" y="2568121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5012791" y="3595852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936675" y="3983286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430180" y="3449166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62134" y="3418360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65759" y="3044619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79780" y="1979254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13 341,92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5232" y="2619283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4 700,00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0411" y="3001874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6 700,00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71543" y="2952881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46654" y="4378932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751882" y="3024622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39906" y="4912703"/>
            <a:ext cx="46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автомобильными дорогами земельных участков, выделяемых семьям, имеющим трех и более детей к 2021 году – 149 участков.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объектами водоснабжения земельных участков, выделяемых семьям, имеющим трех и более детей к 2021 году – 100%.</a:t>
            </a:r>
          </a:p>
          <a:p>
            <a:pPr indent="-342900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6" y="3966191"/>
            <a:ext cx="3745746" cy="251343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62834" y="164514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648068229"/>
              </p:ext>
            </p:extLst>
          </p:nvPr>
        </p:nvGraphicFramePr>
        <p:xfrm>
          <a:off x="454324" y="217395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000774" y="19007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05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Дальнегорского городского округа» на 2018-2022 годы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1 740,00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1 740,00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1 740,00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5248426" y="295462"/>
            <a:ext cx="730220" cy="790388"/>
            <a:chOff x="1202749" y="2546245"/>
            <a:chExt cx="2669089" cy="3644343"/>
          </a:xfrm>
          <a:solidFill>
            <a:schemeClr val="accent3">
              <a:lumMod val="75000"/>
            </a:schemeClr>
          </a:solidFill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5"/>
              <a:ext cx="2339748" cy="3605090"/>
              <a:chOff x="795338" y="-196850"/>
              <a:chExt cx="4591050" cy="7073900"/>
            </a:xfrm>
            <a:grpFill/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052955" y="278300"/>
            <a:ext cx="2776719" cy="807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201572" y="343209"/>
            <a:ext cx="26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21 598,04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46 542,31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15222" y="4598769"/>
            <a:ext cx="4735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обустроенных мест массового отдыха населения городских парков к 2022 году – 2 ед.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благоустроенных общественных территорий Дальнегорского городского округа к 2022 году – 13 ед.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3672596"/>
            <a:ext cx="3736708" cy="281760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872848386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87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«Противодействие коррупции в Дальнегорском городском округе» 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5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5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46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6028571" y="1218014"/>
            <a:ext cx="556352" cy="802843"/>
            <a:chOff x="7782830" y="2717072"/>
            <a:chExt cx="1102309" cy="1797644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6585521" y="1254054"/>
            <a:ext cx="2172384" cy="711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20,00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15222" y="4598769"/>
            <a:ext cx="4653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обучающих занятий антикоррупционной направленности, проводимых среди муниципальных служащих, руководителей муниципальных учреждений к 2021 году – 8 ед.</a:t>
            </a:r>
          </a:p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изготовленной печатной продукции антикоррупционной направленности к 2021 году – 100 ед.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3621942"/>
            <a:ext cx="3736708" cy="28498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79395031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66996" y="168482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0,001%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49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975056">
            <a:off x="4630121" y="-567843"/>
            <a:ext cx="504725" cy="777344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72" y="-245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«Переселение граждан из аварийного жилищного фонда в Дальнегорском городском округе» на 2020-2021 годы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2783955" y="1086600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32BE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132B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2930248" y="1604073"/>
            <a:ext cx="1627773" cy="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3239807" y="2824017"/>
            <a:ext cx="748870" cy="299620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3596124" y="2121477"/>
            <a:ext cx="68411" cy="90776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2921458" y="2079605"/>
            <a:ext cx="1679654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511991" y="2133349"/>
            <a:ext cx="1851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4558021" y="1684820"/>
            <a:ext cx="16609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81384" y="2206776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4956176" y="3234507"/>
            <a:ext cx="900274" cy="3909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880060" y="3621941"/>
            <a:ext cx="986933" cy="5090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 flipH="1">
            <a:off x="7373565" y="3087821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05519" y="3057015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5409144" y="2683274"/>
            <a:ext cx="45719" cy="9077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3165" y="1617909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5 465,32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617" y="2257938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2 000,00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796" y="2640529"/>
            <a:ext cx="146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614928" y="2591536"/>
            <a:ext cx="159378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90039" y="4017587"/>
            <a:ext cx="2423741" cy="585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индикаторы: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4695267" y="2663277"/>
            <a:ext cx="15937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15222" y="4598769"/>
            <a:ext cx="4735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граждан, проживающих в муниципальном жилом фонде, переселенных из аварийных многоквартирных домов к 2021 году – 20 чел.</a:t>
            </a:r>
          </a:p>
          <a:p>
            <a:pPr indent="-342900">
              <a:buFontTx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снесенных аварийных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 к 2021 году – 4 ед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3621940"/>
            <a:ext cx="3736708" cy="280250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9056" y="1429199"/>
            <a:ext cx="29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 бюджета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994008575"/>
              </p:ext>
            </p:extLst>
          </p:nvPr>
        </p:nvGraphicFramePr>
        <p:xfrm>
          <a:off x="420546" y="1958002"/>
          <a:ext cx="1811366" cy="148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966996" y="16848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33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095"/>
            <a:ext cx="384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Контактная информация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BFB9D2FA-38FF-4883-841E-43BB4275FD8A}"/>
              </a:ext>
            </a:extLst>
          </p:cNvPr>
          <p:cNvGrpSpPr/>
          <p:nvPr/>
        </p:nvGrpSpPr>
        <p:grpSpPr>
          <a:xfrm>
            <a:off x="3402679" y="1046694"/>
            <a:ext cx="2400868" cy="1364908"/>
            <a:chOff x="5511800" y="3492501"/>
            <a:chExt cx="776289" cy="441325"/>
          </a:xfrm>
          <a:solidFill>
            <a:srgbClr val="1A9ADA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DA1C184-6326-4F3F-B954-543FB602F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4475373-23BF-4493-8FF5-0B72CBACE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77DF5BD-20D9-48CC-A487-A93D1829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692" y="3556001"/>
              <a:ext cx="191676" cy="188913"/>
            </a:xfrm>
            <a:custGeom>
              <a:avLst/>
              <a:gdLst>
                <a:gd name="T0" fmla="*/ 134 w 135"/>
                <a:gd name="T1" fmla="*/ 67 h 135"/>
                <a:gd name="T2" fmla="*/ 68 w 135"/>
                <a:gd name="T3" fmla="*/ 134 h 135"/>
                <a:gd name="T4" fmla="*/ 0 w 135"/>
                <a:gd name="T5" fmla="*/ 67 h 135"/>
                <a:gd name="T6" fmla="*/ 67 w 135"/>
                <a:gd name="T7" fmla="*/ 0 h 135"/>
                <a:gd name="T8" fmla="*/ 134 w 135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134" y="67"/>
                  </a:moveTo>
                  <a:cubicBezTo>
                    <a:pt x="135" y="104"/>
                    <a:pt x="104" y="134"/>
                    <a:pt x="68" y="134"/>
                  </a:cubicBezTo>
                  <a:cubicBezTo>
                    <a:pt x="31" y="135"/>
                    <a:pt x="0" y="105"/>
                    <a:pt x="0" y="67"/>
                  </a:cubicBezTo>
                  <a:cubicBezTo>
                    <a:pt x="0" y="30"/>
                    <a:pt x="29" y="0"/>
                    <a:pt x="67" y="0"/>
                  </a:cubicBezTo>
                  <a:cubicBezTo>
                    <a:pt x="104" y="0"/>
                    <a:pt x="135" y="31"/>
                    <a:pt x="134" y="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129D3B1-8171-4159-AE96-8D568FA8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21" y="3556001"/>
              <a:ext cx="191676" cy="188913"/>
            </a:xfrm>
            <a:custGeom>
              <a:avLst/>
              <a:gdLst>
                <a:gd name="T0" fmla="*/ 1 w 135"/>
                <a:gd name="T1" fmla="*/ 67 h 134"/>
                <a:gd name="T2" fmla="*/ 68 w 135"/>
                <a:gd name="T3" fmla="*/ 0 h 134"/>
                <a:gd name="T4" fmla="*/ 135 w 135"/>
                <a:gd name="T5" fmla="*/ 67 h 134"/>
                <a:gd name="T6" fmla="*/ 68 w 135"/>
                <a:gd name="T7" fmla="*/ 134 h 134"/>
                <a:gd name="T8" fmla="*/ 1 w 135"/>
                <a:gd name="T9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4">
                  <a:moveTo>
                    <a:pt x="1" y="67"/>
                  </a:moveTo>
                  <a:cubicBezTo>
                    <a:pt x="0" y="31"/>
                    <a:pt x="30" y="0"/>
                    <a:pt x="68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5"/>
                    <a:pt x="104" y="134"/>
                    <a:pt x="68" y="134"/>
                  </a:cubicBezTo>
                  <a:cubicBezTo>
                    <a:pt x="31" y="134"/>
                    <a:pt x="0" y="104"/>
                    <a:pt x="1" y="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A7534BE-BC59-4D9F-B0FC-0BF993F2A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271" y="3754438"/>
              <a:ext cx="226818" cy="179388"/>
            </a:xfrm>
            <a:custGeom>
              <a:avLst/>
              <a:gdLst>
                <a:gd name="T0" fmla="*/ 155 w 161"/>
                <a:gd name="T1" fmla="*/ 128 h 128"/>
                <a:gd name="T2" fmla="*/ 45 w 161"/>
                <a:gd name="T3" fmla="*/ 128 h 128"/>
                <a:gd name="T4" fmla="*/ 0 w 161"/>
                <a:gd name="T5" fmla="*/ 18 h 128"/>
                <a:gd name="T6" fmla="*/ 103 w 161"/>
                <a:gd name="T7" fmla="*/ 20 h 128"/>
                <a:gd name="T8" fmla="*/ 155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155" y="128"/>
                  </a:moveTo>
                  <a:cubicBezTo>
                    <a:pt x="119" y="128"/>
                    <a:pt x="82" y="128"/>
                    <a:pt x="45" y="128"/>
                  </a:cubicBezTo>
                  <a:cubicBezTo>
                    <a:pt x="44" y="86"/>
                    <a:pt x="29" y="49"/>
                    <a:pt x="0" y="18"/>
                  </a:cubicBezTo>
                  <a:cubicBezTo>
                    <a:pt x="25" y="3"/>
                    <a:pt x="69" y="0"/>
                    <a:pt x="103" y="20"/>
                  </a:cubicBezTo>
                  <a:cubicBezTo>
                    <a:pt x="144" y="45"/>
                    <a:pt x="161" y="89"/>
                    <a:pt x="155" y="1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16309DF-F3D2-4676-A9EA-B2709B0E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3754438"/>
              <a:ext cx="226818" cy="179388"/>
            </a:xfrm>
            <a:custGeom>
              <a:avLst/>
              <a:gdLst>
                <a:gd name="T0" fmla="*/ 6 w 161"/>
                <a:gd name="T1" fmla="*/ 128 h 128"/>
                <a:gd name="T2" fmla="*/ 116 w 161"/>
                <a:gd name="T3" fmla="*/ 128 h 128"/>
                <a:gd name="T4" fmla="*/ 161 w 161"/>
                <a:gd name="T5" fmla="*/ 18 h 128"/>
                <a:gd name="T6" fmla="*/ 58 w 161"/>
                <a:gd name="T7" fmla="*/ 20 h 128"/>
                <a:gd name="T8" fmla="*/ 6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6" y="128"/>
                  </a:moveTo>
                  <a:cubicBezTo>
                    <a:pt x="42" y="128"/>
                    <a:pt x="79" y="128"/>
                    <a:pt x="116" y="128"/>
                  </a:cubicBezTo>
                  <a:cubicBezTo>
                    <a:pt x="117" y="86"/>
                    <a:pt x="132" y="49"/>
                    <a:pt x="161" y="18"/>
                  </a:cubicBezTo>
                  <a:cubicBezTo>
                    <a:pt x="136" y="3"/>
                    <a:pt x="92" y="0"/>
                    <a:pt x="58" y="20"/>
                  </a:cubicBezTo>
                  <a:cubicBezTo>
                    <a:pt x="17" y="45"/>
                    <a:pt x="0" y="89"/>
                    <a:pt x="6" y="1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Rectangle 64">
            <a:extLst>
              <a:ext uri="{FF2B5EF4-FFF2-40B4-BE49-F238E27FC236}">
                <a16:creationId xmlns:a16="http://schemas.microsoft.com/office/drawing/2014/main" id="{F60785E1-920B-4EE8-9BC6-3746616CC910}"/>
              </a:ext>
            </a:extLst>
          </p:cNvPr>
          <p:cNvSpPr/>
          <p:nvPr/>
        </p:nvSpPr>
        <p:spPr>
          <a:xfrm>
            <a:off x="1923395" y="2630533"/>
            <a:ext cx="5439102" cy="2108130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D8DC2590-32A9-4AC3-A758-CB767519188D}"/>
              </a:ext>
            </a:extLst>
          </p:cNvPr>
          <p:cNvSpPr/>
          <p:nvPr/>
        </p:nvSpPr>
        <p:spPr>
          <a:xfrm>
            <a:off x="1923395" y="4687933"/>
            <a:ext cx="5439102" cy="796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1737914" y="2630533"/>
            <a:ext cx="5791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Дальнегорского городского округа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Адрес: 692441, Приморский край, г. Дальнегорск, ул. Проспект 50 лет Октября, 125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Телефон / факс 8(42373) 3-26-80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График работы </a:t>
            </a:r>
            <a:r>
              <a:rPr lang="ru-RU" sz="16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9.00 – 18.00 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(перерыв 13.00 – 14.00)  </a:t>
            </a:r>
          </a:p>
        </p:txBody>
      </p:sp>
    </p:spTree>
    <p:extLst>
      <p:ext uri="{BB962C8B-B14F-4D97-AF65-F5344CB8AC3E}">
        <p14:creationId xmlns:p14="http://schemas.microsoft.com/office/powerpoint/2010/main" val="267586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50" y="234061"/>
            <a:ext cx="8867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Основные направления бюджетной и налоговой политики на 2020 и плановый период 2021-2022 годов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21AEDD45-DD85-40AB-9DE8-2F0387EBA92A}"/>
              </a:ext>
            </a:extLst>
          </p:cNvPr>
          <p:cNvGrpSpPr/>
          <p:nvPr/>
        </p:nvGrpSpPr>
        <p:grpSpPr>
          <a:xfrm>
            <a:off x="-28575" y="1266382"/>
            <a:ext cx="5181773" cy="4916937"/>
            <a:chOff x="3499602" y="892022"/>
            <a:chExt cx="6063498" cy="5196833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10EBBFD5-EBD6-4708-AB44-A1136232A89C}"/>
                </a:ext>
              </a:extLst>
            </p:cNvPr>
            <p:cNvGrpSpPr/>
            <p:nvPr/>
          </p:nvGrpSpPr>
          <p:grpSpPr>
            <a:xfrm>
              <a:off x="4927599" y="1734221"/>
              <a:ext cx="4635501" cy="3504211"/>
              <a:chOff x="3670299" y="1193809"/>
              <a:chExt cx="5842001" cy="4416266"/>
            </a:xfrm>
          </p:grpSpPr>
          <p:sp>
            <p:nvSpPr>
              <p:cNvPr id="10" name="Arrow: Right 3">
                <a:extLst>
                  <a:ext uri="{FF2B5EF4-FFF2-40B4-BE49-F238E27FC236}">
                    <a16:creationId xmlns:a16="http://schemas.microsoft.com/office/drawing/2014/main" id="{76532D2E-28F1-4BC2-AE52-C5BC82BE89FE}"/>
                  </a:ext>
                </a:extLst>
              </p:cNvPr>
              <p:cNvSpPr/>
              <p:nvPr/>
            </p:nvSpPr>
            <p:spPr>
              <a:xfrm>
                <a:off x="3670299" y="4748300"/>
                <a:ext cx="4025901" cy="861775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Arrow: Right 56">
                <a:extLst>
                  <a:ext uri="{FF2B5EF4-FFF2-40B4-BE49-F238E27FC236}">
                    <a16:creationId xmlns:a16="http://schemas.microsoft.com/office/drawing/2014/main" id="{58FCC6B8-2206-4D6E-8F3D-D8777B942EBD}"/>
                  </a:ext>
                </a:extLst>
              </p:cNvPr>
              <p:cNvSpPr/>
              <p:nvPr/>
            </p:nvSpPr>
            <p:spPr>
              <a:xfrm>
                <a:off x="3670300" y="3848276"/>
                <a:ext cx="48768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Arrow: Right 58">
                <a:extLst>
                  <a:ext uri="{FF2B5EF4-FFF2-40B4-BE49-F238E27FC236}">
                    <a16:creationId xmlns:a16="http://schemas.microsoft.com/office/drawing/2014/main" id="{F0D3F3AB-A8CC-4E1B-88E8-840EE2D3095F}"/>
                  </a:ext>
                </a:extLst>
              </p:cNvPr>
              <p:cNvSpPr/>
              <p:nvPr/>
            </p:nvSpPr>
            <p:spPr>
              <a:xfrm>
                <a:off x="3670300" y="2959443"/>
                <a:ext cx="58420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Arrow: Right 60">
                <a:extLst>
                  <a:ext uri="{FF2B5EF4-FFF2-40B4-BE49-F238E27FC236}">
                    <a16:creationId xmlns:a16="http://schemas.microsoft.com/office/drawing/2014/main" id="{E71A99ED-7640-4BC4-A3C0-EBB7DB5457FD}"/>
                  </a:ext>
                </a:extLst>
              </p:cNvPr>
              <p:cNvSpPr/>
              <p:nvPr/>
            </p:nvSpPr>
            <p:spPr>
              <a:xfrm>
                <a:off x="3670300" y="2070276"/>
                <a:ext cx="48768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Right 61">
                <a:extLst>
                  <a:ext uri="{FF2B5EF4-FFF2-40B4-BE49-F238E27FC236}">
                    <a16:creationId xmlns:a16="http://schemas.microsoft.com/office/drawing/2014/main" id="{D48D62AF-0F8C-4D54-9D60-82ABEF8584C1}"/>
                  </a:ext>
                </a:extLst>
              </p:cNvPr>
              <p:cNvSpPr/>
              <p:nvPr/>
            </p:nvSpPr>
            <p:spPr>
              <a:xfrm>
                <a:off x="3670300" y="1193809"/>
                <a:ext cx="40259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rgbClr val="613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rapezoid 6">
              <a:extLst>
                <a:ext uri="{FF2B5EF4-FFF2-40B4-BE49-F238E27FC236}">
                  <a16:creationId xmlns:a16="http://schemas.microsoft.com/office/drawing/2014/main" id="{3312DC26-F8F9-4D73-A94C-3E5EA19E81F3}"/>
                </a:ext>
              </a:extLst>
            </p:cNvPr>
            <p:cNvSpPr/>
            <p:nvPr/>
          </p:nvSpPr>
          <p:spPr>
            <a:xfrm rot="5400000">
              <a:off x="3826171" y="2775247"/>
              <a:ext cx="797719" cy="140513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apezoid 65">
              <a:extLst>
                <a:ext uri="{FF2B5EF4-FFF2-40B4-BE49-F238E27FC236}">
                  <a16:creationId xmlns:a16="http://schemas.microsoft.com/office/drawing/2014/main" id="{D6DBD494-3EB0-4EFB-9727-50E8CCBC05BC}"/>
                </a:ext>
              </a:extLst>
            </p:cNvPr>
            <p:cNvSpPr/>
            <p:nvPr/>
          </p:nvSpPr>
          <p:spPr>
            <a:xfrm rot="5400000">
              <a:off x="3803966" y="1852573"/>
              <a:ext cx="849749" cy="1397518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849749"/>
                <a:gd name="connsiteY0" fmla="*/ 1389898 h 1397518"/>
                <a:gd name="connsiteX1" fmla="*/ 450890 w 849749"/>
                <a:gd name="connsiteY1" fmla="*/ 0 h 1397518"/>
                <a:gd name="connsiteX2" fmla="*/ 849749 w 849749"/>
                <a:gd name="connsiteY2" fmla="*/ 0 h 1397518"/>
                <a:gd name="connsiteX3" fmla="*/ 759621 w 849749"/>
                <a:gd name="connsiteY3" fmla="*/ 1397518 h 1397518"/>
                <a:gd name="connsiteX4" fmla="*/ 0 w 849749"/>
                <a:gd name="connsiteY4" fmla="*/ 1389898 h 139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749" h="1397518">
                  <a:moveTo>
                    <a:pt x="0" y="1389898"/>
                  </a:moveTo>
                  <a:lnTo>
                    <a:pt x="450890" y="0"/>
                  </a:lnTo>
                  <a:lnTo>
                    <a:pt x="849749" y="0"/>
                  </a:lnTo>
                  <a:lnTo>
                    <a:pt x="759621" y="1397518"/>
                  </a:lnTo>
                  <a:lnTo>
                    <a:pt x="0" y="13898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5">
              <a:extLst>
                <a:ext uri="{FF2B5EF4-FFF2-40B4-BE49-F238E27FC236}">
                  <a16:creationId xmlns:a16="http://schemas.microsoft.com/office/drawing/2014/main" id="{7AD68979-8C0C-444E-8E82-A081683EECDC}"/>
                </a:ext>
              </a:extLst>
            </p:cNvPr>
            <p:cNvSpPr/>
            <p:nvPr/>
          </p:nvSpPr>
          <p:spPr>
            <a:xfrm rot="5400000">
              <a:off x="3522028" y="869596"/>
              <a:ext cx="1383145" cy="1427998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492924 w 743069"/>
                <a:gd name="connsiteY3" fmla="*/ 1405138 h 1405138"/>
                <a:gd name="connsiteX4" fmla="*/ 0 w 743069"/>
                <a:gd name="connsiteY4" fmla="*/ 1405138 h 1405138"/>
                <a:gd name="connsiteX0" fmla="*/ 0 w 1070727"/>
                <a:gd name="connsiteY0" fmla="*/ 1405138 h 1405138"/>
                <a:gd name="connsiteX1" fmla="*/ 671868 w 1070727"/>
                <a:gd name="connsiteY1" fmla="*/ 0 h 1405138"/>
                <a:gd name="connsiteX2" fmla="*/ 1070727 w 1070727"/>
                <a:gd name="connsiteY2" fmla="*/ 0 h 1405138"/>
                <a:gd name="connsiteX3" fmla="*/ 820582 w 1070727"/>
                <a:gd name="connsiteY3" fmla="*/ 1405138 h 1405138"/>
                <a:gd name="connsiteX4" fmla="*/ 0 w 1070727"/>
                <a:gd name="connsiteY4" fmla="*/ 1405138 h 1405138"/>
                <a:gd name="connsiteX0" fmla="*/ 0 w 1070727"/>
                <a:gd name="connsiteY0" fmla="*/ 1405138 h 1412758"/>
                <a:gd name="connsiteX1" fmla="*/ 671868 w 1070727"/>
                <a:gd name="connsiteY1" fmla="*/ 0 h 1412758"/>
                <a:gd name="connsiteX2" fmla="*/ 1070727 w 1070727"/>
                <a:gd name="connsiteY2" fmla="*/ 0 h 1412758"/>
                <a:gd name="connsiteX3" fmla="*/ 614845 w 1070727"/>
                <a:gd name="connsiteY3" fmla="*/ 1412758 h 1412758"/>
                <a:gd name="connsiteX4" fmla="*/ 0 w 1070727"/>
                <a:gd name="connsiteY4" fmla="*/ 1405138 h 1412758"/>
                <a:gd name="connsiteX0" fmla="*/ 0 w 1383145"/>
                <a:gd name="connsiteY0" fmla="*/ 1427998 h 1427998"/>
                <a:gd name="connsiteX1" fmla="*/ 984286 w 1383145"/>
                <a:gd name="connsiteY1" fmla="*/ 0 h 1427998"/>
                <a:gd name="connsiteX2" fmla="*/ 1383145 w 1383145"/>
                <a:gd name="connsiteY2" fmla="*/ 0 h 1427998"/>
                <a:gd name="connsiteX3" fmla="*/ 927263 w 1383145"/>
                <a:gd name="connsiteY3" fmla="*/ 1412758 h 1427998"/>
                <a:gd name="connsiteX4" fmla="*/ 0 w 1383145"/>
                <a:gd name="connsiteY4" fmla="*/ 1427998 h 142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145" h="1427998">
                  <a:moveTo>
                    <a:pt x="0" y="1427998"/>
                  </a:moveTo>
                  <a:lnTo>
                    <a:pt x="984286" y="0"/>
                  </a:lnTo>
                  <a:lnTo>
                    <a:pt x="1383145" y="0"/>
                  </a:lnTo>
                  <a:lnTo>
                    <a:pt x="927263" y="1412758"/>
                  </a:lnTo>
                  <a:lnTo>
                    <a:pt x="0" y="1427998"/>
                  </a:lnTo>
                  <a:close/>
                </a:path>
              </a:pathLst>
            </a:custGeom>
            <a:solidFill>
              <a:srgbClr val="331A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65">
              <a:extLst>
                <a:ext uri="{FF2B5EF4-FFF2-40B4-BE49-F238E27FC236}">
                  <a16:creationId xmlns:a16="http://schemas.microsoft.com/office/drawing/2014/main" id="{7697DEA5-C0D6-42BF-BA23-2321F6B15B85}"/>
                </a:ext>
              </a:extLst>
            </p:cNvPr>
            <p:cNvSpPr/>
            <p:nvPr/>
          </p:nvSpPr>
          <p:spPr>
            <a:xfrm rot="5400000" flipH="1">
              <a:off x="3793598" y="3714223"/>
              <a:ext cx="870486" cy="1397518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849749"/>
                <a:gd name="connsiteY0" fmla="*/ 1389898 h 1397518"/>
                <a:gd name="connsiteX1" fmla="*/ 450890 w 849749"/>
                <a:gd name="connsiteY1" fmla="*/ 0 h 1397518"/>
                <a:gd name="connsiteX2" fmla="*/ 849749 w 849749"/>
                <a:gd name="connsiteY2" fmla="*/ 0 h 1397518"/>
                <a:gd name="connsiteX3" fmla="*/ 759621 w 849749"/>
                <a:gd name="connsiteY3" fmla="*/ 1397518 h 1397518"/>
                <a:gd name="connsiteX4" fmla="*/ 0 w 849749"/>
                <a:gd name="connsiteY4" fmla="*/ 1389898 h 139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749" h="1397518">
                  <a:moveTo>
                    <a:pt x="0" y="1389898"/>
                  </a:moveTo>
                  <a:lnTo>
                    <a:pt x="450890" y="0"/>
                  </a:lnTo>
                  <a:lnTo>
                    <a:pt x="849749" y="0"/>
                  </a:lnTo>
                  <a:lnTo>
                    <a:pt x="759621" y="1397518"/>
                  </a:lnTo>
                  <a:lnTo>
                    <a:pt x="0" y="138989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65">
              <a:extLst>
                <a:ext uri="{FF2B5EF4-FFF2-40B4-BE49-F238E27FC236}">
                  <a16:creationId xmlns:a16="http://schemas.microsoft.com/office/drawing/2014/main" id="{52EFAE30-D862-4E0B-B0E4-3A2DD4943524}"/>
                </a:ext>
              </a:extLst>
            </p:cNvPr>
            <p:cNvSpPr/>
            <p:nvPr/>
          </p:nvSpPr>
          <p:spPr>
            <a:xfrm rot="5400000" flipH="1">
              <a:off x="3511891" y="4673146"/>
              <a:ext cx="1403420" cy="1427998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492924 w 743069"/>
                <a:gd name="connsiteY3" fmla="*/ 1405138 h 1405138"/>
                <a:gd name="connsiteX4" fmla="*/ 0 w 743069"/>
                <a:gd name="connsiteY4" fmla="*/ 1405138 h 1405138"/>
                <a:gd name="connsiteX0" fmla="*/ 0 w 1070727"/>
                <a:gd name="connsiteY0" fmla="*/ 1405138 h 1405138"/>
                <a:gd name="connsiteX1" fmla="*/ 671868 w 1070727"/>
                <a:gd name="connsiteY1" fmla="*/ 0 h 1405138"/>
                <a:gd name="connsiteX2" fmla="*/ 1070727 w 1070727"/>
                <a:gd name="connsiteY2" fmla="*/ 0 h 1405138"/>
                <a:gd name="connsiteX3" fmla="*/ 820582 w 1070727"/>
                <a:gd name="connsiteY3" fmla="*/ 1405138 h 1405138"/>
                <a:gd name="connsiteX4" fmla="*/ 0 w 1070727"/>
                <a:gd name="connsiteY4" fmla="*/ 1405138 h 1405138"/>
                <a:gd name="connsiteX0" fmla="*/ 0 w 1070727"/>
                <a:gd name="connsiteY0" fmla="*/ 1405138 h 1412758"/>
                <a:gd name="connsiteX1" fmla="*/ 671868 w 1070727"/>
                <a:gd name="connsiteY1" fmla="*/ 0 h 1412758"/>
                <a:gd name="connsiteX2" fmla="*/ 1070727 w 1070727"/>
                <a:gd name="connsiteY2" fmla="*/ 0 h 1412758"/>
                <a:gd name="connsiteX3" fmla="*/ 614845 w 1070727"/>
                <a:gd name="connsiteY3" fmla="*/ 1412758 h 1412758"/>
                <a:gd name="connsiteX4" fmla="*/ 0 w 1070727"/>
                <a:gd name="connsiteY4" fmla="*/ 1405138 h 1412758"/>
                <a:gd name="connsiteX0" fmla="*/ 0 w 1383145"/>
                <a:gd name="connsiteY0" fmla="*/ 1427998 h 1427998"/>
                <a:gd name="connsiteX1" fmla="*/ 984286 w 1383145"/>
                <a:gd name="connsiteY1" fmla="*/ 0 h 1427998"/>
                <a:gd name="connsiteX2" fmla="*/ 1383145 w 1383145"/>
                <a:gd name="connsiteY2" fmla="*/ 0 h 1427998"/>
                <a:gd name="connsiteX3" fmla="*/ 927263 w 1383145"/>
                <a:gd name="connsiteY3" fmla="*/ 1412758 h 1427998"/>
                <a:gd name="connsiteX4" fmla="*/ 0 w 1383145"/>
                <a:gd name="connsiteY4" fmla="*/ 1427998 h 142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145" h="1427998">
                  <a:moveTo>
                    <a:pt x="0" y="1427998"/>
                  </a:moveTo>
                  <a:lnTo>
                    <a:pt x="984286" y="0"/>
                  </a:lnTo>
                  <a:lnTo>
                    <a:pt x="1383145" y="0"/>
                  </a:lnTo>
                  <a:lnTo>
                    <a:pt x="927263" y="1412758"/>
                  </a:lnTo>
                  <a:lnTo>
                    <a:pt x="0" y="142799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4324" y="927828"/>
            <a:ext cx="868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Итоги реализации бюджетной политики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году и первой половине 2019 года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F0F94-543F-4C8A-91EA-1D12B603697E}"/>
              </a:ext>
            </a:extLst>
          </p:cNvPr>
          <p:cNvSpPr txBox="1"/>
          <p:nvPr/>
        </p:nvSpPr>
        <p:spPr>
          <a:xfrm>
            <a:off x="3921710" y="1796403"/>
            <a:ext cx="3962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за 2018 год по доходам в объеме 1 140 893,04 тыс. рублей при плане 1 125 347,27 тыс. рублей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8701" y="2639601"/>
            <a:ext cx="396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Исполнение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доходной части бюджета по налоговым и неналоговым доходам на 101,4%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53198" y="3315235"/>
            <a:ext cx="39622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Положительная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динамика в достижении целевых показателей повышения оплаты труда работников бюджетной сферы 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35997" y="4821346"/>
            <a:ext cx="3973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Обеспечение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публичности и доступности бюджетной политики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(в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т.ч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здание брошюр «Отчет об исполнении бюджета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Дальнегорского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городского округа за 2018 год»)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98701" y="4193937"/>
            <a:ext cx="3973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Обеспечение финансирования из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местного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бюджета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социально значимых направлений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983285" y="5813987"/>
            <a:ext cx="459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30872" y="5879641"/>
            <a:ext cx="5095875" cy="570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- надлежащая </a:t>
            </a:r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бюджетным процессом (по оценке Департамента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финансов)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0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2">
            <a:extLst>
              <a:ext uri="{FF2B5EF4-FFF2-40B4-BE49-F238E27FC236}">
                <a16:creationId xmlns:a16="http://schemas.microsoft.com/office/drawing/2014/main" id="{FD9C7E57-479F-43DA-8F71-D1ED1D859C78}"/>
              </a:ext>
            </a:extLst>
          </p:cNvPr>
          <p:cNvSpPr/>
          <p:nvPr/>
        </p:nvSpPr>
        <p:spPr>
          <a:xfrm>
            <a:off x="1499" y="1449350"/>
            <a:ext cx="4171950" cy="761731"/>
          </a:xfrm>
          <a:prstGeom prst="homePlate">
            <a:avLst/>
          </a:prstGeom>
          <a:solidFill>
            <a:srgbClr val="613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Pentagon 3">
            <a:extLst>
              <a:ext uri="{FF2B5EF4-FFF2-40B4-BE49-F238E27FC236}">
                <a16:creationId xmlns:a16="http://schemas.microsoft.com/office/drawing/2014/main" id="{DFBCAC91-22FA-42D2-8595-A59D0294F835}"/>
              </a:ext>
            </a:extLst>
          </p:cNvPr>
          <p:cNvSpPr/>
          <p:nvPr/>
        </p:nvSpPr>
        <p:spPr>
          <a:xfrm>
            <a:off x="0" y="2404583"/>
            <a:ext cx="3832519" cy="7617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Pentagon 4">
            <a:extLst>
              <a:ext uri="{FF2B5EF4-FFF2-40B4-BE49-F238E27FC236}">
                <a16:creationId xmlns:a16="http://schemas.microsoft.com/office/drawing/2014/main" id="{0CD71D03-79C9-4AFB-9E21-FC7620FB235A}"/>
              </a:ext>
            </a:extLst>
          </p:cNvPr>
          <p:cNvSpPr/>
          <p:nvPr/>
        </p:nvSpPr>
        <p:spPr>
          <a:xfrm>
            <a:off x="1498" y="3359817"/>
            <a:ext cx="3555125" cy="7617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C6E297FC-B829-4236-BC34-3EF4CAD17B25}"/>
              </a:ext>
            </a:extLst>
          </p:cNvPr>
          <p:cNvSpPr/>
          <p:nvPr/>
        </p:nvSpPr>
        <p:spPr>
          <a:xfrm>
            <a:off x="0" y="4315051"/>
            <a:ext cx="3249196" cy="7617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F0F94-543F-4C8A-91EA-1D12B603697E}"/>
              </a:ext>
            </a:extLst>
          </p:cNvPr>
          <p:cNvSpPr txBox="1"/>
          <p:nvPr/>
        </p:nvSpPr>
        <p:spPr>
          <a:xfrm>
            <a:off x="4916399" y="1512206"/>
            <a:ext cx="3662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000" defTabSz="914400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использования доходного потенциала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повышения качества администрирования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id="{4723B007-B49D-40BE-8BF0-4419965B17B5}"/>
              </a:ext>
            </a:extLst>
          </p:cNvPr>
          <p:cNvSpPr/>
          <p:nvPr/>
        </p:nvSpPr>
        <p:spPr>
          <a:xfrm>
            <a:off x="4375847" y="1673489"/>
            <a:ext cx="251224" cy="274971"/>
          </a:xfrm>
          <a:prstGeom prst="ellipse">
            <a:avLst/>
          </a:prstGeom>
          <a:solidFill>
            <a:srgbClr val="613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id="{A456416B-CD22-48DC-9061-78D2EE8C2B1D}"/>
              </a:ext>
            </a:extLst>
          </p:cNvPr>
          <p:cNvSpPr/>
          <p:nvPr/>
        </p:nvSpPr>
        <p:spPr>
          <a:xfrm>
            <a:off x="4372765" y="2676815"/>
            <a:ext cx="251224" cy="2749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id="{188D0A98-61C7-4D48-8FA5-3682596B9D57}"/>
              </a:ext>
            </a:extLst>
          </p:cNvPr>
          <p:cNvSpPr/>
          <p:nvPr/>
        </p:nvSpPr>
        <p:spPr>
          <a:xfrm>
            <a:off x="4372765" y="3634299"/>
            <a:ext cx="251224" cy="2749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id="{00F318B1-721B-479B-98B0-FA9F14337734}"/>
              </a:ext>
            </a:extLst>
          </p:cNvPr>
          <p:cNvSpPr/>
          <p:nvPr/>
        </p:nvSpPr>
        <p:spPr>
          <a:xfrm>
            <a:off x="4372765" y="4591783"/>
            <a:ext cx="251224" cy="2749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54E71-FAB3-4200-8359-F6AE92CA629A}"/>
              </a:ext>
            </a:extLst>
          </p:cNvPr>
          <p:cNvSpPr txBox="1"/>
          <p:nvPr/>
        </p:nvSpPr>
        <p:spPr>
          <a:xfrm>
            <a:off x="4954499" y="23870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экономически обоснованных налоговых ставок при исчислении налога на имущество исходя из кадастровой стоимости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7D1D6-EFB3-4CDC-8B23-6E329DA954F2}"/>
              </a:ext>
            </a:extLst>
          </p:cNvPr>
          <p:cNvSpPr txBox="1"/>
          <p:nvPr/>
        </p:nvSpPr>
        <p:spPr>
          <a:xfrm>
            <a:off x="4954499" y="3254589"/>
            <a:ext cx="407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defTabSz="914400"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расходов с учетом обеспечения целей национальных проектов в соответствии с Указом Президента Российской Федерации от 7 мая 2018 года № 204;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08301-7535-4540-8D45-6577C4F0A1B4}"/>
              </a:ext>
            </a:extLst>
          </p:cNvPr>
          <p:cNvSpPr txBox="1"/>
          <p:nvPr/>
        </p:nvSpPr>
        <p:spPr>
          <a:xfrm>
            <a:off x="5011649" y="443430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000" defTabSz="91440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института муниципальных программ на проектных принципах управления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25" y="256679"/>
            <a:ext cx="8467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Приоритетные направления бюджетной политики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1174" y="5255020"/>
            <a:ext cx="3943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defTabSz="914400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долговой политики, направленной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непривлечение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коммерческих заимствований и бюджетных кредитов.</a:t>
            </a:r>
          </a:p>
        </p:txBody>
      </p:sp>
      <p:sp>
        <p:nvSpPr>
          <p:cNvPr id="19" name="Arrow: Pentagon 5">
            <a:extLst>
              <a:ext uri="{FF2B5EF4-FFF2-40B4-BE49-F238E27FC236}">
                <a16:creationId xmlns:a16="http://schemas.microsoft.com/office/drawing/2014/main" id="{C6E297FC-B829-4236-BC34-3EF4CAD17B25}"/>
              </a:ext>
            </a:extLst>
          </p:cNvPr>
          <p:cNvSpPr/>
          <p:nvPr/>
        </p:nvSpPr>
        <p:spPr>
          <a:xfrm>
            <a:off x="1499" y="5270285"/>
            <a:ext cx="2900855" cy="7617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id="{00F318B1-721B-479B-98B0-FA9F14337734}"/>
              </a:ext>
            </a:extLst>
          </p:cNvPr>
          <p:cNvSpPr/>
          <p:nvPr/>
        </p:nvSpPr>
        <p:spPr>
          <a:xfrm>
            <a:off x="4374264" y="5547017"/>
            <a:ext cx="251224" cy="2749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6" y="17374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Дальнегорского городского округа 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годы, тыс. руб.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76954216"/>
              </p:ext>
            </p:extLst>
          </p:nvPr>
        </p:nvGraphicFramePr>
        <p:xfrm>
          <a:off x="395536" y="1397000"/>
          <a:ext cx="835292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313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91" y="218090"/>
            <a:ext cx="840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Дальнегорского городского округа 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76002"/>
              </p:ext>
            </p:extLst>
          </p:nvPr>
        </p:nvGraphicFramePr>
        <p:xfrm>
          <a:off x="331077" y="924123"/>
          <a:ext cx="8481846" cy="5160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898">
                  <a:extLst>
                    <a:ext uri="{9D8B030D-6E8A-4147-A177-3AD203B41FA5}">
                      <a16:colId xmlns:a16="http://schemas.microsoft.com/office/drawing/2014/main" val="2002081611"/>
                    </a:ext>
                  </a:extLst>
                </a:gridCol>
                <a:gridCol w="915022">
                  <a:extLst>
                    <a:ext uri="{9D8B030D-6E8A-4147-A177-3AD203B41FA5}">
                      <a16:colId xmlns:a16="http://schemas.microsoft.com/office/drawing/2014/main" val="1029077495"/>
                    </a:ext>
                  </a:extLst>
                </a:gridCol>
                <a:gridCol w="915021">
                  <a:extLst>
                    <a:ext uri="{9D8B030D-6E8A-4147-A177-3AD203B41FA5}">
                      <a16:colId xmlns:a16="http://schemas.microsoft.com/office/drawing/2014/main" val="1779301117"/>
                    </a:ext>
                  </a:extLst>
                </a:gridCol>
                <a:gridCol w="891151">
                  <a:extLst>
                    <a:ext uri="{9D8B030D-6E8A-4147-A177-3AD203B41FA5}">
                      <a16:colId xmlns:a16="http://schemas.microsoft.com/office/drawing/2014/main" val="653387023"/>
                    </a:ext>
                  </a:extLst>
                </a:gridCol>
                <a:gridCol w="875237">
                  <a:extLst>
                    <a:ext uri="{9D8B030D-6E8A-4147-A177-3AD203B41FA5}">
                      <a16:colId xmlns:a16="http://schemas.microsoft.com/office/drawing/2014/main" val="1361582781"/>
                    </a:ext>
                  </a:extLst>
                </a:gridCol>
                <a:gridCol w="899108">
                  <a:extLst>
                    <a:ext uri="{9D8B030D-6E8A-4147-A177-3AD203B41FA5}">
                      <a16:colId xmlns:a16="http://schemas.microsoft.com/office/drawing/2014/main" val="1721767173"/>
                    </a:ext>
                  </a:extLst>
                </a:gridCol>
                <a:gridCol w="843409">
                  <a:extLst>
                    <a:ext uri="{9D8B030D-6E8A-4147-A177-3AD203B41FA5}">
                      <a16:colId xmlns:a16="http://schemas.microsoft.com/office/drawing/2014/main" val="2621214600"/>
                    </a:ext>
                  </a:extLst>
                </a:gridCol>
              </a:tblGrid>
              <a:tr h="31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год, тыс. руб.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kumimoji="0" lang="en-US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год, тыс. руб.</a:t>
                      </a:r>
                      <a:endParaRPr kumimoji="0" lang="ru-RU" sz="12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год, тыс. руб.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2020 год, тыс. руб.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2021 год, тыс. руб.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2022 год, тыс. руб.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3382029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491 333,84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666 406,57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582 652,48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652 516,11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641 691,00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640 337,97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5343041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362 962,69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533 814,49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458 400,00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530 811,44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538 136,00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544 291,80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821597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товары (работы, услуги), реализуемые на территории РФ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8 606,84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9 512,99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11 108,65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10 325,61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271,29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11 271,29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1678768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 (ЕНВД, ЕСХН, патент)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39 237,62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31 267,44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31 648,40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33 710,00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15 149,80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8 431,80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2093404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28 618,57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29 442,26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34 483,00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31 888,00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31 979,00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32 738,00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7806126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5 438,87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8 975,41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7 046,00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7 054,33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7 056,11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7 057,15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7811105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Отменённые налоги и сборы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4359471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20 865,80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23 962,83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21 893,63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21 917,62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148,83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20 999,16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227935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ОС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480,41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2 344,15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875,00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289,04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2 289,04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2 289,04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8706569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2 433,83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1 788,79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1 403,49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1 677,58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1 672,40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1 671,62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0698886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13 919,88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17 888,87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7 282,91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8 130,00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7 890,61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6 478,09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923912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8 557,31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7 008,45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7 140,00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1 358,20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1 406,20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1 114,20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2309123"/>
                  </a:ext>
                </a:extLst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400,89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1 371,40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3 354,29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3 691,71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3 995,81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021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62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4" y="277788"/>
            <a:ext cx="907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Налоговые и неналоговые доходы,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08612"/>
              </p:ext>
            </p:extLst>
          </p:nvPr>
        </p:nvGraphicFramePr>
        <p:xfrm>
          <a:off x="395536" y="1268760"/>
          <a:ext cx="8424936" cy="10990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1799984825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82591997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9004656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70462148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234953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58945633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2020 год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2021 год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2022 год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798368"/>
                  </a:ext>
                </a:extLst>
              </a:tr>
              <a:tr h="257793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491 333,84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666 406,57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582 652,48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652 516,11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641 691,00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640 337,97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4440381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46049876"/>
              </p:ext>
            </p:extLst>
          </p:nvPr>
        </p:nvGraphicFramePr>
        <p:xfrm>
          <a:off x="228621" y="2405428"/>
          <a:ext cx="872893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87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4" y="174907"/>
            <a:ext cx="860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(согласно проекту Краевого закона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годов),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04669"/>
              </p:ext>
            </p:extLst>
          </p:nvPr>
        </p:nvGraphicFramePr>
        <p:xfrm>
          <a:off x="323528" y="945777"/>
          <a:ext cx="8496944" cy="5614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4356">
                  <a:extLst>
                    <a:ext uri="{9D8B030D-6E8A-4147-A177-3AD203B41FA5}">
                      <a16:colId xmlns:a16="http://schemas.microsoft.com/office/drawing/2014/main" val="852665316"/>
                    </a:ext>
                  </a:extLst>
                </a:gridCol>
                <a:gridCol w="1462588">
                  <a:extLst>
                    <a:ext uri="{9D8B030D-6E8A-4147-A177-3AD203B41FA5}">
                      <a16:colId xmlns:a16="http://schemas.microsoft.com/office/drawing/2014/main" val="2037214921"/>
                    </a:ext>
                  </a:extLst>
                </a:gridCol>
              </a:tblGrid>
              <a:tr h="3991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466512"/>
                  </a:ext>
                </a:extLst>
              </a:tr>
              <a:tr h="39913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4114"/>
                  </a:ext>
                </a:extLst>
              </a:tr>
              <a:tr h="39913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поддержку мер по обеспечению сбалансированности бюджетов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348,07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034391"/>
                  </a:ext>
                </a:extLst>
              </a:tr>
              <a:tr h="3991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450358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227,36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920979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мероприятий по обеспечению жильем молодых семей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1 070,65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854386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капитальный ремонт и ремонт автомобильных дорог общего пользования населенных пунктов за счет дорожного фонда Приморского края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5 671,46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991147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капитальный ремонт и ремонт дворовых территорий многоквартирных домов и проездов к дворовым территориям многоквартирных домов населенных пунктов за счет дорожного фонда Приморского края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8 328,54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09614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проектирование, строительство, капитальный ремонт и ремонт подъездных автомобильных дорог, проездов к земельным участкам, предоставленным (предоставляемым) на бесплатной основе гражданам, имеющим трех и более детей, и гражданам, имеющим двух детей, а также молодым семьям за счет дорожного фонда Приморского края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7 641,92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349792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комплектование книжных фондов и обеспечение информационно-техническим оборудованием библиотек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151,42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1001544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капитальный ремонт зданий муниципальных общеобразовательных учреждений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46 557,58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94411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уровня 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организаций, осуществляющих спортивную подготовку в соответствии с требованиями федеральных стандартов спортивной подготовки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7 353,99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088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775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3281</TotalTime>
  <Words>3778</Words>
  <Application>Microsoft Office PowerPoint</Application>
  <PresentationFormat>Экран (4:3)</PresentationFormat>
  <Paragraphs>701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Monotype Corsiva</vt:lpstr>
      <vt:lpstr>Noto Sans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SPecialiST</dc:creator>
  <cp:lastModifiedBy>msv</cp:lastModifiedBy>
  <cp:revision>212</cp:revision>
  <dcterms:created xsi:type="dcterms:W3CDTF">2019-09-23T06:24:18Z</dcterms:created>
  <dcterms:modified xsi:type="dcterms:W3CDTF">2019-10-31T06:06:06Z</dcterms:modified>
</cp:coreProperties>
</file>