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58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2" r:id="rId37"/>
    <p:sldId id="323" r:id="rId38"/>
    <p:sldId id="324" r:id="rId39"/>
    <p:sldId id="325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333278503035805"/>
          <c:y val="4.9223066123966028E-2"/>
          <c:w val="0.69985238964818375"/>
          <c:h val="0.8287187787215561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59324216501196825"/>
                  <c:y val="-0.21087632775102286"/>
                </c:manualLayout>
              </c:layout>
              <c:showVal val="1"/>
            </c:dLbl>
            <c:dLbl>
              <c:idx val="1"/>
              <c:layout>
                <c:manualLayout>
                  <c:x val="0.45642736206537216"/>
                  <c:y val="-0.22896550141771693"/>
                </c:manualLayout>
              </c:layout>
              <c:showVal val="1"/>
            </c:dLbl>
            <c:dLbl>
              <c:idx val="2"/>
              <c:layout>
                <c:manualLayout>
                  <c:x val="0.31801689160341229"/>
                  <c:y val="1.1870963612738683E-2"/>
                </c:manualLayout>
              </c:layout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872331.26</c:v>
                </c:pt>
                <c:pt idx="1">
                  <c:v>813862.2</c:v>
                </c:pt>
                <c:pt idx="2">
                  <c:v>834737.09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88061824"/>
        <c:axId val="88081536"/>
        <c:axId val="91397184"/>
      </c:bar3DChart>
      <c:catAx>
        <c:axId val="88061824"/>
        <c:scaling>
          <c:orientation val="minMax"/>
        </c:scaling>
        <c:axPos val="b"/>
        <c:numFmt formatCode="General" sourceLinked="1"/>
        <c:tickLblPos val="nextTo"/>
        <c:crossAx val="88081536"/>
        <c:crosses val="autoZero"/>
        <c:auto val="1"/>
        <c:lblAlgn val="ctr"/>
        <c:lblOffset val="100"/>
      </c:catAx>
      <c:valAx>
        <c:axId val="88081536"/>
        <c:scaling>
          <c:orientation val="minMax"/>
        </c:scaling>
        <c:axPos val="l"/>
        <c:majorGridlines/>
        <c:numFmt formatCode="#,##0.00" sourceLinked="1"/>
        <c:tickLblPos val="nextTo"/>
        <c:crossAx val="88061824"/>
        <c:crosses val="autoZero"/>
        <c:crossBetween val="between"/>
      </c:valAx>
      <c:serAx>
        <c:axId val="91397184"/>
        <c:scaling>
          <c:orientation val="minMax"/>
        </c:scaling>
        <c:delete val="1"/>
        <c:axPos val="b"/>
        <c:tickLblPos val="none"/>
        <c:crossAx val="88081536"/>
        <c:crosses val="autoZero"/>
      </c:serAx>
    </c:plotArea>
    <c:plotVisOnly val="1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spPr>
              <a:solidFill>
                <a:srgbClr val="FFFF00"/>
              </a:solidFill>
            </c:spPr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прибыль, доходы    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330300</c:v>
                </c:pt>
                <c:pt idx="1">
                  <c:v>5770</c:v>
                </c:pt>
                <c:pt idx="2">
                  <c:v>32500</c:v>
                </c:pt>
                <c:pt idx="3">
                  <c:v>24000</c:v>
                </c:pt>
                <c:pt idx="4">
                  <c:v>3500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Прочие доходы от использования имущества  и прав,  находящихся  в гос. и мун. собственности 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Штрафные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32900</c:v>
                </c:pt>
                <c:pt idx="1">
                  <c:v>2600</c:v>
                </c:pt>
                <c:pt idx="2">
                  <c:v>12227</c:v>
                </c:pt>
                <c:pt idx="3">
                  <c:v>4000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225522150003479"/>
          <c:y val="9.1965176421758348E-4"/>
          <c:w val="0.33813709235104622"/>
          <c:h val="0.9990803482357824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0.89700000000000002</c:v>
                </c:pt>
                <c:pt idx="1">
                  <c:v>0.8600000000000001</c:v>
                </c:pt>
                <c:pt idx="2">
                  <c:v>0.85200000000000009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20034048"/>
        <c:axId val="120035584"/>
        <c:axId val="0"/>
      </c:bar3DChart>
      <c:catAx>
        <c:axId val="120034048"/>
        <c:scaling>
          <c:orientation val="minMax"/>
        </c:scaling>
        <c:axPos val="b"/>
        <c:numFmt formatCode="General" sourceLinked="1"/>
        <c:tickLblPos val="nextTo"/>
        <c:crossAx val="120035584"/>
        <c:crosses val="autoZero"/>
        <c:auto val="1"/>
        <c:lblAlgn val="ctr"/>
        <c:lblOffset val="100"/>
      </c:catAx>
      <c:valAx>
        <c:axId val="12003558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20034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300683939601249E-2"/>
          <c:y val="4.8501572221687946E-2"/>
          <c:w val="0.96596382078404541"/>
          <c:h val="0.874939546626606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11,0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 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0.10299999999999998</c:v>
                </c:pt>
                <c:pt idx="1">
                  <c:v>6.000000000000001E-3</c:v>
                </c:pt>
                <c:pt idx="2">
                  <c:v>2.3E-2</c:v>
                </c:pt>
                <c:pt idx="3">
                  <c:v>0.11</c:v>
                </c:pt>
                <c:pt idx="4">
                  <c:v>0.64500000000000013</c:v>
                </c:pt>
                <c:pt idx="5">
                  <c:v>8.3000000000000018E-2</c:v>
                </c:pt>
                <c:pt idx="6">
                  <c:v>5.000000000000001E-3</c:v>
                </c:pt>
                <c:pt idx="7">
                  <c:v>2.4E-2</c:v>
                </c:pt>
                <c:pt idx="8">
                  <c:v>1.0000000000000002E-3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hape val="cylinder"/>
        <c:axId val="138444160"/>
        <c:axId val="138454144"/>
        <c:axId val="0"/>
      </c:bar3DChart>
      <c:catAx>
        <c:axId val="138444160"/>
        <c:scaling>
          <c:orientation val="minMax"/>
        </c:scaling>
        <c:axPos val="b"/>
        <c:numFmt formatCode="General" sourceLinked="1"/>
        <c:majorTickMark val="none"/>
        <c:tickLblPos val="nextTo"/>
        <c:crossAx val="138454144"/>
        <c:crosses val="autoZero"/>
        <c:auto val="1"/>
        <c:lblAlgn val="ctr"/>
        <c:lblOffset val="100"/>
      </c:catAx>
      <c:valAx>
        <c:axId val="138454144"/>
        <c:scaling>
          <c:orientation val="minMax"/>
        </c:scaling>
        <c:delete val="1"/>
        <c:axPos val="l"/>
        <c:majorGridlines/>
        <c:numFmt formatCode="0.0%" sourceLinked="1"/>
        <c:majorTickMark val="none"/>
        <c:tickLblPos val="none"/>
        <c:crossAx val="138444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2050" name="Picture 2" descr="W:\Работа\презентации\Без имени-1_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772816"/>
            <a:ext cx="1695562" cy="1656184"/>
          </a:xfrm>
          <a:prstGeom prst="rect">
            <a:avLst/>
          </a:prstGeom>
          <a:noFill/>
        </p:spPr>
      </p:pic>
      <p:pic>
        <p:nvPicPr>
          <p:cNvPr id="128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996952"/>
            <a:ext cx="623888" cy="579437"/>
          </a:xfrm>
          <a:prstGeom prst="rect">
            <a:avLst/>
          </a:prstGeom>
          <a:noFill/>
        </p:spPr>
      </p:pic>
      <p:pic>
        <p:nvPicPr>
          <p:cNvPr id="129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780928"/>
            <a:ext cx="623888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CEAE-B783-4BF9-9B8A-D2F175420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F1CE-C3F9-404F-BFCB-50E5ACB0E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24EF40C-2205-4949-BCCE-8549CFDBB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221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EAD9C-D0EB-4224-BF28-0F42D4B1FB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39517-D0A0-494C-8D49-307F5C32E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91C5-E1E5-4FE9-B8D2-31B530DB0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084A-5F0F-45DB-8B81-F5959F8BE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F8407-6A23-4F13-8E8F-B8A49B51E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1FA5-40C9-4EDB-9544-F8553C289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617AA-52D4-4B96-9EE0-ACAC1FDC4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FCD6-4838-4F36-A60C-9189E8E98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3906BC-C112-43F3-B3E2-2FD20735FD6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  <p:pic>
        <p:nvPicPr>
          <p:cNvPr id="18" name="Picture 2" descr="W:\Работа\презентации\Без имени-1_1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72400" y="5589240"/>
            <a:ext cx="442321" cy="432048"/>
          </a:xfrm>
          <a:prstGeom prst="rect">
            <a:avLst/>
          </a:prstGeom>
          <a:noFill/>
        </p:spPr>
      </p:pic>
      <p:pic>
        <p:nvPicPr>
          <p:cNvPr id="19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16416" y="5877272"/>
            <a:ext cx="155064" cy="144016"/>
          </a:xfrm>
          <a:prstGeom prst="rect">
            <a:avLst/>
          </a:prstGeom>
          <a:noFill/>
        </p:spPr>
      </p:pic>
      <p:pic>
        <p:nvPicPr>
          <p:cNvPr id="20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532440" y="5805264"/>
            <a:ext cx="216024" cy="2006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861048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 на 2015 и     плановый период 2016 и 2017 годов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ДИНАМИКА ИЗМЕНЕНИЯ ЧИСЛЕННОСТИ НАСЕЛЕНИЯ В ДАЛЬНЕГОРСКОМ ГОРОДСКОМ ОКРУГЕ ЗА ПЕРИОД С 2006 ПО 2014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gray">
          <a:xfrm rot="14697955">
            <a:off x="2933444" y="291781"/>
            <a:ext cx="3997191" cy="4173214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1428069" y="4779928"/>
            <a:ext cx="6480720" cy="64807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ltGray">
          <a:xfrm rot="16200000" flipV="1">
            <a:off x="245333" y="2962141"/>
            <a:ext cx="359990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ltGray">
          <a:xfrm rot="16200000" flipV="1">
            <a:off x="1053840" y="3065922"/>
            <a:ext cx="3375420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ltGray">
          <a:xfrm rot="16200000" flipV="1">
            <a:off x="1805211" y="3178647"/>
            <a:ext cx="316882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 rot="16200000" flipV="1">
            <a:off x="2637867" y="3354103"/>
            <a:ext cx="2799654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gray">
          <a:xfrm>
            <a:off x="1693574" y="5076418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6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2364173" y="5067959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7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3023626" y="5077385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gray">
          <a:xfrm>
            <a:off x="3700273" y="5068257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black">
          <a:xfrm rot="5400000">
            <a:off x="1503415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48 895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black">
          <a:xfrm rot="5400000">
            <a:off x="2223495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48 453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black">
          <a:xfrm rot="5400000">
            <a:off x="2799559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48 046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black">
          <a:xfrm rot="5400000">
            <a:off x="3447631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47 395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gray">
          <a:xfrm rot="16200000" flipV="1">
            <a:off x="3396958" y="3506582"/>
            <a:ext cx="252854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B05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gray">
          <a:xfrm>
            <a:off x="4323811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 rot="5400000">
            <a:off x="4095703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46 967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gray">
          <a:xfrm rot="16200000" flipV="1">
            <a:off x="4105569" y="3614594"/>
            <a:ext cx="2312524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C00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gray">
          <a:xfrm>
            <a:off x="4932040" y="5085184"/>
            <a:ext cx="6246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black">
          <a:xfrm rot="5400000">
            <a:off x="4696303" y="3984502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46 245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gray">
          <a:xfrm rot="16200000" flipV="1">
            <a:off x="4873121" y="3758609"/>
            <a:ext cx="2024491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5547946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black">
          <a:xfrm rot="5400000">
            <a:off x="5319840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45 517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gray">
          <a:xfrm rot="16200000" flipV="1">
            <a:off x="5665208" y="3902624"/>
            <a:ext cx="173645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70C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gray">
          <a:xfrm>
            <a:off x="6196017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13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black">
          <a:xfrm rot="5400000">
            <a:off x="5967912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44 924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 rot="16200000" flipV="1">
            <a:off x="6421291" y="4010636"/>
            <a:ext cx="1520433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gray">
          <a:xfrm>
            <a:off x="6844088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14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black">
          <a:xfrm rot="5400000">
            <a:off x="6615984" y="3984501"/>
            <a:ext cx="1031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44 446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ДИНАМИКА ИЗМЕНЕНИЯ КОЛИЧЕСТВА ОБУЧАЮЩИХСЯ В ДАЛЬНЕГОРСКОМ ГОРОДСКОМ ОКРУГЕ С 2006 ПО 2014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1428069" y="4779928"/>
            <a:ext cx="6480720" cy="64807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ltGray">
          <a:xfrm rot="16200000" flipV="1">
            <a:off x="245333" y="2962141"/>
            <a:ext cx="359990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ltGray">
          <a:xfrm rot="16200000" flipV="1">
            <a:off x="1053840" y="3065922"/>
            <a:ext cx="3375420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ltGray">
          <a:xfrm rot="16200000" flipV="1">
            <a:off x="1805211" y="3178647"/>
            <a:ext cx="316882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 rot="16200000" flipV="1">
            <a:off x="2637867" y="3354103"/>
            <a:ext cx="2799654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693574" y="5076418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6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gray">
          <a:xfrm>
            <a:off x="2364173" y="5067959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7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3023626" y="5077385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700273" y="5068257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black">
          <a:xfrm rot="5400000">
            <a:off x="1580361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5 039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black">
          <a:xfrm rot="5400000">
            <a:off x="2300441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4 701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black">
          <a:xfrm rot="5400000">
            <a:off x="2876505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4 525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black">
          <a:xfrm rot="5400000">
            <a:off x="3524577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4 375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gray">
          <a:xfrm rot="16200000" flipV="1">
            <a:off x="3189546" y="3299170"/>
            <a:ext cx="2943370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B05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gray">
          <a:xfrm>
            <a:off x="4323811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black">
          <a:xfrm rot="5400000">
            <a:off x="4172649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4 401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gray">
          <a:xfrm rot="16200000" flipV="1">
            <a:off x="3898157" y="3407183"/>
            <a:ext cx="272734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C00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gray">
          <a:xfrm>
            <a:off x="4932040" y="5085184"/>
            <a:ext cx="6246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 rot="5400000">
            <a:off x="4773249" y="3984502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4 355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gray">
          <a:xfrm rot="16200000" flipV="1">
            <a:off x="4629705" y="3515193"/>
            <a:ext cx="2511321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gray">
          <a:xfrm>
            <a:off x="5547946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black">
          <a:xfrm rot="5400000">
            <a:off x="5396786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4 325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gray">
          <a:xfrm rot="16200000" flipV="1">
            <a:off x="5241773" y="3479189"/>
            <a:ext cx="258332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70C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6196017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13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black">
          <a:xfrm rot="5400000">
            <a:off x="6044858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4 347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gray">
          <a:xfrm rot="16200000" flipV="1">
            <a:off x="5925847" y="3515192"/>
            <a:ext cx="2511319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gray">
          <a:xfrm>
            <a:off x="6844088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14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black">
          <a:xfrm rot="5400000">
            <a:off x="6692930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4 343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ltGray">
          <a:xfrm>
            <a:off x="2195736" y="5541615"/>
            <a:ext cx="4392488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white">
          <a:xfrm>
            <a:off x="2195736" y="5517232"/>
            <a:ext cx="44195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  <a:endParaRPr lang="en-US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ДИНАМИКА ИЗМЕНЕНИЯ КОЛИЧЕСТВА ОБУЧАЮЩИХСЯ В ДАЛЬНЕГОРСКОМ ГОРОДСКОМ ОКРУГЕ С 2006 ПО 2014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1428069" y="4779928"/>
            <a:ext cx="6480720" cy="64807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ltGray">
          <a:xfrm rot="16200000" flipV="1">
            <a:off x="685993" y="3402800"/>
            <a:ext cx="2718579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ltGray">
          <a:xfrm rot="16200000" flipV="1">
            <a:off x="1278476" y="3290557"/>
            <a:ext cx="2926146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ltGray">
          <a:xfrm rot="16200000" flipV="1">
            <a:off x="1705810" y="3079247"/>
            <a:ext cx="3367621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 rot="16200000" flipV="1">
            <a:off x="2394449" y="3110687"/>
            <a:ext cx="3286485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693574" y="5076418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6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gray">
          <a:xfrm>
            <a:off x="2364173" y="5067959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7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3023626" y="5077385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700273" y="5068257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black">
          <a:xfrm rot="5400000">
            <a:off x="1618833" y="3984501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black">
          <a:xfrm rot="5400000">
            <a:off x="2300442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2 161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black">
          <a:xfrm rot="5400000">
            <a:off x="2876508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2 239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black">
          <a:xfrm rot="5400000">
            <a:off x="3524578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2 232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gray">
          <a:xfrm rot="16200000" flipV="1">
            <a:off x="3117538" y="3227162"/>
            <a:ext cx="3087386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B05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gray">
          <a:xfrm>
            <a:off x="4323811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black">
          <a:xfrm rot="5400000">
            <a:off x="4172650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2 208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gray">
          <a:xfrm rot="16200000" flipV="1">
            <a:off x="3790144" y="3299170"/>
            <a:ext cx="2943371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C00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gray">
          <a:xfrm>
            <a:off x="4932040" y="5085184"/>
            <a:ext cx="6246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 rot="5400000">
            <a:off x="4773250" y="3984502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2 179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gray">
          <a:xfrm rot="16200000" flipV="1">
            <a:off x="4377677" y="3263165"/>
            <a:ext cx="3015376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gray">
          <a:xfrm>
            <a:off x="5547946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12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black">
          <a:xfrm rot="5400000">
            <a:off x="5396787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2 197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gray">
          <a:xfrm rot="16200000" flipV="1">
            <a:off x="4953741" y="3191157"/>
            <a:ext cx="315939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70C0"/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6196017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13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black">
          <a:xfrm rot="5400000">
            <a:off x="6044859" y="3984501"/>
            <a:ext cx="877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2 223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gray">
          <a:xfrm rot="16200000" flipV="1">
            <a:off x="5637815" y="3227160"/>
            <a:ext cx="308738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gray">
          <a:xfrm>
            <a:off x="6844088" y="5085183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14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black">
          <a:xfrm rot="5400000">
            <a:off x="6731402" y="3984501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2213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ltGray">
          <a:xfrm>
            <a:off x="2267744" y="5541615"/>
            <a:ext cx="4176464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white">
          <a:xfrm>
            <a:off x="2483768" y="5517232"/>
            <a:ext cx="3773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</a:t>
            </a:r>
            <a:endParaRPr lang="en-US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i="0" dirty="0" smtClean="0">
                <a:latin typeface="Times New Roman" pitchFamily="18" charset="0"/>
                <a:cs typeface="Times New Roman" pitchFamily="18" charset="0"/>
              </a:rPr>
              <a:t>ОБЩЕЕ КОЛИЧЕСТВО МУНИЦИПАЛЬНЫХ УЧРЕЖДЕНИЙ (КАЗЕННЫХ, БЮДЖЕТНЫХ, АВТОНОМНЫХ) НА ТЕРРИТОРИИ ДГО </a:t>
            </a:r>
            <a:endParaRPr lang="ru-RU" sz="2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 rot="5400000">
            <a:off x="-864605" y="2528901"/>
            <a:ext cx="4752530" cy="252027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gray">
          <a:xfrm>
            <a:off x="251520" y="2379851"/>
            <a:ext cx="2592288" cy="3747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школ;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15 детских садов;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4 дополнительного образования (Вертикаль, Лотос, Центр детского творчества, Детская школа искусств</a:t>
            </a:r>
            <a:r>
              <a:rPr lang="ru-RU" sz="16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5клубного типа (ДК Химик, Горняк, Бриз, Полиметалл, Центр творчества);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гранит.</a:t>
            </a:r>
            <a:endParaRPr lang="ru-RU" sz="16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endParaRPr lang="en-US" sz="16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 rot="5400000">
            <a:off x="1943707" y="2600909"/>
            <a:ext cx="4752530" cy="23762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gray">
          <a:xfrm>
            <a:off x="3131840" y="2420888"/>
            <a:ext cx="2448272" cy="1677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Центр содействия 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малому и среднему предпринимательству (МАУ ЦСМСП);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 (МФЦ).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 rot="5400000">
            <a:off x="4752019" y="2528901"/>
            <a:ext cx="4752528" cy="252028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5868144" y="2420888"/>
            <a:ext cx="2664296" cy="355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Администрация;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Управление муниципального имущества;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Финансовое управление;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Контрольно – счетная палата;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Дума ДГО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Управление культуры, спорта и молодежной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Управление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Обслуживающие учреждение.</a:t>
            </a:r>
          </a:p>
          <a:p>
            <a:pPr>
              <a:buFont typeface="Wingdings" pitchFamily="2" charset="2"/>
              <a:buChar char="ü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5536" y="1484784"/>
            <a:ext cx="216024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Бюджетные учреждения 39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5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12750" cy="363537"/>
          </a:xfrm>
          <a:prstGeom prst="rect">
            <a:avLst/>
          </a:prstGeom>
          <a:noFill/>
        </p:spPr>
      </p:pic>
      <p:pic>
        <p:nvPicPr>
          <p:cNvPr id="15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412750" cy="363537"/>
          </a:xfrm>
          <a:prstGeom prst="rect">
            <a:avLst/>
          </a:prstGeom>
          <a:noFill/>
        </p:spPr>
      </p:pic>
      <p:pic>
        <p:nvPicPr>
          <p:cNvPr id="16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060848"/>
            <a:ext cx="412750" cy="363537"/>
          </a:xfrm>
          <a:prstGeom prst="rect">
            <a:avLst/>
          </a:prstGeom>
          <a:noFill/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75856" y="1484784"/>
            <a:ext cx="2088232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Автономные учреждения 2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868144" y="1484784"/>
            <a:ext cx="2304256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Казенные учреждения 8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БЮДЖЕТ ДГО НА 2015 ГОД И ПЛАНОВЫЙ ПЕРИОД 2016 И 2017 ГОДОВ</a:t>
            </a: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208509" y="1894285"/>
            <a:ext cx="6819875" cy="146270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212578" y="4095750"/>
            <a:ext cx="6815806" cy="142148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V="1">
            <a:off x="1259632" y="1268758"/>
            <a:ext cx="669674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flipV="1">
            <a:off x="1331640" y="3428999"/>
            <a:ext cx="6624736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65659" y="1937147"/>
            <a:ext cx="674688" cy="574675"/>
          </a:xfrm>
          <a:prstGeom prst="rect">
            <a:avLst/>
          </a:prstGeom>
          <a:noFill/>
        </p:spPr>
      </p:pic>
      <p:pic>
        <p:nvPicPr>
          <p:cNvPr id="12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60203" y="4137025"/>
            <a:ext cx="674687" cy="573088"/>
          </a:xfrm>
          <a:prstGeom prst="rect">
            <a:avLst/>
          </a:prstGeom>
          <a:noFill/>
        </p:spPr>
      </p:pic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1695872" y="1556792"/>
            <a:ext cx="5791200" cy="56768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688828" y="3717032"/>
            <a:ext cx="5791200" cy="613668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547664" y="2204864"/>
            <a:ext cx="6192688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доходов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872 331,26 тыс. руб.,</a:t>
            </a:r>
          </a:p>
          <a:p>
            <a:pPr eaLnBrk="1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878 799,00 тыс. руб.,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дефицита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– 6 467,75 тыс. рублей.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1259632" y="4386263"/>
            <a:ext cx="698477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доходов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813 862,20  / 813 862,20 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834 737,09 / 834 737,09 тыс. руб.,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планируются бездефицитные бюджеты.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gray">
          <a:xfrm>
            <a:off x="1763688" y="1628800"/>
            <a:ext cx="568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на 2015 год: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1763688" y="3717032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на 2015 и 2016 год соответственно: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ДОХОДЫ БЮДЖЕТА НА 2015 ГОД </a:t>
            </a:r>
            <a:br>
              <a:rPr lang="ru-RU" sz="280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И ПЛАНОВЫЙ ПЕРИОД 2016 И 2017 ГОДОВ</a:t>
            </a: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467544" y="4869160"/>
            <a:ext cx="7344816" cy="144016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4941168"/>
          <a:ext cx="7200800" cy="1296145"/>
        </p:xfrm>
        <a:graphic>
          <a:graphicData uri="http://schemas.openxmlformats.org/drawingml/2006/table">
            <a:tbl>
              <a:tblPr/>
              <a:tblGrid>
                <a:gridCol w="2376264"/>
                <a:gridCol w="1728192"/>
                <a:gridCol w="1656184"/>
                <a:gridCol w="1440160"/>
              </a:tblGrid>
              <a:tr h="25922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 объём доходов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872 331,26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813 862,20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834 737,09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396 070,00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409 800,00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420 600,00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51 727,00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44 125,00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44 025,00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424 534,26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359 937,20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370 112,09</a:t>
                      </a:r>
                    </a:p>
                  </a:txBody>
                  <a:tcPr marL="67277" marR="67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0" descr="R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1556792"/>
            <a:ext cx="412750" cy="466725"/>
          </a:xfrm>
          <a:prstGeom prst="rect">
            <a:avLst/>
          </a:prstGeom>
          <a:noFill/>
        </p:spPr>
      </p:pic>
      <p:pic>
        <p:nvPicPr>
          <p:cNvPr id="11" name="Picture 20" descr="R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2132856"/>
            <a:ext cx="412750" cy="466725"/>
          </a:xfrm>
          <a:prstGeom prst="rect">
            <a:avLst/>
          </a:prstGeom>
          <a:noFill/>
        </p:spPr>
      </p:pic>
      <p:pic>
        <p:nvPicPr>
          <p:cNvPr id="12" name="Picture 20" descr="R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2708920"/>
            <a:ext cx="412750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НА 2015 ГОД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196975"/>
          <a:ext cx="793115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на 2015 год</a:t>
            </a:r>
            <a:endParaRPr lang="ru-RU" sz="36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196975"/>
          <a:ext cx="793115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68363"/>
          </a:xfrm>
        </p:spPr>
        <p:txBody>
          <a:bodyPr/>
          <a:lstStyle/>
          <a:p>
            <a:r>
              <a:rPr lang="ru-RU" sz="2300" i="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НА 2015 ГОД (СОГЛАСНО ПРОЕКТА КРАЕВОГО ЗАКОНА НА 2015 ГОД)</a:t>
            </a:r>
            <a:endParaRPr lang="ru-RU" sz="23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611560" y="1412776"/>
            <a:ext cx="7920880" cy="3312368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484784"/>
          <a:ext cx="7776863" cy="3168351"/>
        </p:xfrm>
        <a:graphic>
          <a:graphicData uri="http://schemas.openxmlformats.org/drawingml/2006/table">
            <a:tbl>
              <a:tblPr/>
              <a:tblGrid>
                <a:gridCol w="4226535"/>
                <a:gridCol w="1226407"/>
                <a:gridCol w="1096552"/>
                <a:gridCol w="1227369"/>
              </a:tblGrid>
              <a:tr h="523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ПОСТУПЛЕНИЯ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424 534,26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359 937,20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370 112,09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городских округов 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1 595,00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1 277,00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1 277,00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Субсидии  бюджетам   субъектов   Российской Федерации и муниципальных   образований (межбюджетные субсидии)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64 427,85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Субвенции  бюджетам  субъектов   Российской Федерации и муниципальных образований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358 511,41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358 660,20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368 835,09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683568" y="1484784"/>
            <a:ext cx="77768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1484784"/>
            <a:ext cx="0" cy="31683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000" i="0" dirty="0" smtClean="0"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 СФОРМИРОВАННЫ ПО ПРОГРАММНО-ЦЕЛЕВОМУ ПРИНЦИПУ НА ОСНОВЕ 12 МУНИЦИПАЛЬНЫХ ПРОГРАММ</a:t>
            </a:r>
            <a:endParaRPr lang="ru-RU" sz="20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179512" y="1052737"/>
            <a:ext cx="8712968" cy="100811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9512" y="1124744"/>
            <a:ext cx="8856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Государственные муниципальные программы – инструмент для достижения целей путем реализации мероприятий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51520" y="2492896"/>
            <a:ext cx="8712968" cy="417646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V="1">
            <a:off x="539552" y="1844823"/>
            <a:ext cx="8208912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51520" y="2492896"/>
            <a:ext cx="1084856" cy="924041"/>
          </a:xfrm>
          <a:prstGeom prst="rect">
            <a:avLst/>
          </a:prstGeom>
          <a:noFill/>
        </p:spPr>
      </p:pic>
      <p:sp>
        <p:nvSpPr>
          <p:cNvPr id="11" name="AutoShape 12"/>
          <p:cNvSpPr>
            <a:spLocks noChangeArrowheads="1"/>
          </p:cNvSpPr>
          <p:nvPr/>
        </p:nvSpPr>
        <p:spPr bwMode="gray">
          <a:xfrm>
            <a:off x="1819003" y="2265883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395536" y="2610683"/>
            <a:ext cx="8496944" cy="4016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Ремонт автомобильных дорог и инженерных сооружений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градостроительной и архитектурной деятельности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Повышение качества предоставления и доступности предоставления государственных и муниципальных услуг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профилактика терроризма и экстремизма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землеустройства и землепользования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Молодежь - Дальнегорского городского округа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Развитие, содержание улично-дорожной сети и благоустройство Дальнегорского городского округа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Обеспечение доступным жильем жителей Дальнегорского городского округа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1907704" y="2265883"/>
            <a:ext cx="5616623" cy="4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Утверждено 12 муниципальных программ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827584" y="3789040"/>
            <a:ext cx="7400925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pic>
        <p:nvPicPr>
          <p:cNvPr id="34" name="Picture 13" descr="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059" y="1952302"/>
            <a:ext cx="1365250" cy="1552575"/>
          </a:xfrm>
          <a:prstGeom prst="rect">
            <a:avLst/>
          </a:prstGeom>
          <a:noFill/>
        </p:spPr>
      </p:pic>
      <p:sp>
        <p:nvSpPr>
          <p:cNvPr id="35" name="Freeform 14"/>
          <p:cNvSpPr>
            <a:spLocks/>
          </p:cNvSpPr>
          <p:nvPr/>
        </p:nvSpPr>
        <p:spPr bwMode="gray">
          <a:xfrm>
            <a:off x="3923928" y="1124744"/>
            <a:ext cx="1008112" cy="2497460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15" descr="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734" y="2485702"/>
            <a:ext cx="1095375" cy="1295400"/>
          </a:xfrm>
          <a:prstGeom prst="rect">
            <a:avLst/>
          </a:prstGeom>
          <a:noFill/>
        </p:spPr>
      </p:pic>
      <p:pic>
        <p:nvPicPr>
          <p:cNvPr id="38" name="Picture 17" descr="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709" y="2296790"/>
            <a:ext cx="1608138" cy="1408112"/>
          </a:xfrm>
          <a:prstGeom prst="rect">
            <a:avLst/>
          </a:prstGeom>
          <a:noFill/>
        </p:spPr>
      </p:pic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11560" y="188640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539552" y="4002062"/>
            <a:ext cx="79928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 Проекту бюджета Дальнегорского городского округа на 2015 год и плановый период 2016 и 2017 годов</a:t>
            </a:r>
            <a:endParaRPr lang="en-US" sz="32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868363"/>
          </a:xfrm>
        </p:spPr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ПРЕДПОСЫЛКИ</a:t>
            </a:r>
            <a:endParaRPr lang="ru-RU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467544" y="2708922"/>
            <a:ext cx="8208911" cy="28083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 flipV="1">
            <a:off x="827584" y="2060848"/>
            <a:ext cx="756084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7544" y="2708921"/>
            <a:ext cx="917407" cy="720080"/>
          </a:xfrm>
          <a:prstGeom prst="rect">
            <a:avLst/>
          </a:prstGeom>
          <a:noFill/>
        </p:spPr>
      </p:pic>
      <p:sp>
        <p:nvSpPr>
          <p:cNvPr id="7" name="AutoShape 12"/>
          <p:cNvSpPr>
            <a:spLocks noChangeArrowheads="1"/>
          </p:cNvSpPr>
          <p:nvPr/>
        </p:nvSpPr>
        <p:spPr bwMode="gray">
          <a:xfrm>
            <a:off x="1695872" y="248190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gray">
          <a:xfrm>
            <a:off x="611560" y="3091508"/>
            <a:ext cx="799288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Постановление администрации Дальнегорского городского округа №33-па от 21.01.2014 «Об утверждении порядка принятия решений о разработке, формировании, реализации и проведении оценки эффективности реализации муниципальных программ администрации Дальнегорского городского округа»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Постановление администрации Дальнегорского городского округа от 05.08.2014 г. №648-па (в редакции от 27.10.2014 г. №935-па) «Об утверждении перечня муниципальных программ»</a:t>
            </a:r>
          </a:p>
          <a:p>
            <a:pPr eaLnBrk="0" hangingPunct="0"/>
            <a:endParaRPr 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gray">
          <a:xfrm>
            <a:off x="1619672" y="2481908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Правовая основа программно целевого принципа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179512" y="692696"/>
            <a:ext cx="8712968" cy="151216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79512" y="620688"/>
            <a:ext cx="88569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концепции долгосрочного развития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Федеральный закон №172-173 от 28.06.2014 «О стратегическом планировании в Российской Федерации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Послание Президента РФ федеральному собранию»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ДОЛЯ ПРОГРАММНОЙ ЧАСТИ В БЮДЖЕТЕ ДАЛЬНЕГОРСКОГО ГОРОДСКОГО ОКРУГА</a:t>
            </a: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7560766" cy="40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black">
          <a:xfrm>
            <a:off x="1115616" y="1700808"/>
            <a:ext cx="64807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100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black">
          <a:xfrm>
            <a:off x="1187624" y="2204864"/>
            <a:ext cx="64807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80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black">
          <a:xfrm>
            <a:off x="1187624" y="2708920"/>
            <a:ext cx="64807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60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black">
          <a:xfrm>
            <a:off x="1187624" y="3212976"/>
            <a:ext cx="64807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40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black">
          <a:xfrm>
            <a:off x="1187624" y="3717032"/>
            <a:ext cx="64807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20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868363"/>
          </a:xfrm>
        </p:spPr>
        <p:txBody>
          <a:bodyPr/>
          <a:lstStyle/>
          <a:p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РЕЗУЛЬТАТИВНО ОРИЕНТИРОВОЧНАЯ СИСТЕМА УПРАВЛЕНИЯ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 rot="21087741">
            <a:off x="5388560" y="1319521"/>
            <a:ext cx="1690277" cy="22474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 rot="7109393">
            <a:off x="4184233" y="2458172"/>
            <a:ext cx="1589087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 rot="2306823">
            <a:off x="5505370" y="2010188"/>
            <a:ext cx="1589088" cy="170338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" name="AutoShape 4"/>
          <p:cNvSpPr>
            <a:spLocks noChangeArrowheads="1"/>
          </p:cNvSpPr>
          <p:nvPr/>
        </p:nvSpPr>
        <p:spPr bwMode="gray">
          <a:xfrm>
            <a:off x="3059832" y="1272505"/>
            <a:ext cx="3312367" cy="6443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" name="Rectangle 17"/>
          <p:cNvSpPr>
            <a:spLocks noChangeArrowheads="1"/>
          </p:cNvSpPr>
          <p:nvPr/>
        </p:nvSpPr>
        <p:spPr bwMode="gray">
          <a:xfrm>
            <a:off x="3059832" y="1268760"/>
            <a:ext cx="33123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 (на основе муниципальных программ)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AutoShape 4"/>
          <p:cNvSpPr>
            <a:spLocks noChangeArrowheads="1"/>
          </p:cNvSpPr>
          <p:nvPr/>
        </p:nvSpPr>
        <p:spPr bwMode="gray">
          <a:xfrm>
            <a:off x="6444208" y="2060848"/>
            <a:ext cx="1512168" cy="9361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5" name="Rectangle 17"/>
          <p:cNvSpPr>
            <a:spLocks noChangeArrowheads="1"/>
          </p:cNvSpPr>
          <p:nvPr/>
        </p:nvSpPr>
        <p:spPr bwMode="gray">
          <a:xfrm>
            <a:off x="6084168" y="2204864"/>
            <a:ext cx="22463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(исполнение)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AutoShape 6"/>
          <p:cNvSpPr>
            <a:spLocks noChangeArrowheads="1"/>
          </p:cNvSpPr>
          <p:nvPr/>
        </p:nvSpPr>
        <p:spPr bwMode="gray">
          <a:xfrm rot="11853364">
            <a:off x="2171552" y="2672776"/>
            <a:ext cx="1836613" cy="1078142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" name="AutoShape 4"/>
          <p:cNvSpPr>
            <a:spLocks noChangeArrowheads="1"/>
          </p:cNvSpPr>
          <p:nvPr/>
        </p:nvSpPr>
        <p:spPr bwMode="gray">
          <a:xfrm>
            <a:off x="5220072" y="3284984"/>
            <a:ext cx="2448272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" name="Rectangle 17"/>
          <p:cNvSpPr>
            <a:spLocks noChangeArrowheads="1"/>
          </p:cNvSpPr>
          <p:nvPr/>
        </p:nvSpPr>
        <p:spPr bwMode="gray">
          <a:xfrm>
            <a:off x="5148064" y="3212976"/>
            <a:ext cx="257698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 реализации программ (ежеквартальный)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AutoShape 4"/>
          <p:cNvSpPr>
            <a:spLocks noChangeArrowheads="1"/>
          </p:cNvSpPr>
          <p:nvPr/>
        </p:nvSpPr>
        <p:spPr bwMode="gray">
          <a:xfrm>
            <a:off x="1115616" y="2132856"/>
            <a:ext cx="1872208" cy="8603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" name="Rectangle 17"/>
          <p:cNvSpPr>
            <a:spLocks noChangeArrowheads="1"/>
          </p:cNvSpPr>
          <p:nvPr/>
        </p:nvSpPr>
        <p:spPr bwMode="gray">
          <a:xfrm>
            <a:off x="827584" y="2060848"/>
            <a:ext cx="24482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Принятие управленческих решений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AutoShape 10"/>
          <p:cNvSpPr>
            <a:spLocks noChangeArrowheads="1"/>
          </p:cNvSpPr>
          <p:nvPr/>
        </p:nvSpPr>
        <p:spPr bwMode="gray">
          <a:xfrm rot="15216000">
            <a:off x="2226543" y="1419752"/>
            <a:ext cx="1589088" cy="170338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0" name="AutoShape 6"/>
          <p:cNvSpPr>
            <a:spLocks noChangeArrowheads="1"/>
          </p:cNvSpPr>
          <p:nvPr/>
        </p:nvSpPr>
        <p:spPr bwMode="gray">
          <a:xfrm>
            <a:off x="2267744" y="3573016"/>
            <a:ext cx="1590675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1" name="AutoShape 4"/>
          <p:cNvSpPr>
            <a:spLocks noChangeArrowheads="1"/>
          </p:cNvSpPr>
          <p:nvPr/>
        </p:nvSpPr>
        <p:spPr bwMode="gray">
          <a:xfrm>
            <a:off x="2123729" y="3288729"/>
            <a:ext cx="2520280" cy="8603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" name="Rectangle 17"/>
          <p:cNvSpPr>
            <a:spLocks noChangeArrowheads="1"/>
          </p:cNvSpPr>
          <p:nvPr/>
        </p:nvSpPr>
        <p:spPr bwMode="gray">
          <a:xfrm>
            <a:off x="2051720" y="3356992"/>
            <a:ext cx="26642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эффективности (сводный доклад Главе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Sergey\Desktop\ва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157192"/>
            <a:ext cx="1735708" cy="1260719"/>
          </a:xfrm>
          <a:prstGeom prst="rect">
            <a:avLst/>
          </a:prstGeom>
          <a:noFill/>
        </p:spPr>
      </p:pic>
      <p:sp>
        <p:nvSpPr>
          <p:cNvPr id="174" name="Text Box 20"/>
          <p:cNvSpPr txBox="1">
            <a:spLocks noChangeArrowheads="1"/>
          </p:cNvSpPr>
          <p:nvPr/>
        </p:nvSpPr>
        <p:spPr bwMode="black">
          <a:xfrm>
            <a:off x="971600" y="4725144"/>
            <a:ext cx="64087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Комиссия по рассмотрению муниципальных программ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75" name="Group 8"/>
          <p:cNvGrpSpPr>
            <a:grpSpLocks/>
          </p:cNvGrpSpPr>
          <p:nvPr/>
        </p:nvGrpSpPr>
        <p:grpSpPr bwMode="auto">
          <a:xfrm>
            <a:off x="323528" y="5445224"/>
            <a:ext cx="2187253" cy="1080120"/>
            <a:chOff x="4397" y="1430"/>
            <a:chExt cx="1005" cy="960"/>
          </a:xfrm>
        </p:grpSpPr>
        <p:sp>
          <p:nvSpPr>
            <p:cNvPr id="176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8" name="Rectangle 14"/>
          <p:cNvSpPr>
            <a:spLocks noChangeArrowheads="1"/>
          </p:cNvSpPr>
          <p:nvPr/>
        </p:nvSpPr>
        <p:spPr bwMode="gray">
          <a:xfrm>
            <a:off x="251520" y="5445224"/>
            <a:ext cx="218941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Специалисты экономического органа</a:t>
            </a:r>
            <a:endParaRPr lang="en-US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9" name="Group 8"/>
          <p:cNvGrpSpPr>
            <a:grpSpLocks/>
          </p:cNvGrpSpPr>
          <p:nvPr/>
        </p:nvGrpSpPr>
        <p:grpSpPr bwMode="auto">
          <a:xfrm rot="10800000">
            <a:off x="4932037" y="5373215"/>
            <a:ext cx="2304258" cy="1152128"/>
            <a:chOff x="4397" y="1430"/>
            <a:chExt cx="1005" cy="960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2" name="Rectangle 14"/>
          <p:cNvSpPr>
            <a:spLocks noChangeArrowheads="1"/>
          </p:cNvSpPr>
          <p:nvPr/>
        </p:nvSpPr>
        <p:spPr bwMode="gray">
          <a:xfrm>
            <a:off x="5148064" y="5445224"/>
            <a:ext cx="201622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Экономисты финансового органа</a:t>
            </a:r>
            <a:endParaRPr lang="en-US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РАЗВИТИЕ ОБРАЗОВАНИЯ ДАЛЬНЕГОРСКОГО ГОРОДСКОГО ОКРУГА НА 2015-2019 ГОДЫ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gray">
          <a:xfrm flipH="1">
            <a:off x="1979712" y="947192"/>
            <a:ext cx="5184576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1907704" y="980728"/>
            <a:ext cx="540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Развитие доступной, вариативной, качественной и эффективной системы образования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2627784" y="1628800"/>
            <a:ext cx="4032448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2555776" y="1700808"/>
            <a:ext cx="417646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системы дошкольного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системы общего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и поддержка педагогических кадров;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 flipH="1">
            <a:off x="72008" y="2996952"/>
            <a:ext cx="2160240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0" y="2996952"/>
            <a:ext cx="2376264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дошкольного образования»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2015-2019 годы;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 flipH="1">
            <a:off x="2339752" y="2996952"/>
            <a:ext cx="2160240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267744" y="2996952"/>
            <a:ext cx="237626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общего образования» на 2015-2019 годы;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 flipH="1">
            <a:off x="4572000" y="2996952"/>
            <a:ext cx="2448272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4499992" y="2996952"/>
            <a:ext cx="259228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образования» на 2015-2019 годы;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 flipH="1">
            <a:off x="7092280" y="2996952"/>
            <a:ext cx="2016224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6948264" y="2996952"/>
            <a:ext cx="237626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и поддержка педагогических кадров»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2015-2019 годы;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 flipH="1">
            <a:off x="2915816" y="3861048"/>
            <a:ext cx="3312368" cy="108012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gray">
          <a:xfrm>
            <a:off x="2843808" y="3933056"/>
            <a:ext cx="36004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Модернизация системы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условий охраны труда;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Информатизация системы образования;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gray">
          <a:xfrm flipH="1">
            <a:off x="2555776" y="5013176"/>
            <a:ext cx="4032448" cy="36004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411760" y="5013176"/>
            <a:ext cx="424847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Достижение показателей и идентификаторы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 flipH="1">
            <a:off x="107504" y="5445224"/>
            <a:ext cx="2448272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0" y="5373216"/>
            <a:ext cx="266429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доли детей в возрасте 1-6 лет, получающих услугу по предоставлению общедоступного и бесплатного дошкольного образования с 81,19 % до 83,5%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gray">
          <a:xfrm flipH="1">
            <a:off x="2627784" y="5445224"/>
            <a:ext cx="2448272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2520280" y="5373216"/>
            <a:ext cx="266429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уменьшение доли выпускников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общеобразовательных учреждений, не получивших аттестат о среднем общем образовании, с 3,8% до 1,5%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 flipH="1">
            <a:off x="5183560" y="5445224"/>
            <a:ext cx="2448272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gray">
          <a:xfrm>
            <a:off x="5076056" y="5373216"/>
            <a:ext cx="266429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степени участия педагогов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методического центра в методической деятельности с 50% до 60%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68363"/>
          </a:xfrm>
        </p:spPr>
        <p:txBody>
          <a:bodyPr/>
          <a:lstStyle/>
          <a:p>
            <a:r>
              <a:rPr lang="ru-RU" sz="2200" i="0" dirty="0" smtClean="0">
                <a:latin typeface="Times New Roman" pitchFamily="18" charset="0"/>
                <a:cs typeface="Times New Roman" pitchFamily="18" charset="0"/>
              </a:rPr>
              <a:t>РАЗВИТИЕ КУЛЬТУРЫ НА ТЕРРИТОРИИ ДАЛЬНЕГОРСКОГО ГОРОДСКОГО ОКРУГА НА 2015-2019 ГОДЫ</a:t>
            </a:r>
            <a:endParaRPr lang="ru-RU" sz="2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gray">
          <a:xfrm flipH="1">
            <a:off x="1979712" y="947192"/>
            <a:ext cx="5256584" cy="6096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1907704" y="980728"/>
            <a:ext cx="5400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Обеспечение граждан доступными и качественными услугами в сфере культуры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1403648" y="1628800"/>
            <a:ext cx="6408712" cy="1224136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1331640" y="1628800"/>
            <a:ext cx="6768752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народного творчества и развитие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библиотечного дела;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музейного дела;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дополнительного образования в сфере культуры и искусства;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 flipH="1">
            <a:off x="72008" y="2996952"/>
            <a:ext cx="2160240" cy="93610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0" y="2996952"/>
            <a:ext cx="237626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«Сохранение народного творчества и развитие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деятельности»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 flipH="1">
            <a:off x="2339752" y="2996952"/>
            <a:ext cx="2160240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267744" y="3140968"/>
            <a:ext cx="2376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библиотечного дела»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 flipH="1">
            <a:off x="4572000" y="2996952"/>
            <a:ext cx="2160240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4355976" y="3212976"/>
            <a:ext cx="2592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музейного дела»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 flipH="1">
            <a:off x="6804248" y="2996952"/>
            <a:ext cx="2232248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6767736" y="2996952"/>
            <a:ext cx="237626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дополнительного образования в сфере культуры и искусства»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 flipH="1">
            <a:off x="2411760" y="3861048"/>
            <a:ext cx="5256584" cy="108012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gray">
          <a:xfrm>
            <a:off x="2339752" y="3789040"/>
            <a:ext cx="547260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 памятников истории и культуры на территории  ДГО;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объектов культуры Дальнегорского городского округа;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условий и охрана труда в  учреждениях культуры и дополнительного образования в сфере культуры;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gray">
          <a:xfrm flipH="1">
            <a:off x="2555776" y="5013176"/>
            <a:ext cx="4032448" cy="36004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411760" y="5013176"/>
            <a:ext cx="424847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Достижение показателей и идентификаторы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 flipH="1">
            <a:off x="0" y="5445224"/>
            <a:ext cx="2555776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-108520" y="5373216"/>
            <a:ext cx="27718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 доли коллективов художественной самодеятельности, получивших звание или занявших призовые места на фестивалях, конкурсах различного уровня с 25% до 40%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gray">
          <a:xfrm flipH="1">
            <a:off x="2627784" y="5445224"/>
            <a:ext cx="2448272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2555776" y="5589240"/>
            <a:ext cx="26642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количества оформленных  охранных паспортов  памятников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истории и культуры;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 flipH="1">
            <a:off x="5183560" y="5445224"/>
            <a:ext cx="2448272" cy="129614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gray">
          <a:xfrm>
            <a:off x="5076056" y="5373216"/>
            <a:ext cx="266429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уровня фактической обеспеченности учреждениями культуры от нормативной потребности (клубами и учреждениями клубного типа);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468544" cy="868363"/>
          </a:xfrm>
        </p:spPr>
        <p:txBody>
          <a:bodyPr/>
          <a:lstStyle/>
          <a:p>
            <a:r>
              <a:rPr lang="ru-RU" sz="1800" i="0" dirty="0" smtClean="0">
                <a:latin typeface="Times New Roman" pitchFamily="18" charset="0"/>
                <a:cs typeface="Times New Roman" pitchFamily="18" charset="0"/>
              </a:rPr>
              <a:t>РАЗВИТИЕ ГРАДОСТРОИТЕЛЬНОЙ И АРХИТЕКТУРНОЙ ДЕЯТЕЛЬНОСТИ НА ТЕРРИТОРИИ ДАЛЬНЕГОРСКОГО ГОРОДСКОГО ОКРУГА НА 2015-2019 ГОДЫ</a:t>
            </a:r>
            <a:endParaRPr lang="ru-RU" sz="1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gray">
          <a:xfrm flipH="1">
            <a:off x="251520" y="836712"/>
            <a:ext cx="8640960" cy="1008112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323528" y="836712"/>
            <a:ext cx="849694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Обеспечение устойчивого развития территории Дальнегорского городского округа на основе документов территориального планирования;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реализации норм градостроительного законодательства на территории Дальнегорского городского округа.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1403648" y="1916832"/>
            <a:ext cx="6624736" cy="115212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1331640" y="1844824"/>
            <a:ext cx="6768752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документов территориального планирования Дальнегорского городского округа;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информационной системы обеспечения градостроительной деятельности на территории Дальнегорского городского округа. </a:t>
            </a:r>
          </a:p>
          <a:p>
            <a:pPr algn="ctr">
              <a:buFont typeface="Wingdings" pitchFamily="2" charset="2"/>
              <a:buChar char="ü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 flipH="1">
            <a:off x="467544" y="3140968"/>
            <a:ext cx="3563888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67544" y="3212976"/>
            <a:ext cx="34918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«Разработка документов территориального планирования Дальнегорского городского округа»;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 flipH="1">
            <a:off x="4139952" y="3140968"/>
            <a:ext cx="4752528" cy="79208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4067944" y="3140968"/>
            <a:ext cx="496855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«Создание информационной системы обеспечения градостроительной деятельности на территории Дальнегорского городского округа», (далее по тексту ИСОГД)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gray">
          <a:xfrm flipH="1">
            <a:off x="2411760" y="4077072"/>
            <a:ext cx="4032448" cy="36004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267744" y="4077072"/>
            <a:ext cx="424847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Достижение показателей и идентификаторы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 flipH="1">
            <a:off x="539552" y="4581128"/>
            <a:ext cx="2555776" cy="1008112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431032" y="4509120"/>
            <a:ext cx="2771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обеспеченность Дальнегорского городского округа нормативами градостроительного проектирования составит 100 %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gray">
          <a:xfrm flipH="1">
            <a:off x="3275856" y="4581128"/>
            <a:ext cx="2448272" cy="1008112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3203848" y="4653136"/>
            <a:ext cx="26642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обеспеченность электронной картографической основой масштабом М:2000 составит 100 %;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 flipH="1">
            <a:off x="5940152" y="4581128"/>
            <a:ext cx="2448272" cy="1008112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gray">
          <a:xfrm>
            <a:off x="5832648" y="4509120"/>
            <a:ext cx="26642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обеспеченность адресными планами населенных пунктов Дальнегорского городского округа  составит 100 %;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  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ДАЛЬНЕГОРСКОГО ГОРОДСКОГО ОКРУГА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В 2015  ГОДУ:</a:t>
            </a:r>
            <a:r>
              <a:rPr lang="ru-RU" sz="4400" dirty="0" smtClean="0">
                <a:solidFill>
                  <a:srgbClr val="00FF00"/>
                </a:solidFill>
              </a:rPr>
              <a:t/>
            </a:r>
            <a:br>
              <a:rPr lang="ru-RU" sz="4400" dirty="0" smtClean="0">
                <a:solidFill>
                  <a:srgbClr val="00FF00"/>
                </a:solidFill>
              </a:rPr>
            </a:b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539552" y="1628800"/>
            <a:ext cx="7920880" cy="3384376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700808"/>
          <a:ext cx="7776864" cy="3173690"/>
        </p:xfrm>
        <a:graphic>
          <a:graphicData uri="http://schemas.openxmlformats.org/drawingml/2006/table">
            <a:tbl>
              <a:tblPr/>
              <a:tblGrid>
                <a:gridCol w="576064"/>
                <a:gridCol w="5292056"/>
                <a:gridCol w="954372"/>
                <a:gridCol w="954372"/>
              </a:tblGrid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Р/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Исполнено руб.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Доля,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</a:rPr>
                        <a:t> %%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0100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90 998,22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10,3%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680,00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0,6%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0400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20 246,77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2,3%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96 227,55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11%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568 050,50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64,5%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73 803,00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8,3%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5 185,09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22 607,88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2,4%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0,1%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9600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878 799,01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  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ДАЛЬНЕГОРСКОГО ГОРОДСКОГО ОКРУГА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В 2015  ГОДУ: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96753"/>
          <a:ext cx="8208912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76"/>
          <p:cNvSpPr>
            <a:spLocks/>
          </p:cNvSpPr>
          <p:nvPr/>
        </p:nvSpPr>
        <p:spPr bwMode="auto">
          <a:xfrm rot="16200000">
            <a:off x="-524532" y="5141154"/>
            <a:ext cx="1800202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41663"/>
              <a:gd name="adj6" fmla="val 134563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общегосударственные вопросы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7" name="AutoShape 176"/>
          <p:cNvSpPr>
            <a:spLocks/>
          </p:cNvSpPr>
          <p:nvPr/>
        </p:nvSpPr>
        <p:spPr bwMode="auto">
          <a:xfrm rot="16200000">
            <a:off x="87538" y="5249168"/>
            <a:ext cx="2592288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национальная безопасность и правоохранительная деятельность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8" name="AutoShape 176"/>
          <p:cNvSpPr>
            <a:spLocks/>
          </p:cNvSpPr>
          <p:nvPr/>
        </p:nvSpPr>
        <p:spPr bwMode="auto">
          <a:xfrm rot="16200000">
            <a:off x="1527697" y="4601097"/>
            <a:ext cx="1296145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9262"/>
              <a:gd name="adj6" fmla="val 121636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национальная экономика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9" name="AutoShape 176"/>
          <p:cNvSpPr>
            <a:spLocks/>
          </p:cNvSpPr>
          <p:nvPr/>
        </p:nvSpPr>
        <p:spPr bwMode="auto">
          <a:xfrm rot="16200000">
            <a:off x="1995751" y="4997139"/>
            <a:ext cx="2088231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жилищно-коммунальное хозяйство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0" name="AutoShape 176"/>
          <p:cNvSpPr>
            <a:spLocks/>
          </p:cNvSpPr>
          <p:nvPr/>
        </p:nvSpPr>
        <p:spPr bwMode="auto">
          <a:xfrm rot="16200000">
            <a:off x="3183882" y="4601095"/>
            <a:ext cx="1296144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образование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1" name="AutoShape 176"/>
          <p:cNvSpPr>
            <a:spLocks/>
          </p:cNvSpPr>
          <p:nvPr/>
        </p:nvSpPr>
        <p:spPr bwMode="auto">
          <a:xfrm rot="16200000">
            <a:off x="3903962" y="4673103"/>
            <a:ext cx="1584176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культура, кинематография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2" name="AutoShape 176"/>
          <p:cNvSpPr>
            <a:spLocks/>
          </p:cNvSpPr>
          <p:nvPr/>
        </p:nvSpPr>
        <p:spPr bwMode="auto">
          <a:xfrm rot="16200000">
            <a:off x="4876071" y="4493083"/>
            <a:ext cx="1224136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социальная политика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3" name="AutoShape 176"/>
          <p:cNvSpPr>
            <a:spLocks/>
          </p:cNvSpPr>
          <p:nvPr/>
        </p:nvSpPr>
        <p:spPr bwMode="auto">
          <a:xfrm rot="16200000">
            <a:off x="5488137" y="4745112"/>
            <a:ext cx="1584176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96907"/>
              <a:gd name="adj6" fmla="val 11593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физическая культура и спорт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5" name="AutoShape 176"/>
          <p:cNvSpPr>
            <a:spLocks/>
          </p:cNvSpPr>
          <p:nvPr/>
        </p:nvSpPr>
        <p:spPr bwMode="auto">
          <a:xfrm rot="16200000">
            <a:off x="6554565" y="4974827"/>
            <a:ext cx="1755575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30952"/>
              <a:gd name="adj6" fmla="val 12540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обслуживание государственного и муниципального долга</a:t>
            </a:r>
            <a:endParaRPr lang="ru-RU" sz="1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868363"/>
          </a:xfrm>
        </p:spPr>
        <p:txBody>
          <a:bodyPr/>
          <a:lstStyle/>
          <a:p>
            <a:r>
              <a:rPr lang="ru-RU" sz="2600" i="0" dirty="0" smtClean="0">
                <a:latin typeface="Times New Roman" pitchFamily="18" charset="0"/>
                <a:cs typeface="Times New Roman" pitchFamily="18" charset="0"/>
              </a:rPr>
              <a:t>ДОЛЯ РАСХОДОВ ПО ОТРАСЛЯМ ЗА 2012-2014 ГОДЫ</a:t>
            </a:r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395536" y="692696"/>
            <a:ext cx="8424936" cy="540060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692695"/>
          <a:ext cx="8286807" cy="5260672"/>
        </p:xfrm>
        <a:graphic>
          <a:graphicData uri="http://schemas.openxmlformats.org/drawingml/2006/table">
            <a:tbl>
              <a:tblPr/>
              <a:tblGrid>
                <a:gridCol w="491196"/>
                <a:gridCol w="2293703"/>
                <a:gridCol w="1465925"/>
                <a:gridCol w="1284059"/>
                <a:gridCol w="1375962"/>
                <a:gridCol w="1375962"/>
              </a:tblGrid>
              <a:tr h="80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Р/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2012 году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2013 году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плане 2014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плане 2015 года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 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54,8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61,5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64,6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9,4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8,4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 2,7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9600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100,0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363"/>
          </a:xfrm>
        </p:spPr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РАСХОДЫ НА ОБРАЗОВАНИЕ:</a:t>
            </a:r>
            <a:endParaRPr lang="ru-RU" sz="3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gray">
          <a:xfrm flipV="1">
            <a:off x="2843808" y="4869160"/>
            <a:ext cx="3456384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00364" y="1052821"/>
            <a:ext cx="3227388" cy="3960813"/>
            <a:chOff x="723" y="1663"/>
            <a:chExt cx="2033" cy="249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2439" y="1663"/>
              <a:ext cx="91" cy="24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93" cy="248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723" y="18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2011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365,9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23" y="230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2012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486,3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23" y="27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2013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544,0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2987824" y="350100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609,1 млн. руб.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2987824" y="422108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568,0 млн. руб.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invGray">
          <a:xfrm>
            <a:off x="971600" y="2924944"/>
            <a:ext cx="1879649" cy="339934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2015 году краевым бюджетом  ещё не доведены субсидии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invGray">
          <a:xfrm>
            <a:off x="7722329" y="3356992"/>
            <a:ext cx="55714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invGray">
          <a:xfrm>
            <a:off x="8100392" y="3356992"/>
            <a:ext cx="55515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868363"/>
          </a:xfrm>
        </p:spPr>
        <p:txBody>
          <a:bodyPr/>
          <a:lstStyle/>
          <a:p>
            <a:r>
              <a:rPr lang="ru-RU" sz="4800" i="0" dirty="0" smtClean="0"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4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7931224" cy="93610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– ЭТО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ОПРЕДЕЛЕННЫЙ  ПЕРИОД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888432" cy="504056"/>
          </a:xfrm>
          <a:prstGeom prst="rect">
            <a:avLst/>
          </a:prstGeom>
          <a:noFill/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black">
          <a:xfrm>
            <a:off x="2771800" y="2348880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1512168" cy="864096"/>
          </a:xfrm>
          <a:prstGeom prst="rect">
            <a:avLst/>
          </a:prstGeom>
          <a:noFill/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black">
          <a:xfrm>
            <a:off x="395536" y="3284984"/>
            <a:ext cx="1512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3"/>
            <a:ext cx="3240360" cy="864097"/>
          </a:xfrm>
          <a:prstGeom prst="rect">
            <a:avLst/>
          </a:prstGeom>
          <a:noFill/>
        </p:spPr>
      </p:pic>
      <p:sp>
        <p:nvSpPr>
          <p:cNvPr id="11" name="Text Box 32"/>
          <p:cNvSpPr txBox="1">
            <a:spLocks noChangeArrowheads="1"/>
          </p:cNvSpPr>
          <p:nvPr/>
        </p:nvSpPr>
        <p:spPr bwMode="black">
          <a:xfrm>
            <a:off x="2339752" y="3284984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2088232" cy="864096"/>
          </a:xfrm>
          <a:prstGeom prst="rect">
            <a:avLst/>
          </a:prstGeom>
          <a:noFill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black">
          <a:xfrm>
            <a:off x="6588224" y="3284984"/>
            <a:ext cx="2016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520280" cy="1728192"/>
          </a:xfrm>
          <a:prstGeom prst="rect">
            <a:avLst/>
          </a:prstGeom>
          <a:noFill/>
        </p:spPr>
      </p:pic>
      <p:sp>
        <p:nvSpPr>
          <p:cNvPr id="15" name="Text Box 32"/>
          <p:cNvSpPr txBox="1">
            <a:spLocks noChangeArrowheads="1"/>
          </p:cNvSpPr>
          <p:nvPr/>
        </p:nvSpPr>
        <p:spPr bwMode="black">
          <a:xfrm>
            <a:off x="323528" y="4509120"/>
            <a:ext cx="27363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Российской Федерации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Российской Федерации)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952328" cy="1728192"/>
          </a:xfrm>
          <a:prstGeom prst="rect">
            <a:avLst/>
          </a:prstGeom>
          <a:noFill/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black">
          <a:xfrm>
            <a:off x="3203848" y="4580453"/>
            <a:ext cx="28803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субъектов Российской Федерации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  <a:p>
            <a:pPr lvl="0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0" descr="8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4509120"/>
            <a:ext cx="2520280" cy="1080120"/>
          </a:xfrm>
          <a:prstGeom prst="rect">
            <a:avLst/>
          </a:prstGeom>
          <a:noFill/>
        </p:spPr>
      </p:pic>
      <p:sp>
        <p:nvSpPr>
          <p:cNvPr id="20" name="Text Box 32"/>
          <p:cNvSpPr txBox="1">
            <a:spLocks noChangeArrowheads="1"/>
          </p:cNvSpPr>
          <p:nvPr/>
        </p:nvSpPr>
        <p:spPr bwMode="black">
          <a:xfrm>
            <a:off x="6407696" y="4509120"/>
            <a:ext cx="24847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(местные бюджеты)</a:t>
            </a:r>
          </a:p>
          <a:p>
            <a:pPr lvl="0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11960" y="2852936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1"/>
            <a:endCxn id="9" idx="0"/>
          </p:cNvCxnSpPr>
          <p:nvPr/>
        </p:nvCxnSpPr>
        <p:spPr>
          <a:xfrm flipH="1">
            <a:off x="1151620" y="2600908"/>
            <a:ext cx="1404156" cy="68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3"/>
            <a:endCxn id="13" idx="0"/>
          </p:cNvCxnSpPr>
          <p:nvPr/>
        </p:nvCxnSpPr>
        <p:spPr>
          <a:xfrm>
            <a:off x="6444208" y="2600908"/>
            <a:ext cx="1152128" cy="68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5" idx="0"/>
          </p:cNvCxnSpPr>
          <p:nvPr/>
        </p:nvCxnSpPr>
        <p:spPr>
          <a:xfrm flipH="1">
            <a:off x="1691680" y="3717032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  <a:endCxn id="11" idx="2"/>
          </p:cNvCxnSpPr>
          <p:nvPr/>
        </p:nvCxnSpPr>
        <p:spPr>
          <a:xfrm>
            <a:off x="4175956" y="4149080"/>
            <a:ext cx="0" cy="336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0" idx="3"/>
          </p:cNvCxnSpPr>
          <p:nvPr/>
        </p:nvCxnSpPr>
        <p:spPr>
          <a:xfrm>
            <a:off x="5796136" y="3717032"/>
            <a:ext cx="1008112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ЕЖЕМЕСЯЧНЫЕ ЗАТРАТЫ НА ОБРАЗОВАНИЕ В 2014 ГОДУ</a:t>
            </a:r>
            <a:endParaRPr lang="ru-RU" sz="36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W:\Работа\презентации\ноябрь 2014 (2)\image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76046" cy="2664296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95536" y="4293096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482848" y="4361359"/>
            <a:ext cx="36534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дошкольном учреждении 9030,0 рублей (при численности 2213 ребенка)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3" descr="W:\Работа\презентации\ноябрь 2014 (2)\136697583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744416" cy="2664296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988744" y="4296841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5076056" y="4365104"/>
            <a:ext cx="36534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 6662 рублей (при численности 4343 обучающихся)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работников образования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395536" y="1340768"/>
            <a:ext cx="8352928" cy="3888432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412776"/>
          <a:ext cx="8215370" cy="3732205"/>
        </p:xfrm>
        <a:graphic>
          <a:graphicData uri="http://schemas.openxmlformats.org/drawingml/2006/table">
            <a:tbl>
              <a:tblPr/>
              <a:tblGrid>
                <a:gridCol w="2534471"/>
                <a:gridCol w="1414589"/>
                <a:gridCol w="1392044"/>
                <a:gridCol w="1437133"/>
                <a:gridCol w="1437133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год, т.руб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 ,т.руб.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год, т.руб.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учреждений (детских садов),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8 276,6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11 931,2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16 462,9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17844,49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9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общеобразовательных учреждений 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14 219,2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22 196,5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27 046,3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26618,29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учителя,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17 934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28 080,6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31 479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31789,0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363"/>
          </a:xfrm>
        </p:spPr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РАСХОДЫ НА КУЛЬТУРУ:</a:t>
            </a:r>
            <a:endParaRPr lang="ru-RU" sz="3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gray">
          <a:xfrm flipV="1">
            <a:off x="2843808" y="4869160"/>
            <a:ext cx="3456384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00364" y="1052821"/>
            <a:ext cx="3227388" cy="3960813"/>
            <a:chOff x="723" y="1663"/>
            <a:chExt cx="2033" cy="249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2439" y="1663"/>
              <a:ext cx="91" cy="24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93" cy="248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723" y="18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2011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34,9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23" y="230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2012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43,5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23" y="2753"/>
              <a:ext cx="2033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2013 году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–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66,6 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2987824" y="350100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93,4 млн. руб.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2987824" y="4221088"/>
            <a:ext cx="3227820" cy="5238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году </a:t>
            </a:r>
            <a:r>
              <a:rPr lang="ru-RU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73,8 млн. руб.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invGray">
          <a:xfrm>
            <a:off x="971600" y="2924944"/>
            <a:ext cx="1879649" cy="339934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invGray">
          <a:xfrm>
            <a:off x="7722329" y="3356992"/>
            <a:ext cx="55714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invGray">
          <a:xfrm>
            <a:off x="8100392" y="3356992"/>
            <a:ext cx="555156" cy="1731621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работников культуры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560" y="2132856"/>
            <a:ext cx="8064896" cy="2736304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204864"/>
          <a:ext cx="7929620" cy="2540623"/>
        </p:xfrm>
        <a:graphic>
          <a:graphicData uri="http://schemas.openxmlformats.org/drawingml/2006/table">
            <a:tbl>
              <a:tblPr/>
              <a:tblGrid>
                <a:gridCol w="2408254"/>
                <a:gridCol w="1350972"/>
                <a:gridCol w="1350972"/>
                <a:gridCol w="1409711"/>
                <a:gridCol w="1409711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год, т.руб.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учреждений культуры,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8 504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9 162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17 158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17981,1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преподаватели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ДШИ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16 360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17 071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31 609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38176,8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363"/>
          </a:xfrm>
        </p:spPr>
        <p:txBody>
          <a:bodyPr/>
          <a:lstStyle/>
          <a:p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КАПИТАЛЬНЫЕ ВЛОЖЕНИЯ  В РАМКАХ МУНИЦИПАЛЬНЫХ  ПРОГРАММ:</a:t>
            </a:r>
            <a:r>
              <a:rPr lang="ru-RU" sz="4400" dirty="0" smtClean="0">
                <a:solidFill>
                  <a:srgbClr val="00FF00"/>
                </a:solidFill>
              </a:rPr>
              <a:t/>
            </a:r>
            <a:br>
              <a:rPr lang="ru-RU" sz="4400" dirty="0" smtClean="0">
                <a:solidFill>
                  <a:srgbClr val="00FF00"/>
                </a:solidFill>
              </a:rPr>
            </a:br>
            <a:endParaRPr lang="ru-RU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395536" y="1772816"/>
            <a:ext cx="8208912" cy="22322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black">
          <a:xfrm>
            <a:off x="467544" y="1916832"/>
            <a:ext cx="813690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 (Вертикаль, Гранит) 19003,3 тыс. руб.</a:t>
            </a:r>
          </a:p>
          <a:p>
            <a:pPr marL="342900" indent="-342900" eaLnBrk="0" hangingPunct="0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жильем жителей Дальнегорского городского округа» на 2015-2019 год 78836,91 тыс. руб.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НА ТЕРРИТОРИИ ДАЛЬНЕГОРСКОГО ГОРОДСКОГО ОКРУГА НА 2015-2019 ГОД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3" descr="W:\Работа\презентации\ноябрь 2014 (2)\IMG_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960440" cy="2592288"/>
          </a:xfrm>
          <a:prstGeom prst="rect">
            <a:avLst/>
          </a:prstGeom>
          <a:noFill/>
        </p:spPr>
      </p:pic>
      <p:sp>
        <p:nvSpPr>
          <p:cNvPr id="7" name="AutoShape 4"/>
          <p:cNvSpPr>
            <a:spLocks noChangeArrowheads="1"/>
          </p:cNvSpPr>
          <p:nvPr/>
        </p:nvSpPr>
        <p:spPr bwMode="black">
          <a:xfrm>
            <a:off x="5292080" y="2348880"/>
            <a:ext cx="3456384" cy="216024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black">
          <a:xfrm>
            <a:off x="5220072" y="2636912"/>
            <a:ext cx="3530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предусмотрено: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10500 тыс. руб. местный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24500 тыс. руб. краевой бюджет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предусмотрено: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11 138,5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122960" y="2060848"/>
            <a:ext cx="1800200" cy="444500"/>
            <a:chOff x="624" y="672"/>
            <a:chExt cx="1773" cy="24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29"/>
          <p:cNvSpPr>
            <a:spLocks noChangeArrowheads="1"/>
          </p:cNvSpPr>
          <p:nvPr/>
        </p:nvSpPr>
        <p:spPr bwMode="white">
          <a:xfrm>
            <a:off x="6266976" y="2060848"/>
            <a:ext cx="1495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FF"/>
                </a:solidFill>
              </a:rPr>
              <a:t>справочно</a:t>
            </a:r>
            <a:r>
              <a:rPr lang="ru-RU" sz="2000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0660" name="Picture 4" descr="W:\Работа\презентации\ноябрь 2014 (2)\IMG_3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935685" cy="262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НА ТЕРРИТОРИИ ДАЛЬНЕГОРСКОГО ГОРОДСКОГО ОКРУГА НА 2015-2019 ГОД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4668" y="5016050"/>
            <a:ext cx="87154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">
          <a:xfrm>
            <a:off x="827584" y="4437112"/>
            <a:ext cx="3384376" cy="216024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black">
          <a:xfrm>
            <a:off x="788792" y="4725144"/>
            <a:ext cx="3530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предусмотрено: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4202,8 тыс. руб. местный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9806,63 тыс. руб. краевой бюджет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году: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7864,8 тыс. руб. 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91680" y="4149080"/>
            <a:ext cx="1800200" cy="444500"/>
            <a:chOff x="624" y="672"/>
            <a:chExt cx="1773" cy="24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29"/>
          <p:cNvSpPr>
            <a:spLocks noChangeArrowheads="1"/>
          </p:cNvSpPr>
          <p:nvPr/>
        </p:nvSpPr>
        <p:spPr bwMode="white">
          <a:xfrm>
            <a:off x="1835696" y="4149080"/>
            <a:ext cx="1495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FF"/>
                </a:solidFill>
              </a:rPr>
              <a:t>справочно</a:t>
            </a:r>
            <a:r>
              <a:rPr lang="ru-RU" sz="2000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3729" name="Picture 1" descr="W:\Работа\презентации\ноябрь 2014 (2)\IMG_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168137" cy="2880320"/>
          </a:xfrm>
          <a:prstGeom prst="rect">
            <a:avLst/>
          </a:prstGeom>
          <a:noFill/>
        </p:spPr>
      </p:pic>
      <p:pic>
        <p:nvPicPr>
          <p:cNvPr id="73731" name="Picture 3" descr="W:\Работа\презентации\ноябрь 2014 (2)\IMG_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240360" cy="433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68363"/>
          </a:xfrm>
        </p:spPr>
        <p:txBody>
          <a:bodyPr/>
          <a:lstStyle/>
          <a:p>
            <a:r>
              <a:rPr lang="ru-RU" sz="2200" i="0" dirty="0" smtClean="0">
                <a:latin typeface="Times New Roman" pitchFamily="18" charset="0"/>
                <a:cs typeface="Times New Roman" pitchFamily="18" charset="0"/>
              </a:rPr>
              <a:t>ОБЕСПЕЧЕНИЕ ДОСТУПНЫМ ЖИЛЬЕМ ЖИТЕЛЕЙ ДАЛЬНЕГОРСКОГО ГОРОДСКОГО ОКРУГА НА 2015-2019 ГОД</a:t>
            </a:r>
            <a:endParaRPr lang="ru-RU" sz="2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4668" y="5016050"/>
            <a:ext cx="87154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">
          <a:xfrm>
            <a:off x="5436096" y="1628800"/>
            <a:ext cx="3600400" cy="338437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black">
          <a:xfrm>
            <a:off x="5432800" y="1916832"/>
            <a:ext cx="3711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предусмотрено: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8068,38 тыс. руб. местный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29220,27 тыс. руб. краевой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33659,91 тыс. руб. федеральный бюджет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году: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4732,06 тыс. руб. местный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26447,03 тыс. руб. краевой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37980,82 тыс. руб. федеральный бюджет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516216" y="1340768"/>
            <a:ext cx="1800200" cy="444500"/>
            <a:chOff x="624" y="672"/>
            <a:chExt cx="1773" cy="24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29"/>
          <p:cNvSpPr>
            <a:spLocks noChangeArrowheads="1"/>
          </p:cNvSpPr>
          <p:nvPr/>
        </p:nvSpPr>
        <p:spPr bwMode="white">
          <a:xfrm>
            <a:off x="6660232" y="1340768"/>
            <a:ext cx="1495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FF"/>
                </a:solidFill>
              </a:rPr>
              <a:t>справочно</a:t>
            </a:r>
            <a:r>
              <a:rPr lang="ru-RU" sz="2000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1682" name="Picture 2" descr="W:\Работа\презентации\ноябрь 2014 (2)\Хамзина\Прим край Дальнегорск Хамзина д.7 кор.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526991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МУНИЦИПАЛЬНЫЙ ДОРОЖНЫЙ ФОНД ДАЛЬНЕГОРСКОГО ГОРОДСКОГО ОКРУГА</a:t>
            </a:r>
            <a:endParaRPr lang="ru-RU" sz="2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611560" y="2348880"/>
            <a:ext cx="7128792" cy="165618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9289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 Дальнегорского городского округа на 2015 год в размере 15 000,0 тыс. рублей, на плановый период 2016 и 2017 годов – в размере соответственно 15 000,0 тыс. рублей и 15 000,0 тыс. рублей.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395536" y="980728"/>
            <a:ext cx="8424936" cy="532859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920916"/>
            <a:ext cx="799288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 общий объем бюджетных ассигнований на исполнение публичных нормативных обязательств на 2016 год в сумме 5 185,09 тыс. руб., в том числе: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сумме 4 675,09 тыс. рублей – на выплаты компенсации части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сумме 510,00 тыс. рублей на доплаты к пенсиям муниципальных служащих;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2017 год в сумме 6 055,96 тыс. руб., в том числе: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сумме 5 545,96 тыс. рублей – на выплаты компенсации части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сумме 510,00 тыс. рублей на доплаты к пенсиям муниципальных служащих.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</a:t>
            </a: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07504" y="1412776"/>
            <a:ext cx="8856984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179512" y="1412776"/>
            <a:ext cx="8690912" cy="533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07504" y="2204864"/>
            <a:ext cx="6480720" cy="5549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179512" y="2204864"/>
            <a:ext cx="6359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Федеральный бюджет РФ</a:t>
            </a:r>
            <a:endParaRPr lang="ru-RU" sz="2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107504" y="2996952"/>
            <a:ext cx="6480720" cy="5549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179512" y="2996952"/>
            <a:ext cx="6359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 субъекта РФ</a:t>
            </a:r>
            <a:endParaRPr lang="ru-RU" sz="2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107504" y="3789040"/>
            <a:ext cx="6480720" cy="5549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179512" y="3789040"/>
            <a:ext cx="6359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Местные бюджеты</a:t>
            </a:r>
            <a:endParaRPr lang="ru-RU" sz="2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107505" y="4581128"/>
            <a:ext cx="1728192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1979713" y="4581128"/>
            <a:ext cx="1368152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491881" y="4581128"/>
            <a:ext cx="3024336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107504" y="5877272"/>
            <a:ext cx="2304256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6876256" y="2204864"/>
            <a:ext cx="1872208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6876256" y="3501008"/>
            <a:ext cx="1872208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876256" y="2132856"/>
            <a:ext cx="1872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государственных внебюджетных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фондов РФ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876256" y="3429000"/>
            <a:ext cx="1944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территориальных внебюджетных фондов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7504" y="4653136"/>
            <a:ext cx="19442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муниципальных районов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1979712" y="4653136"/>
            <a:ext cx="19442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городских округов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491880" y="4653136"/>
            <a:ext cx="3384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внутригородских муниципальных образований федерального значения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07504" y="5877272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ru-RU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0" dirty="0" smtClean="0">
                <a:latin typeface="Times New Roman" pitchFamily="18" charset="0"/>
                <a:cs typeface="Times New Roman" pitchFamily="18" charset="0"/>
              </a:rPr>
              <a:t>НА КАКИЕ ВОПРОСЫ ОТВЕЧАЕТ  «БЮДЖЕТ ДЛЯ ГРАЖДАН»?</a:t>
            </a:r>
            <a:endParaRPr lang="ru-RU" sz="3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95536" y="1700808"/>
            <a:ext cx="7632848" cy="381642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Сколько доходов поступает в наш «кошелек»?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Какие приоритетные направления расходов в бюджете 2014 года и 2015-2016 годов? Структура расходов?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Объемы расходов на образование, культуру и спорт? Растут эти расходы или сокращаются? 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Какие новации есть в бюджете 2014 года  по сравнению с предыдущими?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868363"/>
          </a:xfrm>
        </p:spPr>
        <p:txBody>
          <a:bodyPr/>
          <a:lstStyle/>
          <a:p>
            <a:r>
              <a:rPr lang="ru-RU" sz="4400" dirty="0" smtClean="0"/>
              <a:t> </a:t>
            </a:r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  <a:endParaRPr lang="ru-RU" sz="30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W:\Работа\презентации\ноябрь 2014 (2)\a7b1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01008"/>
            <a:ext cx="2232248" cy="2148539"/>
          </a:xfrm>
          <a:prstGeom prst="rect">
            <a:avLst/>
          </a:prstGeom>
          <a:noFill/>
        </p:spPr>
      </p:pic>
      <p:pic>
        <p:nvPicPr>
          <p:cNvPr id="1026" name="Picture 2" descr="W:\Работа\презентации\ноябрь 2014 (2)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2592288" cy="1960665"/>
          </a:xfrm>
          <a:prstGeom prst="rect">
            <a:avLst/>
          </a:prstGeom>
          <a:noFill/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 rot="19313407">
            <a:off x="1835582" y="4007964"/>
            <a:ext cx="1070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9313407">
            <a:off x="5369876" y="3935955"/>
            <a:ext cx="120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:\Работа\презентации\ноябрь 2014 (2)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2952328" cy="264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363"/>
          </a:xfrm>
        </p:spPr>
        <p:txBody>
          <a:bodyPr/>
          <a:lstStyle/>
          <a:p>
            <a:pPr lvl="0"/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i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БЮДЖЕТА ДАЛЬНЕГОРСКОГО   ГОРОДСКОГО  ОКРУГА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5400000">
            <a:off x="-922884" y="2731195"/>
            <a:ext cx="4752530" cy="211569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395536" y="2420888"/>
            <a:ext cx="2232248" cy="2682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ЕНВД; ЕСХН; патентная система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eaLnBrk="0" hangingPunct="0">
              <a:lnSpc>
                <a:spcPts val="192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налог на   имущество  физических лиц;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госпошлина;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 eaLnBrk="0" hangingPunct="0">
              <a:lnSpc>
                <a:spcPts val="232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en-US" sz="16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5400000">
            <a:off x="1799691" y="2600909"/>
            <a:ext cx="4752530" cy="23762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gray">
          <a:xfrm>
            <a:off x="2987824" y="2420888"/>
            <a:ext cx="2448272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(аренда имущества);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доходы от продажи имущества (приватизация);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плата за социальное жилье.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4571999" y="2636914"/>
            <a:ext cx="4752528" cy="230425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5796136" y="2420888"/>
            <a:ext cx="2232248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 : субсидии, субвенции, дотации.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9552" y="1484784"/>
            <a:ext cx="1800200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5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12750" cy="363537"/>
          </a:xfrm>
          <a:prstGeom prst="rect">
            <a:avLst/>
          </a:prstGeom>
          <a:noFill/>
        </p:spPr>
      </p:pic>
      <p:pic>
        <p:nvPicPr>
          <p:cNvPr id="18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412750" cy="363537"/>
          </a:xfrm>
          <a:prstGeom prst="rect">
            <a:avLst/>
          </a:prstGeom>
          <a:noFill/>
        </p:spPr>
      </p:pic>
      <p:pic>
        <p:nvPicPr>
          <p:cNvPr id="19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060848"/>
            <a:ext cx="412750" cy="363537"/>
          </a:xfrm>
          <a:prstGeom prst="rect">
            <a:avLst/>
          </a:prstGeom>
          <a:noFill/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131840" y="1484784"/>
            <a:ext cx="2088232" cy="61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796136" y="1484784"/>
            <a:ext cx="2304256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555776" y="1556792"/>
            <a:ext cx="792088" cy="936104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771800" y="4077072"/>
            <a:ext cx="504056" cy="14401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339752" y="4725144"/>
            <a:ext cx="1008112" cy="100811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555776" y="4437112"/>
            <a:ext cx="792088" cy="576064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204864"/>
            <a:ext cx="602506" cy="61453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2771800" y="2852936"/>
            <a:ext cx="576064" cy="216024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771800" y="3573016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868363"/>
          </a:xfrm>
        </p:spPr>
        <p:txBody>
          <a:bodyPr/>
          <a:lstStyle/>
          <a:p>
            <a:r>
              <a:rPr lang="ru-RU" sz="3000" i="0" dirty="0" smtClean="0">
                <a:latin typeface="Times New Roman" pitchFamily="18" charset="0"/>
                <a:cs typeface="Times New Roman" pitchFamily="18" charset="0"/>
              </a:rPr>
              <a:t>РАСХОДЫ БЮДЖЕТА ДАЛЬНЕГОРСКОГО ГОРОДСКОГО ОКРУГА</a:t>
            </a:r>
            <a:endParaRPr lang="en-US" sz="3000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47864" y="1268760"/>
            <a:ext cx="568369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486944" y="1284784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47864" y="1916832"/>
            <a:ext cx="568369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486944" y="1975644"/>
            <a:ext cx="3019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образования  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4" y="2600970"/>
            <a:ext cx="5686871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479116" y="2636912"/>
            <a:ext cx="5664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культуры, спорта и молодежной политики</a:t>
            </a: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75856" y="141277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1664" y="205018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274702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47864" y="3284984"/>
            <a:ext cx="568863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486944" y="3309168"/>
            <a:ext cx="3190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Контрольно-счетная палата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58964" y="342309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47864" y="4005064"/>
            <a:ext cx="568863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486944" y="4032349"/>
            <a:ext cx="4639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муниципального имущества</a:t>
            </a: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5856" y="414908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611560" y="3284984"/>
            <a:ext cx="2016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gray">
          <a:xfrm>
            <a:off x="3347864" y="4725144"/>
            <a:ext cx="568863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486944" y="4752429"/>
            <a:ext cx="4675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gray">
          <a:xfrm>
            <a:off x="3275856" y="486916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gray">
          <a:xfrm>
            <a:off x="3347864" y="5445224"/>
            <a:ext cx="568863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3486944" y="5472509"/>
            <a:ext cx="4590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Дума Дальнегорского городского округа</a:t>
            </a:r>
          </a:p>
        </p:txBody>
      </p:sp>
      <p:sp>
        <p:nvSpPr>
          <p:cNvPr id="41" name="Oval 34"/>
          <p:cNvSpPr>
            <a:spLocks noChangeArrowheads="1"/>
          </p:cNvSpPr>
          <p:nvPr/>
        </p:nvSpPr>
        <p:spPr bwMode="gray">
          <a:xfrm>
            <a:off x="3275856" y="558924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8363"/>
          </a:xfrm>
        </p:spPr>
        <p:txBody>
          <a:bodyPr/>
          <a:lstStyle/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ПРОЕКТ БЮДЖЕТА ДАЛЬНЕГОРСКОГО ГОРОДСКОГО ОКРУГА НА 2015 И ПЛАНОВЫЙ ПЕРИОД 2016-2017 ГОДОВ СОСТАВЛЕН НА ОСНОВАНИИ  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55576" y="2348880"/>
            <a:ext cx="7261125" cy="1339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88840"/>
            <a:ext cx="78488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Прогноза социально – экономического развития Дальнегорского городского округа;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2924944"/>
            <a:ext cx="78488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 политики;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3717032"/>
            <a:ext cx="48291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 rot="4976862" flipH="1">
            <a:off x="492052" y="2071069"/>
            <a:ext cx="323850" cy="311150"/>
            <a:chOff x="1944" y="1111"/>
            <a:chExt cx="204" cy="196"/>
          </a:xfrm>
        </p:grpSpPr>
        <p:pic>
          <p:nvPicPr>
            <p:cNvPr id="9" name="Picture 10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4" name="Group 34"/>
          <p:cNvGrpSpPr>
            <a:grpSpLocks/>
          </p:cNvGrpSpPr>
          <p:nvPr/>
        </p:nvGrpSpPr>
        <p:grpSpPr bwMode="auto">
          <a:xfrm rot="4976862" flipH="1">
            <a:off x="515863" y="2996059"/>
            <a:ext cx="323850" cy="311150"/>
            <a:chOff x="1944" y="1111"/>
            <a:chExt cx="204" cy="196"/>
          </a:xfrm>
        </p:grpSpPr>
        <p:pic>
          <p:nvPicPr>
            <p:cNvPr id="25" name="Picture 3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26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8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" name="Picture 4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40" name="Group 50"/>
          <p:cNvGrpSpPr>
            <a:grpSpLocks/>
          </p:cNvGrpSpPr>
          <p:nvPr/>
        </p:nvGrpSpPr>
        <p:grpSpPr bwMode="auto">
          <a:xfrm rot="4976862" flipH="1">
            <a:off x="514276" y="3794497"/>
            <a:ext cx="323850" cy="311150"/>
            <a:chOff x="1944" y="1111"/>
            <a:chExt cx="204" cy="196"/>
          </a:xfrm>
        </p:grpSpPr>
        <p:pic>
          <p:nvPicPr>
            <p:cNvPr id="41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42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6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4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5" name="Picture 65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56" name="Line 98"/>
          <p:cNvSpPr>
            <a:spLocks noChangeShapeType="1"/>
          </p:cNvSpPr>
          <p:nvPr/>
        </p:nvSpPr>
        <p:spPr bwMode="auto">
          <a:xfrm>
            <a:off x="755577" y="4077072"/>
            <a:ext cx="324036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>
            <a:off x="755576" y="3284984"/>
            <a:ext cx="727280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>
            <a:off x="899592" y="2636912"/>
            <a:ext cx="2088232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city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</Template>
  <TotalTime>5044</TotalTime>
  <Words>2275</Words>
  <Application>Microsoft Office PowerPoint</Application>
  <PresentationFormat>Экран (4:3)</PresentationFormat>
  <Paragraphs>509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globalcity</vt:lpstr>
      <vt:lpstr>Слайд 1</vt:lpstr>
      <vt:lpstr>Слайд 2</vt:lpstr>
      <vt:lpstr>ЧТО ТАКОЕ БЮДЖЕТ</vt:lpstr>
      <vt:lpstr>СТРУКТУРА БЮДЖЕТНОЙ СИСТЕМЫ РОССИЙСКОЙ ФЕДЕРАЦИИ </vt:lpstr>
      <vt:lpstr>НА КАКИЕ ВОПРОСЫ ОТВЕЧАЕТ  «БЮДЖЕТ ДЛЯ ГРАЖДАН»?</vt:lpstr>
      <vt:lpstr> ОСНОВНЫЕ ХАРАКТЕРИСТИКИ БЮДЖЕТОВ</vt:lpstr>
      <vt:lpstr>ДОХОДЫ БЮДЖЕТА ДАЛЬНЕГОРСКОГО   ГОРОДСКОГО  ОКРУГА </vt:lpstr>
      <vt:lpstr>РАСХОДЫ БЮДЖЕТА ДАЛЬНЕГОРСКОГО ГОРОДСКОГО ОКРУГА</vt:lpstr>
      <vt:lpstr>ПРОЕКТ БЮДЖЕТА ДАЛЬНЕГОРСКОГО ГОРОДСКОГО ОКРУГА НА 2015 И ПЛАНОВЫЙ ПЕРИОД 2016-2017 ГОДОВ СОСТАВЛЕН НА ОСНОВАНИИ  </vt:lpstr>
      <vt:lpstr>ДИНАМИКА ИЗМЕНЕНИЯ ЧИСЛЕННОСТИ НАСЕЛЕНИЯ В ДАЛЬНЕГОРСКОМ ГОРОДСКОМ ОКРУГЕ ЗА ПЕРИОД С 2006 ПО 2014</vt:lpstr>
      <vt:lpstr>ДИНАМИКА ИЗМЕНЕНИЯ КОЛИЧЕСТВА ОБУЧАЮЩИХСЯ В ДАЛЬНЕГОРСКОМ ГОРОДСКОМ ОКРУГЕ С 2006 ПО 2014</vt:lpstr>
      <vt:lpstr>ДИНАМИКА ИЗМЕНЕНИЯ КОЛИЧЕСТВА ОБУЧАЮЩИХСЯ В ДАЛЬНЕГОРСКОМ ГОРОДСКОМ ОКРУГЕ С 2006 ПО 2014</vt:lpstr>
      <vt:lpstr>ОБЩЕЕ КОЛИЧЕСТВО МУНИЦИПАЛЬНЫХ УЧРЕЖДЕНИЙ (КАЗЕННЫХ, БЮДЖЕТНЫХ, АВТОНОМНЫХ) НА ТЕРРИТОРИИ ДГО </vt:lpstr>
      <vt:lpstr>БЮДЖЕТ ДГО НА 2015 ГОД И ПЛАНОВЫЙ ПЕРИОД 2016 И 2017 ГОДОВ</vt:lpstr>
      <vt:lpstr>ДОХОДЫ БЮДЖЕТА НА 2015 ГОД  И ПЛАНОВЫЙ ПЕРИОД 2016 И 2017 ГОДОВ</vt:lpstr>
      <vt:lpstr>СТРУКТУРА НАЛОГОВЫХ ДОХОДОВ НА 2015 ГОД</vt:lpstr>
      <vt:lpstr>Структура неналоговых доходов на 2015 год</vt:lpstr>
      <vt:lpstr>БЕЗВОЗМЕЗДНЫЕ ПОСТУПЛЕНИЯ НА 2015 ГОД (СОГЛАСНО ПРОЕКТА КРАЕВОГО ЗАКОНА НА 2015 ГОД)</vt:lpstr>
      <vt:lpstr>РАСХОДЫ БЮДЖЕТА ДАЛЬНЕГОРСКОГО ГОРОДСКОГО ОКРУГА СФОРМИРОВАННЫ ПО ПРОГРАММНО-ЦЕЛЕВОМУ ПРИНЦИПУ НА ОСНОВЕ 12 МУНИЦИПАЛЬНЫХ ПРОГРАММ</vt:lpstr>
      <vt:lpstr>ПРЕДПОСЫЛКИ</vt:lpstr>
      <vt:lpstr>ДОЛЯ ПРОГРАММНОЙ ЧАСТИ В БЮДЖЕТЕ ДАЛЬНЕГОРСКОГО ГОРОДСКОГО ОКРУГА</vt:lpstr>
      <vt:lpstr>РЕЗУЛЬТАТИВНО ОРИЕНТИРОВОЧНАЯ СИСТЕМА УПРАВЛЕНИЯ</vt:lpstr>
      <vt:lpstr>РАЗВИТИЕ ОБРАЗОВАНИЯ ДАЛЬНЕГОРСКОГО ГОРОДСКОГО ОКРУГА НА 2015-2019 ГОДЫ</vt:lpstr>
      <vt:lpstr>РАЗВИТИЕ КУЛЬТУРЫ НА ТЕРРИТОРИИ ДАЛЬНЕГОРСКОГО ГОРОДСКОГО ОКРУГА НА 2015-2019 ГОДЫ</vt:lpstr>
      <vt:lpstr>РАЗВИТИЕ ГРАДОСТРОИТЕЛЬНОЙ И АРХИТЕКТУРНОЙ ДЕЯТЕЛЬНОСТИ НА ТЕРРИТОРИИ ДАЛЬНЕГОРСКОГО ГОРОДСКОГО ОКРУГА НА 2015-2019 ГОДЫ</vt:lpstr>
      <vt:lpstr>СТРУКТУРА РАСХОДОВ БЮДЖЕТА         ДАЛЬНЕГОРСКОГО ГОРОДСКОГО ОКРУГА В 2015  ГОДУ: </vt:lpstr>
      <vt:lpstr>СТРУКТУРА РАСХОДОВ БЮДЖЕТА         ДАЛЬНЕГОРСКОГО ГОРОДСКОГО ОКРУГА В 2015  ГОДУ:</vt:lpstr>
      <vt:lpstr>ДОЛЯ РАСХОДОВ ПО ОТРАСЛЯМ ЗА 2012-2014 ГОДЫ </vt:lpstr>
      <vt:lpstr>РАСХОДЫ НА ОБРАЗОВАНИЕ:</vt:lpstr>
      <vt:lpstr>ЕЖЕМЕСЯЧНЫЕ ЗАТРАТЫ НА ОБРАЗОВАНИЕ В 2014 ГОДУ</vt:lpstr>
      <vt:lpstr>Среднемесячная начисленная заработная плата работников образования</vt:lpstr>
      <vt:lpstr>РАСХОДЫ НА КУЛЬТУРУ:</vt:lpstr>
      <vt:lpstr>Среднемесячная начисленная заработная плата работников культуры</vt:lpstr>
      <vt:lpstr>КАПИТАЛЬНЫЕ ВЛОЖЕНИЯ  В РАМКАХ МУНИЦИПАЛЬНЫХ  ПРОГРАММ: </vt:lpstr>
      <vt:lpstr>РАЗВИТИЕ ФИЗИЧЕСКОЙ КУЛЬТУРЫ И СПОРТА НА ТЕРРИТОРИИ ДАЛЬНЕГОРСКОГО ГОРОДСКОГО ОКРУГА НА 2015-2019 ГОД</vt:lpstr>
      <vt:lpstr>РАЗВИТИЕ ФИЗИЧЕСКОЙ КУЛЬТУРЫ И СПОРТА НА ТЕРРИТОРИИ ДАЛЬНЕГОРСКОГО ГОРОДСКОГО ОКРУГА НА 2015-2019 ГОД</vt:lpstr>
      <vt:lpstr>ОБЕСПЕЧЕНИЕ ДОСТУПНЫМ ЖИЛЬЕМ ЖИТЕЛЕЙ ДАЛЬНЕГОРСКОГО ГОРОДСКОГО ОКРУГА НА 2015-2019 ГОД</vt:lpstr>
      <vt:lpstr>МУНИЦИПАЛЬНЫЙ ДОРОЖНЫЙ ФОНД ДАЛЬНЕГОРСКОГО ГОРОДСКОГО ОКРУГА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Kruc</dc:creator>
  <cp:lastModifiedBy>RePack by SPecialiST</cp:lastModifiedBy>
  <cp:revision>263</cp:revision>
  <dcterms:created xsi:type="dcterms:W3CDTF">2014-05-16T01:04:09Z</dcterms:created>
  <dcterms:modified xsi:type="dcterms:W3CDTF">2014-11-27T02:17:28Z</dcterms:modified>
</cp:coreProperties>
</file>