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9" r:id="rId3"/>
    <p:sldId id="262" r:id="rId4"/>
    <p:sldId id="290" r:id="rId5"/>
    <p:sldId id="291" r:id="rId6"/>
    <p:sldId id="292" r:id="rId7"/>
    <p:sldId id="259" r:id="rId8"/>
    <p:sldId id="293" r:id="rId9"/>
    <p:sldId id="294" r:id="rId10"/>
    <p:sldId id="295" r:id="rId11"/>
    <p:sldId id="296" r:id="rId12"/>
    <p:sldId id="297" r:id="rId13"/>
    <p:sldId id="303" r:id="rId14"/>
    <p:sldId id="298" r:id="rId15"/>
    <p:sldId id="299" r:id="rId16"/>
    <p:sldId id="300" r:id="rId17"/>
    <p:sldId id="301" r:id="rId18"/>
    <p:sldId id="302" r:id="rId19"/>
    <p:sldId id="304" r:id="rId20"/>
    <p:sldId id="305" r:id="rId21"/>
    <p:sldId id="306" r:id="rId22"/>
    <p:sldId id="308" r:id="rId23"/>
    <p:sldId id="309" r:id="rId24"/>
    <p:sldId id="307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276" r:id="rId42"/>
    <p:sldId id="326" r:id="rId43"/>
    <p:sldId id="327" r:id="rId44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333333"/>
    <a:srgbClr val="FFFFFF"/>
    <a:srgbClr val="93D393"/>
    <a:srgbClr val="FAA712"/>
    <a:srgbClr val="5FC3D7"/>
    <a:srgbClr val="E45267"/>
    <a:srgbClr val="E9D1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00" autoAdjust="0"/>
    <p:restoredTop sz="94700" autoAdjust="0"/>
  </p:normalViewPr>
  <p:slideViewPr>
    <p:cSldViewPr>
      <p:cViewPr varScale="1">
        <p:scale>
          <a:sx n="93" d="100"/>
          <a:sy n="93" d="100"/>
        </p:scale>
        <p:origin x="-10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54;&#1050;&#1059;&#1052;&#1045;&#1053;&#1058;&#1067;\&#1052;&#1077;&#1089;&#1103;&#1095;&#1085;&#1099;&#1077;%20&#1086;&#1090;&#1095;&#1105;&#1090;&#1099;%202012\&#1043;&#1054;&#1044;\&#1080;&#1089;&#1087;&#1086;&#1083;&#1085;&#1077;&#1085;&#1080;&#1077;%20&#1087;&#1086;%20&#1086;&#1090;&#1088;&#1086;&#1089;&#1083;&#1103;&#1084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04"/>
      <c:perspective val="9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0"/>
              </a:lightRig>
            </a:scene3d>
            <a:sp3d prstMaterial="clear">
              <a:bevelT w="260350" h="50800" prst="slope"/>
              <a:bevelB prst="coolSlant"/>
            </a:sp3d>
          </c:spPr>
          <c:explosion val="15"/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2.8</c:v>
                </c:pt>
                <c:pt idx="2">
                  <c:v>37.4</c:v>
                </c:pt>
                <c:pt idx="3">
                  <c:v>3.1</c:v>
                </c:pt>
                <c:pt idx="4">
                  <c:v>2.1</c:v>
                </c:pt>
                <c:pt idx="5">
                  <c:v>51.3</c:v>
                </c:pt>
                <c:pt idx="6">
                  <c:v>2.2000000000000002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Лист1!$C$10</c:f>
              <c:strCache>
                <c:ptCount val="1"/>
                <c:pt idx="0">
                  <c:v>План на 2012 год</c:v>
                </c:pt>
              </c:strCache>
            </c:strRef>
          </c:tx>
          <c:dLbls>
            <c:dLbl>
              <c:idx val="0"/>
              <c:layout>
                <c:manualLayout>
                  <c:x val="3.7770494050754402E-2"/>
                  <c:y val="0.3799541042677432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1 033 062,0</a:t>
                    </a:r>
                    <a:endParaRPr lang="en-US" sz="2000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Лист1!$B$11:$B$23</c:f>
              <c:strCache>
                <c:ptCount val="1"/>
                <c:pt idx="0">
                  <c:v>Расходы, всего</c:v>
                </c:pt>
              </c:strCache>
            </c:strRef>
          </c:cat>
          <c:val>
            <c:numRef>
              <c:f>Лист1!$C$11:$C$23</c:f>
              <c:numCache>
                <c:formatCode>#,##0.00</c:formatCode>
                <c:ptCount val="1"/>
                <c:pt idx="0">
                  <c:v>973414089</c:v>
                </c:pt>
              </c:numCache>
            </c:numRef>
          </c:val>
        </c:ser>
        <c:ser>
          <c:idx val="1"/>
          <c:order val="1"/>
          <c:tx>
            <c:strRef>
              <c:f>Лист1!$D$10</c:f>
              <c:strCache>
                <c:ptCount val="1"/>
                <c:pt idx="0">
                  <c:v>Исполнение за 2012 год</c:v>
                </c:pt>
              </c:strCache>
            </c:strRef>
          </c:tx>
          <c:dLbls>
            <c:dLbl>
              <c:idx val="0"/>
              <c:layout>
                <c:manualLayout>
                  <c:x val="2.6852239355215812E-2"/>
                  <c:y val="0.4166393281280755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2000" dirty="0" smtClean="0"/>
                      <a:t>940 611,5</a:t>
                    </a:r>
                    <a:endParaRPr lang="en-US" sz="2000" dirty="0"/>
                  </a:p>
                </c:rich>
              </c:tx>
              <c:spPr/>
              <c:showVal val="1"/>
            </c:dLbl>
            <c:txPr>
              <a:bodyPr rot="-5400000" vert="horz"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Лист1!$B$11:$B$23</c:f>
              <c:strCache>
                <c:ptCount val="1"/>
                <c:pt idx="0">
                  <c:v>Расходы, всего</c:v>
                </c:pt>
              </c:strCache>
            </c:strRef>
          </c:cat>
          <c:val>
            <c:numRef>
              <c:f>Лист1!$D$11:$D$23</c:f>
              <c:numCache>
                <c:formatCode>#,##0.00</c:formatCode>
                <c:ptCount val="1"/>
                <c:pt idx="0">
                  <c:v>887743203.97000003</c:v>
                </c:pt>
              </c:numCache>
            </c:numRef>
          </c:val>
        </c:ser>
        <c:dLbls/>
        <c:shape val="cylinder"/>
        <c:axId val="58988416"/>
        <c:axId val="58989952"/>
        <c:axId val="0"/>
      </c:bar3DChart>
      <c:catAx>
        <c:axId val="58988416"/>
        <c:scaling>
          <c:orientation val="minMax"/>
        </c:scaling>
        <c:delete val="1"/>
        <c:axPos val="b"/>
        <c:tickLblPos val="nextTo"/>
        <c:crossAx val="58989952"/>
        <c:crosses val="autoZero"/>
        <c:auto val="1"/>
        <c:lblAlgn val="ctr"/>
        <c:lblOffset val="100"/>
      </c:catAx>
      <c:valAx>
        <c:axId val="58989952"/>
        <c:scaling>
          <c:orientation val="minMax"/>
          <c:min val="0"/>
        </c:scaling>
        <c:axPos val="l"/>
        <c:majorGridlines/>
        <c:numFmt formatCode="#,##0.00" sourceLinked="1"/>
        <c:tickLblPos val="nextTo"/>
        <c:crossAx val="5898841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872283866794052"/>
          <c:y val="0.29210496261532182"/>
          <c:w val="0.67089302889704505"/>
          <c:h val="0.598585589826763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25"/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8.6</c:v>
                </c:pt>
                <c:pt idx="1">
                  <c:v>2.5</c:v>
                </c:pt>
                <c:pt idx="2">
                  <c:v>10.5</c:v>
                </c:pt>
                <c:pt idx="3">
                  <c:v>12.1</c:v>
                </c:pt>
                <c:pt idx="4">
                  <c:v>57.8</c:v>
                </c:pt>
                <c:pt idx="5">
                  <c:v>6.5</c:v>
                </c:pt>
                <c:pt idx="6">
                  <c:v>0.8</c:v>
                </c:pt>
                <c:pt idx="7">
                  <c:v>1.1000000000000001</c:v>
                </c:pt>
                <c:pt idx="8">
                  <c:v>4.0000000000000022E-2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0.29032</cdr:x>
      <cdr:y>0.75714</cdr:y>
    </cdr:from>
    <cdr:to>
      <cdr:x>0.6755</cdr:x>
      <cdr:y>0.89302</cdr:y>
    </cdr:to>
    <cdr:sp macro="" textlink="">
      <cdr:nvSpPr>
        <cdr:cNvPr id="2" name="AutoShape 17"/>
        <cdr:cNvSpPr>
          <a:spLocks xmlns:a="http://schemas.openxmlformats.org/drawingml/2006/main"/>
        </cdr:cNvSpPr>
      </cdr:nvSpPr>
      <cdr:spPr bwMode="black">
        <a:xfrm xmlns:a="http://schemas.openxmlformats.org/drawingml/2006/main" flipH="1">
          <a:off x="1928826" y="3786214"/>
          <a:ext cx="2559046" cy="679462"/>
        </a:xfrm>
        <a:prstGeom xmlns:a="http://schemas.openxmlformats.org/drawingml/2006/main" prst="accentCallout3">
          <a:avLst>
            <a:gd name="adj1" fmla="val 42856"/>
            <a:gd name="adj2" fmla="val 106944"/>
            <a:gd name="adj3" fmla="val 42856"/>
            <a:gd name="adj4" fmla="val 119968"/>
            <a:gd name="adj5" fmla="val -1316"/>
            <a:gd name="adj6" fmla="val 119274"/>
            <a:gd name="adj7" fmla="val -76295"/>
            <a:gd name="adj8" fmla="val 100715"/>
          </a:avLst>
        </a:prstGeom>
        <a:noFill xmlns:a="http://schemas.openxmlformats.org/drawingml/2006/main"/>
        <a:ln xmlns:a="http://schemas.openxmlformats.org/drawingml/2006/main" w="9525">
          <a:solidFill>
            <a:srgbClr val="FFFFFF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ru-RU" sz="1400" dirty="0" smtClean="0">
              <a:cs typeface="Arial" charset="0"/>
            </a:rPr>
            <a:t>Доходы от продажи материальных и нематериальных активов (приватизации) 2,8%</a:t>
          </a:r>
          <a:endParaRPr lang="en-US" sz="1400" dirty="0">
            <a:cs typeface="Arial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0.68595</cdr:x>
      <cdr:y>0.71388</cdr:y>
    </cdr:from>
    <cdr:to>
      <cdr:x>0.91588</cdr:x>
      <cdr:y>0.83513</cdr:y>
    </cdr:to>
    <cdr:sp macro="" textlink="">
      <cdr:nvSpPr>
        <cdr:cNvPr id="2" name="AutoShape 17"/>
        <cdr:cNvSpPr>
          <a:spLocks xmlns:a="http://schemas.openxmlformats.org/drawingml/2006/main"/>
        </cdr:cNvSpPr>
      </cdr:nvSpPr>
      <cdr:spPr bwMode="black">
        <a:xfrm xmlns:a="http://schemas.openxmlformats.org/drawingml/2006/main" flipH="1">
          <a:off x="5929354" y="4000528"/>
          <a:ext cx="1987542" cy="679462"/>
        </a:xfrm>
        <a:prstGeom xmlns:a="http://schemas.openxmlformats.org/drawingml/2006/main" prst="accentCallout3">
          <a:avLst>
            <a:gd name="adj1" fmla="val 42856"/>
            <a:gd name="adj2" fmla="val 106944"/>
            <a:gd name="adj3" fmla="val 42856"/>
            <a:gd name="adj4" fmla="val 119968"/>
            <a:gd name="adj5" fmla="val -61419"/>
            <a:gd name="adj6" fmla="val 117185"/>
            <a:gd name="adj7" fmla="val -34198"/>
            <a:gd name="adj8" fmla="val 117573"/>
          </a:avLst>
        </a:prstGeom>
        <a:noFill xmlns:a="http://schemas.openxmlformats.org/drawingml/2006/main"/>
        <a:ln xmlns:a="http://schemas.openxmlformats.org/drawingml/2006/main" w="9525">
          <a:solidFill>
            <a:srgbClr val="FFFFFF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ru-RU" sz="1400" dirty="0" smtClean="0">
              <a:cs typeface="Arial" charset="0"/>
            </a:rPr>
            <a:t>Жилищно-коммунальное хозяйство 12,1%</a:t>
          </a:r>
          <a:endParaRPr lang="en-US" sz="1400" dirty="0">
            <a:cs typeface="Arial" charset="0"/>
          </a:endParaRPr>
        </a:p>
      </cdr:txBody>
    </cdr:sp>
  </cdr:relSizeAnchor>
  <cdr:relSizeAnchor xmlns:cdr="http://schemas.openxmlformats.org/drawingml/2006/chartDrawing">
    <cdr:from>
      <cdr:x>0.81818</cdr:x>
      <cdr:y>0.54816</cdr:y>
    </cdr:from>
    <cdr:to>
      <cdr:x>1</cdr:x>
      <cdr:y>0.66941</cdr:y>
    </cdr:to>
    <cdr:sp macro="" textlink="">
      <cdr:nvSpPr>
        <cdr:cNvPr id="3" name="AutoShape 17"/>
        <cdr:cNvSpPr>
          <a:spLocks xmlns:a="http://schemas.openxmlformats.org/drawingml/2006/main"/>
        </cdr:cNvSpPr>
      </cdr:nvSpPr>
      <cdr:spPr bwMode="black">
        <a:xfrm xmlns:a="http://schemas.openxmlformats.org/drawingml/2006/main" flipH="1">
          <a:off x="7072362" y="3071834"/>
          <a:ext cx="1571636" cy="679462"/>
        </a:xfrm>
        <a:prstGeom xmlns:a="http://schemas.openxmlformats.org/drawingml/2006/main" prst="accentCallout3">
          <a:avLst>
            <a:gd name="adj1" fmla="val 42856"/>
            <a:gd name="adj2" fmla="val 106944"/>
            <a:gd name="adj3" fmla="val 42856"/>
            <a:gd name="adj4" fmla="val 107127"/>
            <a:gd name="adj5" fmla="val -27734"/>
            <a:gd name="adj6" fmla="val 109180"/>
            <a:gd name="adj7" fmla="val -96586"/>
            <a:gd name="adj8" fmla="val 152751"/>
          </a:avLst>
        </a:prstGeom>
        <a:noFill xmlns:a="http://schemas.openxmlformats.org/drawingml/2006/main"/>
        <a:ln xmlns:a="http://schemas.openxmlformats.org/drawingml/2006/main" w="9525">
          <a:solidFill>
            <a:srgbClr val="FFFFFF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ru-RU" sz="1400" dirty="0" smtClean="0">
              <a:cs typeface="Arial" charset="0"/>
            </a:rPr>
            <a:t>Национальная экономика 10,5%</a:t>
          </a:r>
          <a:endParaRPr lang="en-US" sz="1400" dirty="0">
            <a:cs typeface="Arial" charset="0"/>
          </a:endParaRPr>
        </a:p>
      </cdr:txBody>
    </cdr:sp>
  </cdr:relSizeAnchor>
  <cdr:relSizeAnchor xmlns:cdr="http://schemas.openxmlformats.org/drawingml/2006/chartDrawing">
    <cdr:from>
      <cdr:x>0</cdr:x>
      <cdr:y>0.22946</cdr:y>
    </cdr:from>
    <cdr:to>
      <cdr:x>0.28925</cdr:x>
      <cdr:y>0.2932</cdr:y>
    </cdr:to>
    <cdr:sp macro="" textlink="">
      <cdr:nvSpPr>
        <cdr:cNvPr id="4" name="AutoShape 2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-142876" y="1285884"/>
          <a:ext cx="2500266" cy="357190"/>
        </a:xfrm>
        <a:prstGeom xmlns:a="http://schemas.openxmlformats.org/drawingml/2006/main" prst="accentCallout2">
          <a:avLst>
            <a:gd name="adj1" fmla="val 34616"/>
            <a:gd name="adj2" fmla="val 103704"/>
            <a:gd name="adj3" fmla="val 10616"/>
            <a:gd name="adj4" fmla="val 138766"/>
            <a:gd name="adj5" fmla="val 122901"/>
            <a:gd name="adj6" fmla="val 143970"/>
          </a:avLst>
        </a:prstGeom>
        <a:noFill xmlns:a="http://schemas.openxmlformats.org/drawingml/2006/main"/>
        <a:ln xmlns:a="http://schemas.openxmlformats.org/drawingml/2006/main" w="9525">
          <a:solidFill>
            <a:srgbClr val="FFFFFF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ru-RU" sz="1400" dirty="0" smtClean="0"/>
            <a:t>Социальная политика 0,8%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0.07438</cdr:x>
      <cdr:y>0.12748</cdr:y>
    </cdr:from>
    <cdr:to>
      <cdr:x>0.34711</cdr:x>
      <cdr:y>0.19122</cdr:y>
    </cdr:to>
    <cdr:sp macro="" textlink="">
      <cdr:nvSpPr>
        <cdr:cNvPr id="5" name="AutoShape 2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642943" y="714385"/>
          <a:ext cx="2357453" cy="357193"/>
        </a:xfrm>
        <a:prstGeom xmlns:a="http://schemas.openxmlformats.org/drawingml/2006/main" prst="accentCallout2">
          <a:avLst>
            <a:gd name="adj1" fmla="val 34616"/>
            <a:gd name="adj2" fmla="val 103704"/>
            <a:gd name="adj3" fmla="val 10616"/>
            <a:gd name="adj4" fmla="val 138766"/>
            <a:gd name="adj5" fmla="val 290900"/>
            <a:gd name="adj6" fmla="val 136541"/>
          </a:avLst>
        </a:prstGeom>
        <a:noFill xmlns:a="http://schemas.openxmlformats.org/drawingml/2006/main"/>
        <a:ln xmlns:a="http://schemas.openxmlformats.org/drawingml/2006/main" w="9525">
          <a:solidFill>
            <a:srgbClr val="FFFFFF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ru-RU" sz="1400" b="1" dirty="0" smtClean="0">
              <a:solidFill>
                <a:schemeClr val="tx1"/>
              </a:solidFill>
            </a:rPr>
            <a:t>Физическая культура и спорт 1,1%</a:t>
          </a:r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0.59504</cdr:x>
      <cdr:y>0.19122</cdr:y>
    </cdr:from>
    <cdr:to>
      <cdr:x>0.8595</cdr:x>
      <cdr:y>0.31247</cdr:y>
    </cdr:to>
    <cdr:sp macro="" textlink="">
      <cdr:nvSpPr>
        <cdr:cNvPr id="6" name="AutoShape 17"/>
        <cdr:cNvSpPr>
          <a:spLocks xmlns:a="http://schemas.openxmlformats.org/drawingml/2006/main"/>
        </cdr:cNvSpPr>
      </cdr:nvSpPr>
      <cdr:spPr bwMode="black">
        <a:xfrm xmlns:a="http://schemas.openxmlformats.org/drawingml/2006/main" flipH="1">
          <a:off x="5143536" y="1071570"/>
          <a:ext cx="2286016" cy="679462"/>
        </a:xfrm>
        <a:prstGeom xmlns:a="http://schemas.openxmlformats.org/drawingml/2006/main" prst="accentCallout3">
          <a:avLst>
            <a:gd name="adj1" fmla="val 42856"/>
            <a:gd name="adj2" fmla="val 106944"/>
            <a:gd name="adj3" fmla="val 42856"/>
            <a:gd name="adj4" fmla="val 119968"/>
            <a:gd name="adj5" fmla="val 98432"/>
            <a:gd name="adj6" fmla="val 120088"/>
            <a:gd name="adj7" fmla="val 102421"/>
            <a:gd name="adj8" fmla="val 120684"/>
          </a:avLst>
        </a:prstGeom>
        <a:noFill xmlns:a="http://schemas.openxmlformats.org/drawingml/2006/main"/>
        <a:ln xmlns:a="http://schemas.openxmlformats.org/drawingml/2006/main" w="9525">
          <a:solidFill>
            <a:srgbClr val="FFFFFF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1pPr>
          <a:lvl2pPr marL="4572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2pPr>
          <a:lvl3pPr marL="9144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3pPr>
          <a:lvl4pPr marL="13716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4pPr>
          <a:lvl5pPr marL="1828800" algn="r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ru-RU" sz="1400" dirty="0" smtClean="0">
              <a:cs typeface="Arial" charset="0"/>
            </a:rPr>
            <a:t>Общегосударственные вопросы 8,6%</a:t>
          </a:r>
          <a:endParaRPr lang="en-US" sz="1400" dirty="0">
            <a:cs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EBDA627C-13F3-40AA-AB77-2A5D35970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18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8CF1A14C-A0D9-4555-AED5-B4DADDAA46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068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1A14C-A0D9-4555-AED5-B4DADDAA46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1A14C-A0D9-4555-AED5-B4DADDAA46B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1A14C-A0D9-4555-AED5-B4DADDAA46B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/>
            </a:lvl1pPr>
          </a:lstStyle>
          <a:p>
            <a:fld id="{0709F5C8-8614-4E50-825D-A43B6F5AFDF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401" name="Picture 3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28800" y="3581400"/>
            <a:ext cx="1295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Рисунок 13" descr="images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29454" y="1857364"/>
            <a:ext cx="1695450" cy="1133475"/>
          </a:xfrm>
          <a:prstGeom prst="rect">
            <a:avLst/>
          </a:prstGeom>
        </p:spPr>
      </p:pic>
      <p:pic>
        <p:nvPicPr>
          <p:cNvPr id="15" name="Рисунок 14" descr="x_a9501dea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00298" y="3834840"/>
            <a:ext cx="1809763" cy="1260023"/>
          </a:xfrm>
          <a:prstGeom prst="rect">
            <a:avLst/>
          </a:prstGeom>
        </p:spPr>
      </p:pic>
      <p:pic>
        <p:nvPicPr>
          <p:cNvPr id="16" name="Рисунок 15" descr="0_50ebc_90b55cf5_XL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786314" y="2857496"/>
            <a:ext cx="1619229" cy="1214422"/>
          </a:xfrm>
          <a:prstGeom prst="rect">
            <a:avLst/>
          </a:prstGeom>
        </p:spPr>
      </p:pic>
      <p:pic>
        <p:nvPicPr>
          <p:cNvPr id="17" name="Рисунок 16" descr="0_50ebd_66c8cd7c_XL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57158" y="4929198"/>
            <a:ext cx="1714512" cy="1285884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512E-7 C 0.13386 0.06591 0.26407 0.2352 0.26754 0.23219 C 0.27101 0.22919 0.35157 -0.05365 0.40677 -0.0555 C 0.46198 -0.05735 0.51059 0.06383 0.5165 0.06591 C 0.52223 0.06776 0.57257 -0.22664 0.6382 -0.22456 C 0.70382 -0.22248 0.74723 -0.07354 0.75434 -0.06938 C 0.76198 -0.06522 0.81424 -0.3994 0.88629 -0.395 C 0.95834 -0.39061 0.99427 -0.21947 0.99896 -0.22155 C 1.12448 -0.38645 1.20261 -0.42923 1.25608 -0.48381 " pathEditMode="relative" rAng="0" ptsTypes="sssssssfs">
                                      <p:cBhvr>
                                        <p:cTn id="13" dur="5000" fill="hold"/>
                                        <p:tgtEl>
                                          <p:spTgt spid="3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00" y="-124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1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0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E8DDF-1ED6-4693-92BC-89A924F35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338"/>
            <a:ext cx="2057400" cy="616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9800" cy="616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CEDDE-A320-478D-B115-AB73D6BC42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6593461-09EC-40DC-82B9-FB5404477B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0AF16A9-B45C-403F-8947-2F9562333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4C49218-0C30-41CC-A19A-552D279F1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393A80B-07EF-40B9-9D5B-A771C0C8B1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DF26-956D-4AF0-A42E-03D3B2869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5B384-30EC-4948-8A55-F66B63B14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089D8-2B8D-44D1-8CDB-7098F8FDCB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CE507-3553-446B-89EF-EC824DC24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5F3BE-A646-4CF9-93F7-12F70CE8B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3062-5FDE-4CF3-80C3-A91E1D2E9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6F145-2FDE-43CC-9AC6-DA712BA43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B607-4E96-47EB-AD74-B93A80298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fld id="{61D63549-EA59-4EE9-A5CA-0065B56A5D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Grp="1" noChangeArrowheads="1"/>
          </p:cNvSpPr>
          <p:nvPr>
            <p:ph type="ctrTitle"/>
          </p:nvPr>
        </p:nvSpPr>
        <p:spPr>
          <a:xfrm>
            <a:off x="142844" y="142852"/>
            <a:ext cx="8786874" cy="1643074"/>
          </a:xfrm>
        </p:spPr>
        <p:txBody>
          <a:bodyPr/>
          <a:lstStyle/>
          <a:p>
            <a:pPr algn="ctr"/>
            <a:r>
              <a:rPr lang="ru-RU" sz="4000" b="0" dirty="0" smtClean="0"/>
              <a:t>Отчет об исполнении бюджета Дальнегорского городского округа, за 2013 год</a:t>
            </a:r>
            <a:endParaRPr lang="en-US" sz="4000" dirty="0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0" y="2857496"/>
            <a:ext cx="6324600" cy="533400"/>
          </a:xfrm>
        </p:spPr>
        <p:txBody>
          <a:bodyPr/>
          <a:lstStyle/>
          <a:p>
            <a:r>
              <a:rPr lang="ru-RU" sz="2200" dirty="0" smtClean="0"/>
              <a:t>(в доступной для граждан форме)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501254" cy="1066800"/>
          </a:xfrm>
        </p:spPr>
        <p:txBody>
          <a:bodyPr/>
          <a:lstStyle/>
          <a:p>
            <a:pPr algn="ctr"/>
            <a:r>
              <a:rPr lang="ru-RU" sz="2650" dirty="0" smtClean="0"/>
              <a:t>Сравнительный анализ исполнения бюджета Дальнегорского городского округа за 2012 и 2013 год</a:t>
            </a:r>
            <a:endParaRPr lang="ru-RU" sz="2650" dirty="0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500034" y="1214422"/>
            <a:ext cx="8215370" cy="550072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357298"/>
          <a:ext cx="7786742" cy="5214980"/>
        </p:xfrm>
        <a:graphic>
          <a:graphicData uri="http://schemas.openxmlformats.org/drawingml/2006/table">
            <a:tbl>
              <a:tblPr/>
              <a:tblGrid>
                <a:gridCol w="3973563"/>
                <a:gridCol w="1257844"/>
                <a:gridCol w="1168643"/>
                <a:gridCol w="1386692"/>
              </a:tblGrid>
              <a:tr h="217291"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периоды: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Абсолютные отклонения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2012, т. 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2013, т. 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29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4=</a:t>
                      </a:r>
                      <a:r>
                        <a:rPr lang="ru-RU" sz="1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3-2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440 304, 86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480 220,63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39 915,77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НДФЛ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327 127, 73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369 641,93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42 514,2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ЕНВД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30 074, 35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30 622,61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548,26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имущество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26 731,63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22 101,73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-4 629,9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4 042, 52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3 827,62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-214,9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Отменённые налоги и сборы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2 ,12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23,68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21,56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Аренда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18 937,70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20 440,46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1 502,76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Плата за негативное воздействие на ОС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3 002, 12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1 946,54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-1 055,58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397, 94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370,88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-27,06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Приватизация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25 582,76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27 394,50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1 811,74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3 637, 78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3 750,50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112,72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98, 33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100,18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1,85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444 597,03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506 735,19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62 138,16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Дотация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1 635, 00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1 601,00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-34,0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256 268,54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269 993,54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13 725,0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Субвенция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186 580,19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212 895,79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26 315,6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113, 30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22 263,1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22 149,8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0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Возврат остатков целевых средств прошлых лет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-18,24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-18,24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всего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884 901 ,89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986 955,82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124 203,73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066800"/>
          </a:xfrm>
        </p:spPr>
        <p:txBody>
          <a:bodyPr/>
          <a:lstStyle/>
          <a:p>
            <a:r>
              <a:rPr lang="ru-RU" sz="3200" dirty="0" smtClean="0"/>
              <a:t>Исполнение бюджета за 2012 и 2013 год</a:t>
            </a:r>
            <a:endParaRPr lang="ru-RU" sz="3200" dirty="0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gray">
          <a:xfrm>
            <a:off x="7072330" y="2857496"/>
            <a:ext cx="642942" cy="2928959"/>
          </a:xfrm>
          <a:prstGeom prst="can">
            <a:avLst>
              <a:gd name="adj" fmla="val 29019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098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gray">
          <a:xfrm>
            <a:off x="7072330" y="4214818"/>
            <a:ext cx="642942" cy="1565272"/>
          </a:xfrm>
          <a:prstGeom prst="can">
            <a:avLst>
              <a:gd name="adj" fmla="val 30022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5098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black">
          <a:xfrm rot="16200000">
            <a:off x="6562946" y="5009954"/>
            <a:ext cx="1500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444 597,03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black">
          <a:xfrm rot="16200000">
            <a:off x="6562946" y="3438318"/>
            <a:ext cx="1500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440 304,86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gray">
          <a:xfrm>
            <a:off x="7072330" y="5715016"/>
            <a:ext cx="642974" cy="142875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gray">
          <a:xfrm>
            <a:off x="7786710" y="2357430"/>
            <a:ext cx="642942" cy="3429025"/>
          </a:xfrm>
          <a:prstGeom prst="can">
            <a:avLst>
              <a:gd name="adj" fmla="val 29019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098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gray">
          <a:xfrm>
            <a:off x="7786710" y="3929066"/>
            <a:ext cx="642942" cy="1851024"/>
          </a:xfrm>
          <a:prstGeom prst="can">
            <a:avLst>
              <a:gd name="adj" fmla="val 30022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5098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black">
          <a:xfrm rot="16200000">
            <a:off x="7277326" y="5009954"/>
            <a:ext cx="1500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506 735,19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black">
          <a:xfrm rot="16200000">
            <a:off x="7348764" y="2938252"/>
            <a:ext cx="1500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480 220,63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gray">
          <a:xfrm>
            <a:off x="7786710" y="5643578"/>
            <a:ext cx="642974" cy="214313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White">
          <a:xfrm>
            <a:off x="500034" y="4121151"/>
            <a:ext cx="5857915" cy="2143140"/>
          </a:xfrm>
          <a:prstGeom prst="roundRect">
            <a:avLst>
              <a:gd name="adj" fmla="val 8097"/>
            </a:avLst>
          </a:prstGeom>
          <a:solidFill>
            <a:srgbClr val="FFFFFF"/>
          </a:solidFill>
          <a:ln w="9525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571473" y="4192613"/>
            <a:ext cx="2286016" cy="1928826"/>
          </a:xfrm>
          <a:prstGeom prst="roundRect">
            <a:avLst>
              <a:gd name="adj" fmla="val 9523"/>
            </a:avLst>
          </a:prstGeom>
          <a:solidFill>
            <a:schemeClr val="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gray">
          <a:xfrm>
            <a:off x="4616451" y="4237047"/>
            <a:ext cx="1598624" cy="1906597"/>
          </a:xfrm>
          <a:prstGeom prst="roundRect">
            <a:avLst>
              <a:gd name="adj" fmla="val 9523"/>
            </a:avLst>
          </a:prstGeom>
          <a:solidFill>
            <a:schemeClr val="fol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gray">
          <a:xfrm>
            <a:off x="2928926" y="4214818"/>
            <a:ext cx="1665311" cy="1928802"/>
          </a:xfrm>
          <a:prstGeom prst="roundRect">
            <a:avLst>
              <a:gd name="adj" fmla="val 9523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black">
          <a:xfrm>
            <a:off x="3143240" y="4214818"/>
            <a:ext cx="14271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5F5F5F"/>
                </a:solidFill>
                <a:cs typeface="Arial" charset="0"/>
              </a:rPr>
              <a:t>2012, т.руб.</a:t>
            </a:r>
            <a:endParaRPr lang="en-US" sz="16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black">
          <a:xfrm>
            <a:off x="4714876" y="4214818"/>
            <a:ext cx="1427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5F5F5F"/>
                </a:solidFill>
                <a:cs typeface="Arial" charset="0"/>
              </a:rPr>
              <a:t>2013, т.руб.</a:t>
            </a:r>
            <a:endParaRPr lang="en-US" sz="1600" dirty="0">
              <a:solidFill>
                <a:srgbClr val="5F5F5F"/>
              </a:solidFill>
              <a:cs typeface="Arial" charset="0"/>
            </a:endParaRPr>
          </a:p>
        </p:txBody>
      </p:sp>
      <p:grpSp>
        <p:nvGrpSpPr>
          <p:cNvPr id="35" name="Group 50"/>
          <p:cNvGrpSpPr>
            <a:grpSpLocks/>
          </p:cNvGrpSpPr>
          <p:nvPr/>
        </p:nvGrpSpPr>
        <p:grpSpPr bwMode="auto">
          <a:xfrm>
            <a:off x="3000364" y="4643446"/>
            <a:ext cx="1550988" cy="630238"/>
            <a:chOff x="764" y="2737"/>
            <a:chExt cx="1032" cy="102"/>
          </a:xfrm>
        </p:grpSpPr>
        <p:sp>
          <p:nvSpPr>
            <p:cNvPr id="36" name="AutoShape 5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5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" name="Group 77"/>
          <p:cNvGrpSpPr>
            <a:grpSpLocks/>
          </p:cNvGrpSpPr>
          <p:nvPr/>
        </p:nvGrpSpPr>
        <p:grpSpPr bwMode="auto">
          <a:xfrm>
            <a:off x="3071802" y="5357826"/>
            <a:ext cx="1549400" cy="642942"/>
            <a:chOff x="764" y="2737"/>
            <a:chExt cx="1032" cy="102"/>
          </a:xfrm>
        </p:grpSpPr>
        <p:sp>
          <p:nvSpPr>
            <p:cNvPr id="42" name="AutoShape 7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7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" name="Group 80"/>
          <p:cNvGrpSpPr>
            <a:grpSpLocks/>
          </p:cNvGrpSpPr>
          <p:nvPr/>
        </p:nvGrpSpPr>
        <p:grpSpPr bwMode="auto">
          <a:xfrm>
            <a:off x="642910" y="4572008"/>
            <a:ext cx="2187592" cy="714380"/>
            <a:chOff x="764" y="2737"/>
            <a:chExt cx="1032" cy="102"/>
          </a:xfrm>
        </p:grpSpPr>
        <p:sp>
          <p:nvSpPr>
            <p:cNvPr id="45" name="AutoShape 8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8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" name="Text Box 21"/>
          <p:cNvSpPr txBox="1">
            <a:spLocks noChangeArrowheads="1"/>
          </p:cNvSpPr>
          <p:nvPr/>
        </p:nvSpPr>
        <p:spPr bwMode="black">
          <a:xfrm>
            <a:off x="3071802" y="4643446"/>
            <a:ext cx="1427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 hangingPunct="1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440 304,86</a:t>
            </a:r>
          </a:p>
        </p:txBody>
      </p:sp>
      <p:grpSp>
        <p:nvGrpSpPr>
          <p:cNvPr id="54" name="Group 77"/>
          <p:cNvGrpSpPr>
            <a:grpSpLocks/>
          </p:cNvGrpSpPr>
          <p:nvPr/>
        </p:nvGrpSpPr>
        <p:grpSpPr bwMode="auto">
          <a:xfrm>
            <a:off x="4643438" y="5357826"/>
            <a:ext cx="1549400" cy="642966"/>
            <a:chOff x="764" y="2737"/>
            <a:chExt cx="1032" cy="102"/>
          </a:xfrm>
        </p:grpSpPr>
        <p:sp>
          <p:nvSpPr>
            <p:cNvPr id="55" name="AutoShape 7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7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0" name="Text Box 21"/>
          <p:cNvSpPr txBox="1">
            <a:spLocks noChangeArrowheads="1"/>
          </p:cNvSpPr>
          <p:nvPr/>
        </p:nvSpPr>
        <p:spPr bwMode="black">
          <a:xfrm>
            <a:off x="4714876" y="5429264"/>
            <a:ext cx="1427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 hangingPunct="1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506 735,19</a:t>
            </a:r>
          </a:p>
        </p:txBody>
      </p:sp>
      <p:grpSp>
        <p:nvGrpSpPr>
          <p:cNvPr id="63" name="Group 80"/>
          <p:cNvGrpSpPr>
            <a:grpSpLocks/>
          </p:cNvGrpSpPr>
          <p:nvPr/>
        </p:nvGrpSpPr>
        <p:grpSpPr bwMode="auto">
          <a:xfrm>
            <a:off x="642910" y="5407035"/>
            <a:ext cx="2143139" cy="642942"/>
            <a:chOff x="764" y="2737"/>
            <a:chExt cx="1032" cy="102"/>
          </a:xfrm>
        </p:grpSpPr>
        <p:sp>
          <p:nvSpPr>
            <p:cNvPr id="64" name="AutoShape 8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AutoShape 8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" name="Group 50"/>
          <p:cNvGrpSpPr>
            <a:grpSpLocks/>
          </p:cNvGrpSpPr>
          <p:nvPr/>
        </p:nvGrpSpPr>
        <p:grpSpPr bwMode="auto">
          <a:xfrm>
            <a:off x="4643438" y="4643446"/>
            <a:ext cx="1550988" cy="630238"/>
            <a:chOff x="764" y="2737"/>
            <a:chExt cx="1032" cy="102"/>
          </a:xfrm>
        </p:grpSpPr>
        <p:sp>
          <p:nvSpPr>
            <p:cNvPr id="72" name="AutoShape 5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5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4" name="Text Box 21"/>
          <p:cNvSpPr txBox="1">
            <a:spLocks noChangeArrowheads="1"/>
          </p:cNvSpPr>
          <p:nvPr/>
        </p:nvSpPr>
        <p:spPr bwMode="black">
          <a:xfrm>
            <a:off x="714348" y="4572008"/>
            <a:ext cx="21161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auto" hangingPunct="1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Налоговые и неналоговые доходы</a:t>
            </a:r>
            <a:endParaRPr lang="ru-RU" sz="1600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5" name="Text Box 21"/>
          <p:cNvSpPr txBox="1">
            <a:spLocks noChangeArrowheads="1"/>
          </p:cNvSpPr>
          <p:nvPr/>
        </p:nvSpPr>
        <p:spPr bwMode="black">
          <a:xfrm>
            <a:off x="812772" y="5407059"/>
            <a:ext cx="1901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fontAlgn="auto" hangingPunct="1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Безвозмездные поступления</a:t>
            </a:r>
            <a:endParaRPr lang="ru-RU" sz="1600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6" name="Text Box 21"/>
          <p:cNvSpPr txBox="1">
            <a:spLocks noChangeArrowheads="1"/>
          </p:cNvSpPr>
          <p:nvPr/>
        </p:nvSpPr>
        <p:spPr bwMode="black">
          <a:xfrm>
            <a:off x="3071802" y="5429264"/>
            <a:ext cx="1427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 hangingPunct="1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444 597,03 </a:t>
            </a: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black">
          <a:xfrm>
            <a:off x="4714876" y="4643446"/>
            <a:ext cx="1427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 hangingPunct="1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480 220,63</a:t>
            </a:r>
          </a:p>
        </p:txBody>
      </p:sp>
      <p:sp>
        <p:nvSpPr>
          <p:cNvPr id="78" name="AutoShape 21"/>
          <p:cNvSpPr>
            <a:spLocks/>
          </p:cNvSpPr>
          <p:nvPr/>
        </p:nvSpPr>
        <p:spPr bwMode="auto">
          <a:xfrm>
            <a:off x="5072066" y="2500306"/>
            <a:ext cx="1643074" cy="311150"/>
          </a:xfrm>
          <a:prstGeom prst="accentCallout2">
            <a:avLst>
              <a:gd name="adj1" fmla="val 36736"/>
              <a:gd name="adj2" fmla="val 103796"/>
              <a:gd name="adj3" fmla="val 36736"/>
              <a:gd name="adj4" fmla="val 115891"/>
              <a:gd name="adj5" fmla="val 112210"/>
              <a:gd name="adj6" fmla="val 13345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cs typeface="Arial" charset="0"/>
              </a:rPr>
              <a:t>2012 год</a:t>
            </a:r>
            <a:endParaRPr lang="en-US" sz="2400" dirty="0">
              <a:cs typeface="Arial" charset="0"/>
            </a:endParaRPr>
          </a:p>
        </p:txBody>
      </p:sp>
      <p:sp>
        <p:nvSpPr>
          <p:cNvPr id="79" name="AutoShape 21"/>
          <p:cNvSpPr>
            <a:spLocks/>
          </p:cNvSpPr>
          <p:nvPr/>
        </p:nvSpPr>
        <p:spPr bwMode="auto">
          <a:xfrm>
            <a:off x="6143636" y="1714488"/>
            <a:ext cx="1571636" cy="311150"/>
          </a:xfrm>
          <a:prstGeom prst="accentCallout2">
            <a:avLst>
              <a:gd name="adj1" fmla="val 36736"/>
              <a:gd name="adj2" fmla="val 103796"/>
              <a:gd name="adj3" fmla="val 36736"/>
              <a:gd name="adj4" fmla="val 115891"/>
              <a:gd name="adj5" fmla="val 214924"/>
              <a:gd name="adj6" fmla="val 1249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cs typeface="Arial" charset="0"/>
              </a:rPr>
              <a:t>2013 год</a:t>
            </a:r>
            <a:endParaRPr lang="en-US" sz="2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Исполнение бюджета по расходам </a:t>
            </a:r>
            <a:endParaRPr lang="ru-RU" sz="32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554356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6215074" y="3857628"/>
            <a:ext cx="2714644" cy="500066"/>
            <a:chOff x="764" y="2737"/>
            <a:chExt cx="1032" cy="102"/>
          </a:xfrm>
        </p:grpSpPr>
        <p:sp>
          <p:nvSpPr>
            <p:cNvPr id="8" name="AutoShape 7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7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Text Box 21"/>
          <p:cNvSpPr txBox="1">
            <a:spLocks noChangeArrowheads="1"/>
          </p:cNvSpPr>
          <p:nvPr/>
        </p:nvSpPr>
        <p:spPr bwMode="black">
          <a:xfrm>
            <a:off x="6429388" y="3929066"/>
            <a:ext cx="250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 hangingPunct="1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2013 год (факт) т.руб.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6215074" y="3214686"/>
            <a:ext cx="2714644" cy="500066"/>
            <a:chOff x="764" y="2737"/>
            <a:chExt cx="1032" cy="102"/>
          </a:xfrm>
        </p:grpSpPr>
        <p:sp>
          <p:nvSpPr>
            <p:cNvPr id="12" name="AutoShape 5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Text Box 21"/>
          <p:cNvSpPr txBox="1">
            <a:spLocks noChangeArrowheads="1"/>
          </p:cNvSpPr>
          <p:nvPr/>
        </p:nvSpPr>
        <p:spPr bwMode="black">
          <a:xfrm>
            <a:off x="6429388" y="3286124"/>
            <a:ext cx="2428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 hangingPunct="1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2013 год (план)</a:t>
            </a: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т.руб.</a:t>
            </a:r>
            <a:endParaRPr lang="ru-RU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gray">
          <a:xfrm>
            <a:off x="4714876" y="2571744"/>
            <a:ext cx="785818" cy="3357577"/>
          </a:xfrm>
          <a:prstGeom prst="can">
            <a:avLst>
              <a:gd name="adj" fmla="val 26994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5098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F8F8F8">
                <a:alpha val="14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black">
          <a:xfrm>
            <a:off x="4643438" y="3929066"/>
            <a:ext cx="928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91%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066800"/>
          </a:xfrm>
        </p:spPr>
        <p:txBody>
          <a:bodyPr/>
          <a:lstStyle/>
          <a:p>
            <a:r>
              <a:rPr lang="ru-RU" sz="2400" dirty="0" smtClean="0"/>
              <a:t>Остатки целевых средств на едином счете бюджета по состоянию на 01.01.2014 (межбюджетные трансферты)</a:t>
            </a:r>
            <a:endParaRPr lang="ru-RU" sz="2400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500034" y="1714488"/>
            <a:ext cx="8143932" cy="392909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857364"/>
          <a:ext cx="7858180" cy="3688080"/>
        </p:xfrm>
        <a:graphic>
          <a:graphicData uri="http://schemas.openxmlformats.org/drawingml/2006/table">
            <a:tbl>
              <a:tblPr/>
              <a:tblGrid>
                <a:gridCol w="6215106"/>
                <a:gridCol w="1643074"/>
              </a:tblGrid>
              <a:tr h="62038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на реализацию мероприятий по поддержке и развитию социальной и инженерной инфраструктуры комплексных инвестиционных планов модернизации </a:t>
                      </a:r>
                      <a:r>
                        <a:rPr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монопрофильных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муниципальных образований Приморского края в размере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8 086,4 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на обеспечение мероприятий по переселению граждан из аварийного жилищного фонда с учетом необходимости развития малоэтажного жилищного строительства за счет средств корпорации – Фонда содействию реформированию жилищно-коммунального хозяйства в размере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20 962,4 т.руб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8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на обеспечение мероприятий по переселению граждан из аварийного жилищного фонда с учетом необходимости развития малоэтажного жилищного строительства за счет средств бюджета Приморского края в размере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15 483,5 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на государственную поддержку малого и среднего предпринимательства, включая крестьянские (фермерские) хозяйства в размере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9 266,4 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53 798,7 т.руб.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066800"/>
          </a:xfrm>
        </p:spPr>
        <p:txBody>
          <a:bodyPr/>
          <a:lstStyle/>
          <a:p>
            <a:pPr algn="ctr"/>
            <a:r>
              <a:rPr lang="ru-RU" sz="2800" dirty="0" smtClean="0"/>
              <a:t>Структура расходов бюджета Дальнегорского городского округа в 2013 году</a:t>
            </a:r>
            <a:endParaRPr lang="ru-RU" sz="2800" dirty="0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500034" y="1500174"/>
            <a:ext cx="8215370" cy="4929222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571612"/>
          <a:ext cx="7929618" cy="4760850"/>
        </p:xfrm>
        <a:graphic>
          <a:graphicData uri="http://schemas.openxmlformats.org/drawingml/2006/table">
            <a:tbl>
              <a:tblPr/>
              <a:tblGrid>
                <a:gridCol w="571504"/>
                <a:gridCol w="4978006"/>
                <a:gridCol w="1220631"/>
                <a:gridCol w="1159477"/>
              </a:tblGrid>
              <a:tr h="620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Р/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на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01.01.2014,  т.руб.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Уд. вес по факту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80 722,96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23 493,19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0400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Национальная 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98 689,82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10,49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Жилищно-коммунальное хозяйство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114 289,99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12,15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0700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544 042,13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57,84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Культура, кинематография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61 098,73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Социальная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7 020,54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Физическая культура и спорт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10 852,21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1300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Обслуживание государственного и муниципального долга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401,94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9600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Итого расходов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940 611,51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066800"/>
          </a:xfrm>
        </p:spPr>
        <p:txBody>
          <a:bodyPr/>
          <a:lstStyle/>
          <a:p>
            <a:pPr algn="ctr"/>
            <a:r>
              <a:rPr lang="ru-RU" sz="2400" dirty="0" smtClean="0"/>
              <a:t>Структура расходов бюджета Дальнегорского городского округа в 2013 году (в графическом виде)</a:t>
            </a:r>
            <a:endParaRPr lang="ru-RU" sz="2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85720" y="1142984"/>
          <a:ext cx="8643998" cy="560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17"/>
          <p:cNvSpPr>
            <a:spLocks/>
          </p:cNvSpPr>
          <p:nvPr/>
        </p:nvSpPr>
        <p:spPr bwMode="black">
          <a:xfrm flipH="1">
            <a:off x="3286116" y="6000768"/>
            <a:ext cx="2559046" cy="679462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-23528"/>
              <a:gd name="adj6" fmla="val 123438"/>
              <a:gd name="adj7" fmla="val -27950"/>
              <a:gd name="adj8" fmla="val 12291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400" dirty="0" smtClean="0">
                <a:cs typeface="Arial" charset="0"/>
              </a:rPr>
              <a:t>Образование 57,8%</a:t>
            </a:r>
            <a:endParaRPr lang="en-US" sz="1400" dirty="0">
              <a:cs typeface="Arial" charset="0"/>
            </a:endParaRPr>
          </a:p>
        </p:txBody>
      </p:sp>
      <p:sp>
        <p:nvSpPr>
          <p:cNvPr id="11" name="AutoShape 23"/>
          <p:cNvSpPr>
            <a:spLocks/>
          </p:cNvSpPr>
          <p:nvPr/>
        </p:nvSpPr>
        <p:spPr bwMode="auto">
          <a:xfrm>
            <a:off x="-357222" y="3000372"/>
            <a:ext cx="2500266" cy="357190"/>
          </a:xfrm>
          <a:prstGeom prst="accentCallout2">
            <a:avLst>
              <a:gd name="adj1" fmla="val 34616"/>
              <a:gd name="adj2" fmla="val 103704"/>
              <a:gd name="adj3" fmla="val 22189"/>
              <a:gd name="adj4" fmla="val 117051"/>
              <a:gd name="adj5" fmla="val 16843"/>
              <a:gd name="adj6" fmla="val 13791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dirty="0" smtClean="0"/>
              <a:t>Культура,</a:t>
            </a:r>
          </a:p>
          <a:p>
            <a:pPr>
              <a:lnSpc>
                <a:spcPct val="90000"/>
              </a:lnSpc>
            </a:pPr>
            <a:r>
              <a:rPr lang="ru-RU" sz="1400" dirty="0" smtClean="0"/>
              <a:t> кинематография 6,5%</a:t>
            </a:r>
            <a:endParaRPr lang="en-US" sz="1400" dirty="0"/>
          </a:p>
        </p:txBody>
      </p:sp>
      <p:sp>
        <p:nvSpPr>
          <p:cNvPr id="12" name="AutoShape 17"/>
          <p:cNvSpPr>
            <a:spLocks/>
          </p:cNvSpPr>
          <p:nvPr/>
        </p:nvSpPr>
        <p:spPr bwMode="black">
          <a:xfrm flipH="1">
            <a:off x="5072066" y="1357298"/>
            <a:ext cx="2928958" cy="679462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99739"/>
              <a:gd name="adj6" fmla="val 123195"/>
              <a:gd name="adj7" fmla="val 234895"/>
              <a:gd name="adj8" fmla="val 132559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cs typeface="Arial" charset="0"/>
              </a:rPr>
              <a:t>Обслуживание государственного и муниципального долга 0,04%</a:t>
            </a:r>
            <a:endParaRPr lang="en-US" sz="1400" dirty="0">
              <a:cs typeface="Arial" charset="0"/>
            </a:endParaRPr>
          </a:p>
        </p:txBody>
      </p:sp>
      <p:sp>
        <p:nvSpPr>
          <p:cNvPr id="13" name="AutoShape 17"/>
          <p:cNvSpPr>
            <a:spLocks/>
          </p:cNvSpPr>
          <p:nvPr/>
        </p:nvSpPr>
        <p:spPr bwMode="black">
          <a:xfrm flipH="1">
            <a:off x="7143768" y="2857496"/>
            <a:ext cx="2286016" cy="679462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8707"/>
              <a:gd name="adj6" fmla="val 140088"/>
              <a:gd name="adj7" fmla="val 26455"/>
              <a:gd name="adj8" fmla="val 167705"/>
            </a:avLst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cs typeface="Arial" charset="0"/>
              </a:rPr>
              <a:t>Национальная безопасность и правоохранительная деятельность 2,5%</a:t>
            </a:r>
            <a:endParaRPr lang="en-US" sz="1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ru-RU" sz="2800" dirty="0" smtClean="0"/>
              <a:t>Расходы на образование за 2011, 2012, 2013 годы</a:t>
            </a:r>
            <a:endParaRPr lang="ru-RU" sz="2800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286248" y="1928802"/>
            <a:ext cx="928694" cy="571504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714612" y="2571744"/>
            <a:ext cx="4051300" cy="714380"/>
            <a:chOff x="2736" y="1803"/>
            <a:chExt cx="2552" cy="576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lt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lt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lt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gray">
          <a:xfrm>
            <a:off x="3071802" y="2928934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120 435,8 т.руб.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4857752" y="1214422"/>
            <a:ext cx="4051300" cy="714380"/>
            <a:chOff x="2728" y="2640"/>
            <a:chExt cx="2552" cy="576"/>
          </a:xfrm>
        </p:grpSpPr>
        <p:sp>
          <p:nvSpPr>
            <p:cNvPr id="13" name="Rectangle 18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Text Box 21"/>
          <p:cNvSpPr txBox="1">
            <a:spLocks noChangeArrowheads="1"/>
          </p:cNvSpPr>
          <p:nvPr/>
        </p:nvSpPr>
        <p:spPr bwMode="gray">
          <a:xfrm>
            <a:off x="5286380" y="1571612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486 345,7 т.руб.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gray">
          <a:xfrm>
            <a:off x="3286116" y="2500306"/>
            <a:ext cx="292895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Рост расходов на 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gray">
          <a:xfrm>
            <a:off x="5715008" y="1142984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В 2012 году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596885" y="1211263"/>
            <a:ext cx="4051300" cy="717539"/>
            <a:chOff x="2728" y="983"/>
            <a:chExt cx="2552" cy="576"/>
          </a:xfrm>
        </p:grpSpPr>
        <p:sp>
          <p:nvSpPr>
            <p:cNvPr id="20" name="Rectangle 34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35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36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" name="Text Box 37"/>
          <p:cNvSpPr txBox="1">
            <a:spLocks noChangeArrowheads="1"/>
          </p:cNvSpPr>
          <p:nvPr/>
        </p:nvSpPr>
        <p:spPr bwMode="gray">
          <a:xfrm>
            <a:off x="1000100" y="1571612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365 909,8 т.руб.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gray">
          <a:xfrm>
            <a:off x="1454135" y="1184275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В 2011 году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571472" y="3857628"/>
            <a:ext cx="4051300" cy="714380"/>
            <a:chOff x="2728" y="1008"/>
            <a:chExt cx="2552" cy="576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" name="Text Box 11"/>
          <p:cNvSpPr txBox="1">
            <a:spLocks noChangeArrowheads="1"/>
          </p:cNvSpPr>
          <p:nvPr/>
        </p:nvSpPr>
        <p:spPr bwMode="gray">
          <a:xfrm>
            <a:off x="1000100" y="4214818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44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r>
              <a:rPr lang="ru-RU" dirty="0" smtClean="0">
                <a:solidFill>
                  <a:srgbClr val="000000"/>
                </a:solidFill>
              </a:rPr>
              <a:t>42,2 т.руб.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white">
          <a:xfrm>
            <a:off x="1428728" y="3786190"/>
            <a:ext cx="24320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В 2013 году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gray">
          <a:xfrm>
            <a:off x="2357422" y="4572008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" name="Group 12"/>
          <p:cNvGrpSpPr>
            <a:grpSpLocks/>
          </p:cNvGrpSpPr>
          <p:nvPr/>
        </p:nvGrpSpPr>
        <p:grpSpPr bwMode="auto">
          <a:xfrm>
            <a:off x="571472" y="5006986"/>
            <a:ext cx="4051300" cy="700110"/>
            <a:chOff x="2736" y="1803"/>
            <a:chExt cx="2552" cy="576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lt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lt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lt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" name="Text Box 16"/>
          <p:cNvSpPr txBox="1">
            <a:spLocks noChangeArrowheads="1"/>
          </p:cNvSpPr>
          <p:nvPr/>
        </p:nvSpPr>
        <p:spPr bwMode="gray">
          <a:xfrm>
            <a:off x="1000100" y="5364176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57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6</a:t>
            </a:r>
            <a:r>
              <a:rPr lang="ru-RU" dirty="0" smtClean="0">
                <a:solidFill>
                  <a:srgbClr val="000000"/>
                </a:solidFill>
              </a:rPr>
              <a:t>96,5 т.руб.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gray">
          <a:xfrm>
            <a:off x="1142976" y="4929198"/>
            <a:ext cx="292895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Рост расходов на 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5715008" y="3429000"/>
            <a:ext cx="2832100" cy="2376488"/>
            <a:chOff x="357" y="1193"/>
            <a:chExt cx="1784" cy="1497"/>
          </a:xfrm>
        </p:grpSpPr>
        <p:sp>
          <p:nvSpPr>
            <p:cNvPr id="39" name="Freeform 26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" name="Group 29"/>
            <p:cNvGrpSpPr>
              <a:grpSpLocks/>
            </p:cNvGrpSpPr>
            <p:nvPr/>
          </p:nvGrpSpPr>
          <p:grpSpPr bwMode="auto">
            <a:xfrm>
              <a:off x="829" y="1191"/>
              <a:ext cx="1315" cy="1490"/>
              <a:chOff x="313" y="2400"/>
              <a:chExt cx="1349" cy="1534"/>
            </a:xfrm>
          </p:grpSpPr>
          <p:sp>
            <p:nvSpPr>
              <p:cNvPr id="43" name="Freeform 30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2353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4" name="Freeform 31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9020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5" name="Freeform 32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5882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6" grpId="0"/>
      <p:bldP spid="17" grpId="0"/>
      <p:bldP spid="18" grpId="0"/>
      <p:bldP spid="23" grpId="0"/>
      <p:bldP spid="24" grpId="0"/>
      <p:bldP spid="29" grpId="0"/>
      <p:bldP spid="30" grpId="0"/>
      <p:bldP spid="31" grpId="0" animBg="1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0"/>
            <a:ext cx="8858312" cy="1066800"/>
          </a:xfrm>
        </p:spPr>
        <p:txBody>
          <a:bodyPr/>
          <a:lstStyle/>
          <a:p>
            <a:pPr algn="ctr"/>
            <a:r>
              <a:rPr lang="ru-RU" sz="2800" dirty="0" smtClean="0"/>
              <a:t>Среднемесячная начисленная заработная плата работников образования</a:t>
            </a:r>
            <a:endParaRPr lang="ru-RU" sz="2800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500034" y="1714488"/>
            <a:ext cx="8215370" cy="3500462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2071678"/>
          <a:ext cx="8215370" cy="2909245"/>
        </p:xfrm>
        <a:graphic>
          <a:graphicData uri="http://schemas.openxmlformats.org/drawingml/2006/table">
            <a:tbl>
              <a:tblPr/>
              <a:tblGrid>
                <a:gridCol w="3071834"/>
                <a:gridCol w="1714512"/>
                <a:gridCol w="1687188"/>
                <a:gridCol w="1741836"/>
              </a:tblGrid>
              <a:tr h="620383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год, т.руб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 ,т.руб.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год, 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муниципальных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дошкольных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учреждений (детских садов),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8 276,6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11 931,2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16 462,9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79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общеобразовательных учреждений (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14 219,2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22 196,5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27 046,3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учителя, 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17 934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28 080,6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31 479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50" cy="1066800"/>
          </a:xfrm>
        </p:spPr>
        <p:txBody>
          <a:bodyPr/>
          <a:lstStyle/>
          <a:p>
            <a:pPr algn="ctr"/>
            <a:r>
              <a:rPr lang="ru-RU" sz="2400" dirty="0" smtClean="0"/>
              <a:t>Расходы бюджета Дальнегорского городского округа в расчете на 1 обучающего в общеобразовательных учреждениях (школах)</a:t>
            </a:r>
            <a:endParaRPr lang="ru-RU" sz="2400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gray">
          <a:xfrm flipV="1">
            <a:off x="2857488" y="4357694"/>
            <a:ext cx="3306763" cy="487362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000364" y="1428736"/>
            <a:ext cx="3106738" cy="3076575"/>
            <a:chOff x="723" y="1673"/>
            <a:chExt cx="1957" cy="193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723" y="1853"/>
              <a:ext cx="1957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b="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  <a:cs typeface="Arial" charset="0"/>
                </a:rPr>
                <a:t>В 2011 году – 50,2 т.руб.</a:t>
              </a:r>
              <a:endParaRPr lang="en-US" sz="20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723" y="2303"/>
              <a:ext cx="1957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  <a:cs typeface="Arial" charset="0"/>
                </a:rPr>
                <a:t>В 2012 году – 58,4 т.руб.</a:t>
              </a:r>
              <a:endParaRPr lang="en-US" sz="20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723" y="2753"/>
              <a:ext cx="1957" cy="33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2000" dirty="0" smtClean="0">
                  <a:solidFill>
                    <a:srgbClr val="000000"/>
                  </a:solidFill>
                  <a:cs typeface="Arial" charset="0"/>
                </a:rPr>
                <a:t>В 2013 году – 66,1 т.руб.</a:t>
              </a:r>
              <a:endParaRPr lang="en-US" sz="20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714348" y="1714488"/>
            <a:ext cx="2624135" cy="4249761"/>
            <a:chOff x="1047" y="1598"/>
            <a:chExt cx="854" cy="1468"/>
          </a:xfrm>
        </p:grpSpPr>
        <p:sp>
          <p:nvSpPr>
            <p:cNvPr id="16" name="Freeform 12"/>
            <p:cNvSpPr>
              <a:spLocks/>
            </p:cNvSpPr>
            <p:nvPr/>
          </p:nvSpPr>
          <p:spPr bwMode="invGray">
            <a:xfrm>
              <a:off x="1047" y="1598"/>
              <a:ext cx="672" cy="1468"/>
            </a:xfrm>
            <a:custGeom>
              <a:avLst/>
              <a:gdLst/>
              <a:ahLst/>
              <a:cxnLst>
                <a:cxn ang="0">
                  <a:pos x="682" y="350"/>
                </a:cxn>
                <a:cxn ang="0">
                  <a:pos x="720" y="242"/>
                </a:cxn>
                <a:cxn ang="0">
                  <a:pos x="660" y="39"/>
                </a:cxn>
                <a:cxn ang="0">
                  <a:pos x="409" y="118"/>
                </a:cxn>
                <a:cxn ang="0">
                  <a:pos x="330" y="348"/>
                </a:cxn>
                <a:cxn ang="0">
                  <a:pos x="319" y="450"/>
                </a:cxn>
                <a:cxn ang="0">
                  <a:pos x="42" y="826"/>
                </a:cxn>
                <a:cxn ang="0">
                  <a:pos x="126" y="994"/>
                </a:cxn>
                <a:cxn ang="0">
                  <a:pos x="397" y="1105"/>
                </a:cxn>
                <a:cxn ang="0">
                  <a:pos x="126" y="879"/>
                </a:cxn>
                <a:cxn ang="0">
                  <a:pos x="348" y="655"/>
                </a:cxn>
                <a:cxn ang="0">
                  <a:pos x="480" y="957"/>
                </a:cxn>
                <a:cxn ang="0">
                  <a:pos x="336" y="1212"/>
                </a:cxn>
                <a:cxn ang="0">
                  <a:pos x="343" y="1683"/>
                </a:cxn>
                <a:cxn ang="0">
                  <a:pos x="462" y="2019"/>
                </a:cxn>
                <a:cxn ang="0">
                  <a:pos x="427" y="2716"/>
                </a:cxn>
                <a:cxn ang="0">
                  <a:pos x="354" y="2784"/>
                </a:cxn>
                <a:cxn ang="0">
                  <a:pos x="376" y="3013"/>
                </a:cxn>
                <a:cxn ang="0">
                  <a:pos x="402" y="2959"/>
                </a:cxn>
                <a:cxn ang="0">
                  <a:pos x="430" y="2925"/>
                </a:cxn>
                <a:cxn ang="0">
                  <a:pos x="628" y="3094"/>
                </a:cxn>
                <a:cxn ang="0">
                  <a:pos x="636" y="3036"/>
                </a:cxn>
                <a:cxn ang="0">
                  <a:pos x="604" y="2913"/>
                </a:cxn>
                <a:cxn ang="0">
                  <a:pos x="619" y="2146"/>
                </a:cxn>
                <a:cxn ang="0">
                  <a:pos x="639" y="1968"/>
                </a:cxn>
                <a:cxn ang="0">
                  <a:pos x="724" y="1692"/>
                </a:cxn>
                <a:cxn ang="0">
                  <a:pos x="772" y="1138"/>
                </a:cxn>
                <a:cxn ang="0">
                  <a:pos x="712" y="816"/>
                </a:cxn>
                <a:cxn ang="0">
                  <a:pos x="820" y="934"/>
                </a:cxn>
                <a:cxn ang="0">
                  <a:pos x="1060" y="838"/>
                </a:cxn>
                <a:cxn ang="0">
                  <a:pos x="1314" y="592"/>
                </a:cxn>
                <a:cxn ang="0">
                  <a:pos x="1414" y="445"/>
                </a:cxn>
                <a:cxn ang="0">
                  <a:pos x="1288" y="501"/>
                </a:cxn>
                <a:cxn ang="0">
                  <a:pos x="1234" y="445"/>
                </a:cxn>
                <a:cxn ang="0">
                  <a:pos x="1167" y="573"/>
                </a:cxn>
                <a:cxn ang="0">
                  <a:pos x="775" y="607"/>
                </a:cxn>
                <a:cxn ang="0">
                  <a:pos x="664" y="439"/>
                </a:cxn>
                <a:cxn ang="0">
                  <a:pos x="609" y="378"/>
                </a:cxn>
              </a:cxnLst>
              <a:rect l="0" t="0" r="r" b="b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invGray">
            <a:xfrm>
              <a:off x="1361" y="2156"/>
              <a:ext cx="416" cy="910"/>
            </a:xfrm>
            <a:custGeom>
              <a:avLst/>
              <a:gdLst/>
              <a:ahLst/>
              <a:cxnLst>
                <a:cxn ang="0">
                  <a:pos x="682" y="350"/>
                </a:cxn>
                <a:cxn ang="0">
                  <a:pos x="720" y="242"/>
                </a:cxn>
                <a:cxn ang="0">
                  <a:pos x="660" y="39"/>
                </a:cxn>
                <a:cxn ang="0">
                  <a:pos x="409" y="118"/>
                </a:cxn>
                <a:cxn ang="0">
                  <a:pos x="330" y="348"/>
                </a:cxn>
                <a:cxn ang="0">
                  <a:pos x="319" y="450"/>
                </a:cxn>
                <a:cxn ang="0">
                  <a:pos x="42" y="826"/>
                </a:cxn>
                <a:cxn ang="0">
                  <a:pos x="126" y="994"/>
                </a:cxn>
                <a:cxn ang="0">
                  <a:pos x="397" y="1105"/>
                </a:cxn>
                <a:cxn ang="0">
                  <a:pos x="126" y="879"/>
                </a:cxn>
                <a:cxn ang="0">
                  <a:pos x="348" y="655"/>
                </a:cxn>
                <a:cxn ang="0">
                  <a:pos x="480" y="957"/>
                </a:cxn>
                <a:cxn ang="0">
                  <a:pos x="336" y="1212"/>
                </a:cxn>
                <a:cxn ang="0">
                  <a:pos x="343" y="1683"/>
                </a:cxn>
                <a:cxn ang="0">
                  <a:pos x="462" y="2019"/>
                </a:cxn>
                <a:cxn ang="0">
                  <a:pos x="427" y="2716"/>
                </a:cxn>
                <a:cxn ang="0">
                  <a:pos x="354" y="2784"/>
                </a:cxn>
                <a:cxn ang="0">
                  <a:pos x="376" y="3013"/>
                </a:cxn>
                <a:cxn ang="0">
                  <a:pos x="402" y="2959"/>
                </a:cxn>
                <a:cxn ang="0">
                  <a:pos x="430" y="2925"/>
                </a:cxn>
                <a:cxn ang="0">
                  <a:pos x="628" y="3094"/>
                </a:cxn>
                <a:cxn ang="0">
                  <a:pos x="636" y="3036"/>
                </a:cxn>
                <a:cxn ang="0">
                  <a:pos x="604" y="2913"/>
                </a:cxn>
                <a:cxn ang="0">
                  <a:pos x="619" y="2146"/>
                </a:cxn>
                <a:cxn ang="0">
                  <a:pos x="639" y="1968"/>
                </a:cxn>
                <a:cxn ang="0">
                  <a:pos x="724" y="1692"/>
                </a:cxn>
                <a:cxn ang="0">
                  <a:pos x="772" y="1138"/>
                </a:cxn>
                <a:cxn ang="0">
                  <a:pos x="712" y="816"/>
                </a:cxn>
                <a:cxn ang="0">
                  <a:pos x="820" y="934"/>
                </a:cxn>
                <a:cxn ang="0">
                  <a:pos x="1060" y="838"/>
                </a:cxn>
                <a:cxn ang="0">
                  <a:pos x="1314" y="592"/>
                </a:cxn>
                <a:cxn ang="0">
                  <a:pos x="1414" y="445"/>
                </a:cxn>
                <a:cxn ang="0">
                  <a:pos x="1288" y="501"/>
                </a:cxn>
                <a:cxn ang="0">
                  <a:pos x="1234" y="445"/>
                </a:cxn>
                <a:cxn ang="0">
                  <a:pos x="1167" y="573"/>
                </a:cxn>
                <a:cxn ang="0">
                  <a:pos x="775" y="607"/>
                </a:cxn>
                <a:cxn ang="0">
                  <a:pos x="664" y="439"/>
                </a:cxn>
                <a:cxn ang="0">
                  <a:pos x="609" y="378"/>
                </a:cxn>
              </a:cxnLst>
              <a:rect l="0" t="0" r="r" b="b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invGray">
            <a:xfrm>
              <a:off x="1484" y="2156"/>
              <a:ext cx="417" cy="910"/>
            </a:xfrm>
            <a:custGeom>
              <a:avLst/>
              <a:gdLst/>
              <a:ahLst/>
              <a:cxnLst>
                <a:cxn ang="0">
                  <a:pos x="682" y="350"/>
                </a:cxn>
                <a:cxn ang="0">
                  <a:pos x="720" y="242"/>
                </a:cxn>
                <a:cxn ang="0">
                  <a:pos x="660" y="39"/>
                </a:cxn>
                <a:cxn ang="0">
                  <a:pos x="409" y="118"/>
                </a:cxn>
                <a:cxn ang="0">
                  <a:pos x="330" y="348"/>
                </a:cxn>
                <a:cxn ang="0">
                  <a:pos x="319" y="450"/>
                </a:cxn>
                <a:cxn ang="0">
                  <a:pos x="42" y="826"/>
                </a:cxn>
                <a:cxn ang="0">
                  <a:pos x="126" y="994"/>
                </a:cxn>
                <a:cxn ang="0">
                  <a:pos x="397" y="1105"/>
                </a:cxn>
                <a:cxn ang="0">
                  <a:pos x="126" y="879"/>
                </a:cxn>
                <a:cxn ang="0">
                  <a:pos x="348" y="655"/>
                </a:cxn>
                <a:cxn ang="0">
                  <a:pos x="480" y="957"/>
                </a:cxn>
                <a:cxn ang="0">
                  <a:pos x="336" y="1212"/>
                </a:cxn>
                <a:cxn ang="0">
                  <a:pos x="343" y="1683"/>
                </a:cxn>
                <a:cxn ang="0">
                  <a:pos x="462" y="2019"/>
                </a:cxn>
                <a:cxn ang="0">
                  <a:pos x="427" y="2716"/>
                </a:cxn>
                <a:cxn ang="0">
                  <a:pos x="354" y="2784"/>
                </a:cxn>
                <a:cxn ang="0">
                  <a:pos x="376" y="3013"/>
                </a:cxn>
                <a:cxn ang="0">
                  <a:pos x="402" y="2959"/>
                </a:cxn>
                <a:cxn ang="0">
                  <a:pos x="430" y="2925"/>
                </a:cxn>
                <a:cxn ang="0">
                  <a:pos x="628" y="3094"/>
                </a:cxn>
                <a:cxn ang="0">
                  <a:pos x="636" y="3036"/>
                </a:cxn>
                <a:cxn ang="0">
                  <a:pos x="604" y="2913"/>
                </a:cxn>
                <a:cxn ang="0">
                  <a:pos x="619" y="2146"/>
                </a:cxn>
                <a:cxn ang="0">
                  <a:pos x="639" y="1968"/>
                </a:cxn>
                <a:cxn ang="0">
                  <a:pos x="724" y="1692"/>
                </a:cxn>
                <a:cxn ang="0">
                  <a:pos x="772" y="1138"/>
                </a:cxn>
                <a:cxn ang="0">
                  <a:pos x="712" y="816"/>
                </a:cxn>
                <a:cxn ang="0">
                  <a:pos x="820" y="934"/>
                </a:cxn>
                <a:cxn ang="0">
                  <a:pos x="1060" y="838"/>
                </a:cxn>
                <a:cxn ang="0">
                  <a:pos x="1314" y="592"/>
                </a:cxn>
                <a:cxn ang="0">
                  <a:pos x="1414" y="445"/>
                </a:cxn>
                <a:cxn ang="0">
                  <a:pos x="1288" y="501"/>
                </a:cxn>
                <a:cxn ang="0">
                  <a:pos x="1234" y="445"/>
                </a:cxn>
                <a:cxn ang="0">
                  <a:pos x="1167" y="573"/>
                </a:cxn>
                <a:cxn ang="0">
                  <a:pos x="775" y="607"/>
                </a:cxn>
                <a:cxn ang="0">
                  <a:pos x="664" y="439"/>
                </a:cxn>
                <a:cxn ang="0">
                  <a:pos x="609" y="378"/>
                </a:cxn>
              </a:cxnLst>
              <a:rect l="0" t="0" r="r" b="b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6357950" y="2786058"/>
            <a:ext cx="2473329" cy="3048006"/>
            <a:chOff x="3264" y="1689"/>
            <a:chExt cx="1243" cy="1380"/>
          </a:xfrm>
        </p:grpSpPr>
        <p:sp>
          <p:nvSpPr>
            <p:cNvPr id="26" name="Freeform 6"/>
            <p:cNvSpPr>
              <a:spLocks noEditPoints="1"/>
            </p:cNvSpPr>
            <p:nvPr/>
          </p:nvSpPr>
          <p:spPr bwMode="invGray">
            <a:xfrm>
              <a:off x="3665" y="1689"/>
              <a:ext cx="490" cy="1377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invGray">
            <a:xfrm>
              <a:off x="3264" y="2285"/>
              <a:ext cx="280" cy="784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8"/>
            <p:cNvSpPr>
              <a:spLocks noEditPoints="1"/>
            </p:cNvSpPr>
            <p:nvPr/>
          </p:nvSpPr>
          <p:spPr bwMode="invGray">
            <a:xfrm>
              <a:off x="3454" y="2285"/>
              <a:ext cx="279" cy="784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invGray">
            <a:xfrm>
              <a:off x="4043" y="2285"/>
              <a:ext cx="279" cy="784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invGray">
            <a:xfrm>
              <a:off x="4228" y="2285"/>
              <a:ext cx="279" cy="784"/>
            </a:xfrm>
            <a:custGeom>
              <a:avLst/>
              <a:gdLst/>
              <a:ahLst/>
              <a:cxnLst>
                <a:cxn ang="0">
                  <a:pos x="1128" y="998"/>
                </a:cxn>
                <a:cxn ang="0">
                  <a:pos x="1036" y="783"/>
                </a:cxn>
                <a:cxn ang="0">
                  <a:pos x="876" y="566"/>
                </a:cxn>
                <a:cxn ang="0">
                  <a:pos x="731" y="471"/>
                </a:cxn>
                <a:cxn ang="0">
                  <a:pos x="807" y="326"/>
                </a:cxn>
                <a:cxn ang="0">
                  <a:pos x="818" y="199"/>
                </a:cxn>
                <a:cxn ang="0">
                  <a:pos x="754" y="87"/>
                </a:cxn>
                <a:cxn ang="0">
                  <a:pos x="575" y="7"/>
                </a:cxn>
                <a:cxn ang="0">
                  <a:pos x="529" y="49"/>
                </a:cxn>
                <a:cxn ang="0">
                  <a:pos x="465" y="78"/>
                </a:cxn>
                <a:cxn ang="0">
                  <a:pos x="461" y="166"/>
                </a:cxn>
                <a:cxn ang="0">
                  <a:pos x="474" y="204"/>
                </a:cxn>
                <a:cxn ang="0">
                  <a:pos x="471" y="353"/>
                </a:cxn>
                <a:cxn ang="0">
                  <a:pos x="519" y="416"/>
                </a:cxn>
                <a:cxn ang="0">
                  <a:pos x="355" y="527"/>
                </a:cxn>
                <a:cxn ang="0">
                  <a:pos x="235" y="581"/>
                </a:cxn>
                <a:cxn ang="0">
                  <a:pos x="174" y="867"/>
                </a:cxn>
                <a:cxn ang="0">
                  <a:pos x="136" y="1159"/>
                </a:cxn>
                <a:cxn ang="0">
                  <a:pos x="114" y="1456"/>
                </a:cxn>
                <a:cxn ang="0">
                  <a:pos x="114" y="1536"/>
                </a:cxn>
                <a:cxn ang="0">
                  <a:pos x="177" y="1709"/>
                </a:cxn>
                <a:cxn ang="0">
                  <a:pos x="174" y="1727"/>
                </a:cxn>
                <a:cxn ang="0">
                  <a:pos x="132" y="1779"/>
                </a:cxn>
                <a:cxn ang="0">
                  <a:pos x="44" y="2243"/>
                </a:cxn>
                <a:cxn ang="0">
                  <a:pos x="108" y="2220"/>
                </a:cxn>
                <a:cxn ang="0">
                  <a:pos x="131" y="2376"/>
                </a:cxn>
                <a:cxn ang="0">
                  <a:pos x="28" y="3062"/>
                </a:cxn>
                <a:cxn ang="0">
                  <a:pos x="0" y="3191"/>
                </a:cxn>
                <a:cxn ang="0">
                  <a:pos x="36" y="3276"/>
                </a:cxn>
                <a:cxn ang="0">
                  <a:pos x="109" y="3287"/>
                </a:cxn>
                <a:cxn ang="0">
                  <a:pos x="196" y="3239"/>
                </a:cxn>
                <a:cxn ang="0">
                  <a:pos x="256" y="3093"/>
                </a:cxn>
                <a:cxn ang="0">
                  <a:pos x="285" y="3008"/>
                </a:cxn>
                <a:cxn ang="0">
                  <a:pos x="373" y="2764"/>
                </a:cxn>
                <a:cxn ang="0">
                  <a:pos x="590" y="1862"/>
                </a:cxn>
                <a:cxn ang="0">
                  <a:pos x="725" y="2087"/>
                </a:cxn>
                <a:cxn ang="0">
                  <a:pos x="765" y="2409"/>
                </a:cxn>
                <a:cxn ang="0">
                  <a:pos x="772" y="3059"/>
                </a:cxn>
                <a:cxn ang="0">
                  <a:pos x="810" y="3135"/>
                </a:cxn>
                <a:cxn ang="0">
                  <a:pos x="802" y="3260"/>
                </a:cxn>
                <a:cxn ang="0">
                  <a:pos x="876" y="3332"/>
                </a:cxn>
                <a:cxn ang="0">
                  <a:pos x="962" y="3309"/>
                </a:cxn>
                <a:cxn ang="0">
                  <a:pos x="1006" y="3141"/>
                </a:cxn>
                <a:cxn ang="0">
                  <a:pos x="1048" y="3091"/>
                </a:cxn>
                <a:cxn ang="0">
                  <a:pos x="1048" y="3014"/>
                </a:cxn>
                <a:cxn ang="0">
                  <a:pos x="1036" y="2702"/>
                </a:cxn>
                <a:cxn ang="0">
                  <a:pos x="993" y="2132"/>
                </a:cxn>
                <a:cxn ang="0">
                  <a:pos x="977" y="1560"/>
                </a:cxn>
                <a:cxn ang="0">
                  <a:pos x="915" y="1317"/>
                </a:cxn>
                <a:cxn ang="0">
                  <a:pos x="1093" y="1217"/>
                </a:cxn>
                <a:cxn ang="0">
                  <a:pos x="1147" y="1181"/>
                </a:cxn>
                <a:cxn ang="0">
                  <a:pos x="286" y="1152"/>
                </a:cxn>
                <a:cxn ang="0">
                  <a:pos x="304" y="1059"/>
                </a:cxn>
                <a:cxn ang="0">
                  <a:pos x="203" y="1637"/>
                </a:cxn>
                <a:cxn ang="0">
                  <a:pos x="210" y="2070"/>
                </a:cxn>
                <a:cxn ang="0">
                  <a:pos x="269" y="1649"/>
                </a:cxn>
                <a:cxn ang="0">
                  <a:pos x="235" y="1755"/>
                </a:cxn>
                <a:cxn ang="0">
                  <a:pos x="237" y="1685"/>
                </a:cxn>
                <a:cxn ang="0">
                  <a:pos x="259" y="1579"/>
                </a:cxn>
                <a:cxn ang="0">
                  <a:pos x="291" y="1476"/>
                </a:cxn>
                <a:cxn ang="0">
                  <a:pos x="894" y="1063"/>
                </a:cxn>
                <a:cxn ang="0">
                  <a:pos x="953" y="1049"/>
                </a:cxn>
              </a:cxnLst>
              <a:rect l="0" t="0" r="r" b="b"/>
              <a:pathLst>
                <a:path w="1155" h="3334">
                  <a:moveTo>
                    <a:pt x="1155" y="1096"/>
                  </a:moveTo>
                  <a:lnTo>
                    <a:pt x="1149" y="1074"/>
                  </a:lnTo>
                  <a:lnTo>
                    <a:pt x="1148" y="1054"/>
                  </a:lnTo>
                  <a:lnTo>
                    <a:pt x="1148" y="1054"/>
                  </a:lnTo>
                  <a:lnTo>
                    <a:pt x="1143" y="1037"/>
                  </a:lnTo>
                  <a:lnTo>
                    <a:pt x="1138" y="1022"/>
                  </a:lnTo>
                  <a:lnTo>
                    <a:pt x="1133" y="1009"/>
                  </a:lnTo>
                  <a:lnTo>
                    <a:pt x="1128" y="998"/>
                  </a:lnTo>
                  <a:lnTo>
                    <a:pt x="1120" y="982"/>
                  </a:lnTo>
                  <a:lnTo>
                    <a:pt x="1117" y="977"/>
                  </a:lnTo>
                  <a:lnTo>
                    <a:pt x="1095" y="931"/>
                  </a:lnTo>
                  <a:lnTo>
                    <a:pt x="1085" y="892"/>
                  </a:lnTo>
                  <a:lnTo>
                    <a:pt x="1056" y="857"/>
                  </a:lnTo>
                  <a:lnTo>
                    <a:pt x="1038" y="809"/>
                  </a:lnTo>
                  <a:lnTo>
                    <a:pt x="1036" y="783"/>
                  </a:lnTo>
                  <a:lnTo>
                    <a:pt x="1036" y="783"/>
                  </a:lnTo>
                  <a:lnTo>
                    <a:pt x="1019" y="749"/>
                  </a:lnTo>
                  <a:lnTo>
                    <a:pt x="991" y="699"/>
                  </a:lnTo>
                  <a:lnTo>
                    <a:pt x="957" y="637"/>
                  </a:lnTo>
                  <a:lnTo>
                    <a:pt x="942" y="620"/>
                  </a:lnTo>
                  <a:lnTo>
                    <a:pt x="938" y="618"/>
                  </a:lnTo>
                  <a:lnTo>
                    <a:pt x="918" y="598"/>
                  </a:lnTo>
                  <a:lnTo>
                    <a:pt x="894" y="581"/>
                  </a:lnTo>
                  <a:lnTo>
                    <a:pt x="876" y="566"/>
                  </a:lnTo>
                  <a:lnTo>
                    <a:pt x="863" y="563"/>
                  </a:lnTo>
                  <a:lnTo>
                    <a:pt x="824" y="544"/>
                  </a:lnTo>
                  <a:lnTo>
                    <a:pt x="808" y="523"/>
                  </a:lnTo>
                  <a:lnTo>
                    <a:pt x="787" y="522"/>
                  </a:lnTo>
                  <a:lnTo>
                    <a:pt x="786" y="522"/>
                  </a:lnTo>
                  <a:lnTo>
                    <a:pt x="778" y="519"/>
                  </a:lnTo>
                  <a:lnTo>
                    <a:pt x="745" y="473"/>
                  </a:lnTo>
                  <a:lnTo>
                    <a:pt x="731" y="471"/>
                  </a:lnTo>
                  <a:lnTo>
                    <a:pt x="734" y="452"/>
                  </a:lnTo>
                  <a:lnTo>
                    <a:pt x="735" y="453"/>
                  </a:lnTo>
                  <a:lnTo>
                    <a:pt x="742" y="439"/>
                  </a:lnTo>
                  <a:lnTo>
                    <a:pt x="750" y="463"/>
                  </a:lnTo>
                  <a:lnTo>
                    <a:pt x="755" y="463"/>
                  </a:lnTo>
                  <a:lnTo>
                    <a:pt x="779" y="411"/>
                  </a:lnTo>
                  <a:lnTo>
                    <a:pt x="807" y="326"/>
                  </a:lnTo>
                  <a:lnTo>
                    <a:pt x="807" y="326"/>
                  </a:lnTo>
                  <a:lnTo>
                    <a:pt x="814" y="305"/>
                  </a:lnTo>
                  <a:lnTo>
                    <a:pt x="821" y="279"/>
                  </a:lnTo>
                  <a:lnTo>
                    <a:pt x="829" y="249"/>
                  </a:lnTo>
                  <a:lnTo>
                    <a:pt x="829" y="249"/>
                  </a:lnTo>
                  <a:lnTo>
                    <a:pt x="828" y="236"/>
                  </a:lnTo>
                  <a:lnTo>
                    <a:pt x="825" y="222"/>
                  </a:lnTo>
                  <a:lnTo>
                    <a:pt x="821" y="210"/>
                  </a:lnTo>
                  <a:lnTo>
                    <a:pt x="818" y="199"/>
                  </a:lnTo>
                  <a:lnTo>
                    <a:pt x="809" y="184"/>
                  </a:lnTo>
                  <a:lnTo>
                    <a:pt x="805" y="178"/>
                  </a:lnTo>
                  <a:lnTo>
                    <a:pt x="805" y="178"/>
                  </a:lnTo>
                  <a:lnTo>
                    <a:pt x="794" y="163"/>
                  </a:lnTo>
                  <a:lnTo>
                    <a:pt x="783" y="148"/>
                  </a:lnTo>
                  <a:lnTo>
                    <a:pt x="773" y="132"/>
                  </a:lnTo>
                  <a:lnTo>
                    <a:pt x="760" y="89"/>
                  </a:lnTo>
                  <a:lnTo>
                    <a:pt x="754" y="87"/>
                  </a:lnTo>
                  <a:lnTo>
                    <a:pt x="730" y="57"/>
                  </a:lnTo>
                  <a:lnTo>
                    <a:pt x="696" y="51"/>
                  </a:lnTo>
                  <a:lnTo>
                    <a:pt x="635" y="10"/>
                  </a:lnTo>
                  <a:lnTo>
                    <a:pt x="629" y="10"/>
                  </a:lnTo>
                  <a:lnTo>
                    <a:pt x="634" y="25"/>
                  </a:lnTo>
                  <a:lnTo>
                    <a:pt x="588" y="0"/>
                  </a:lnTo>
                  <a:lnTo>
                    <a:pt x="598" y="25"/>
                  </a:lnTo>
                  <a:lnTo>
                    <a:pt x="575" y="7"/>
                  </a:lnTo>
                  <a:lnTo>
                    <a:pt x="579" y="29"/>
                  </a:lnTo>
                  <a:lnTo>
                    <a:pt x="574" y="26"/>
                  </a:lnTo>
                  <a:lnTo>
                    <a:pt x="534" y="14"/>
                  </a:lnTo>
                  <a:lnTo>
                    <a:pt x="556" y="39"/>
                  </a:lnTo>
                  <a:lnTo>
                    <a:pt x="554" y="41"/>
                  </a:lnTo>
                  <a:lnTo>
                    <a:pt x="519" y="19"/>
                  </a:lnTo>
                  <a:lnTo>
                    <a:pt x="532" y="47"/>
                  </a:lnTo>
                  <a:lnTo>
                    <a:pt x="529" y="49"/>
                  </a:lnTo>
                  <a:lnTo>
                    <a:pt x="508" y="19"/>
                  </a:lnTo>
                  <a:lnTo>
                    <a:pt x="508" y="24"/>
                  </a:lnTo>
                  <a:lnTo>
                    <a:pt x="507" y="56"/>
                  </a:lnTo>
                  <a:lnTo>
                    <a:pt x="476" y="46"/>
                  </a:lnTo>
                  <a:lnTo>
                    <a:pt x="479" y="50"/>
                  </a:lnTo>
                  <a:lnTo>
                    <a:pt x="505" y="73"/>
                  </a:lnTo>
                  <a:lnTo>
                    <a:pt x="461" y="74"/>
                  </a:lnTo>
                  <a:lnTo>
                    <a:pt x="465" y="78"/>
                  </a:lnTo>
                  <a:lnTo>
                    <a:pt x="489" y="90"/>
                  </a:lnTo>
                  <a:lnTo>
                    <a:pt x="468" y="94"/>
                  </a:lnTo>
                  <a:lnTo>
                    <a:pt x="491" y="103"/>
                  </a:lnTo>
                  <a:lnTo>
                    <a:pt x="458" y="115"/>
                  </a:lnTo>
                  <a:lnTo>
                    <a:pt x="482" y="126"/>
                  </a:lnTo>
                  <a:lnTo>
                    <a:pt x="468" y="137"/>
                  </a:lnTo>
                  <a:lnTo>
                    <a:pt x="482" y="139"/>
                  </a:lnTo>
                  <a:lnTo>
                    <a:pt x="461" y="166"/>
                  </a:lnTo>
                  <a:lnTo>
                    <a:pt x="464" y="164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76" y="167"/>
                  </a:lnTo>
                  <a:lnTo>
                    <a:pt x="474" y="178"/>
                  </a:lnTo>
                  <a:lnTo>
                    <a:pt x="473" y="190"/>
                  </a:lnTo>
                  <a:lnTo>
                    <a:pt x="473" y="198"/>
                  </a:lnTo>
                  <a:lnTo>
                    <a:pt x="474" y="204"/>
                  </a:lnTo>
                  <a:lnTo>
                    <a:pt x="471" y="216"/>
                  </a:lnTo>
                  <a:lnTo>
                    <a:pt x="471" y="229"/>
                  </a:lnTo>
                  <a:lnTo>
                    <a:pt x="471" y="229"/>
                  </a:lnTo>
                  <a:lnTo>
                    <a:pt x="466" y="240"/>
                  </a:lnTo>
                  <a:lnTo>
                    <a:pt x="460" y="252"/>
                  </a:lnTo>
                  <a:lnTo>
                    <a:pt x="469" y="304"/>
                  </a:lnTo>
                  <a:lnTo>
                    <a:pt x="471" y="353"/>
                  </a:lnTo>
                  <a:lnTo>
                    <a:pt x="471" y="353"/>
                  </a:lnTo>
                  <a:lnTo>
                    <a:pt x="473" y="359"/>
                  </a:lnTo>
                  <a:lnTo>
                    <a:pt x="474" y="365"/>
                  </a:lnTo>
                  <a:lnTo>
                    <a:pt x="477" y="374"/>
                  </a:lnTo>
                  <a:lnTo>
                    <a:pt x="481" y="383"/>
                  </a:lnTo>
                  <a:lnTo>
                    <a:pt x="487" y="391"/>
                  </a:lnTo>
                  <a:lnTo>
                    <a:pt x="495" y="399"/>
                  </a:lnTo>
                  <a:lnTo>
                    <a:pt x="505" y="406"/>
                  </a:lnTo>
                  <a:lnTo>
                    <a:pt x="519" y="416"/>
                  </a:lnTo>
                  <a:lnTo>
                    <a:pt x="521" y="428"/>
                  </a:lnTo>
                  <a:lnTo>
                    <a:pt x="519" y="439"/>
                  </a:lnTo>
                  <a:lnTo>
                    <a:pt x="510" y="441"/>
                  </a:lnTo>
                  <a:lnTo>
                    <a:pt x="438" y="505"/>
                  </a:lnTo>
                  <a:lnTo>
                    <a:pt x="415" y="507"/>
                  </a:lnTo>
                  <a:lnTo>
                    <a:pt x="388" y="523"/>
                  </a:lnTo>
                  <a:lnTo>
                    <a:pt x="355" y="527"/>
                  </a:lnTo>
                  <a:lnTo>
                    <a:pt x="355" y="527"/>
                  </a:lnTo>
                  <a:lnTo>
                    <a:pt x="343" y="529"/>
                  </a:lnTo>
                  <a:lnTo>
                    <a:pt x="332" y="532"/>
                  </a:lnTo>
                  <a:lnTo>
                    <a:pt x="310" y="538"/>
                  </a:lnTo>
                  <a:lnTo>
                    <a:pt x="289" y="547"/>
                  </a:lnTo>
                  <a:lnTo>
                    <a:pt x="270" y="556"/>
                  </a:lnTo>
                  <a:lnTo>
                    <a:pt x="256" y="565"/>
                  </a:lnTo>
                  <a:lnTo>
                    <a:pt x="245" y="574"/>
                  </a:lnTo>
                  <a:lnTo>
                    <a:pt x="235" y="581"/>
                  </a:lnTo>
                  <a:lnTo>
                    <a:pt x="232" y="619"/>
                  </a:lnTo>
                  <a:lnTo>
                    <a:pt x="205" y="690"/>
                  </a:lnTo>
                  <a:lnTo>
                    <a:pt x="195" y="731"/>
                  </a:lnTo>
                  <a:lnTo>
                    <a:pt x="187" y="793"/>
                  </a:lnTo>
                  <a:lnTo>
                    <a:pt x="183" y="809"/>
                  </a:lnTo>
                  <a:lnTo>
                    <a:pt x="183" y="809"/>
                  </a:lnTo>
                  <a:lnTo>
                    <a:pt x="178" y="837"/>
                  </a:lnTo>
                  <a:lnTo>
                    <a:pt x="174" y="867"/>
                  </a:lnTo>
                  <a:lnTo>
                    <a:pt x="169" y="921"/>
                  </a:lnTo>
                  <a:lnTo>
                    <a:pt x="168" y="962"/>
                  </a:lnTo>
                  <a:lnTo>
                    <a:pt x="168" y="978"/>
                  </a:lnTo>
                  <a:lnTo>
                    <a:pt x="155" y="1017"/>
                  </a:lnTo>
                  <a:lnTo>
                    <a:pt x="146" y="1063"/>
                  </a:lnTo>
                  <a:lnTo>
                    <a:pt x="137" y="1079"/>
                  </a:lnTo>
                  <a:lnTo>
                    <a:pt x="134" y="1141"/>
                  </a:lnTo>
                  <a:lnTo>
                    <a:pt x="136" y="1159"/>
                  </a:lnTo>
                  <a:lnTo>
                    <a:pt x="130" y="1173"/>
                  </a:lnTo>
                  <a:lnTo>
                    <a:pt x="113" y="1231"/>
                  </a:lnTo>
                  <a:lnTo>
                    <a:pt x="116" y="1249"/>
                  </a:lnTo>
                  <a:lnTo>
                    <a:pt x="121" y="1277"/>
                  </a:lnTo>
                  <a:lnTo>
                    <a:pt x="111" y="1297"/>
                  </a:lnTo>
                  <a:lnTo>
                    <a:pt x="113" y="1340"/>
                  </a:lnTo>
                  <a:lnTo>
                    <a:pt x="114" y="1456"/>
                  </a:lnTo>
                  <a:lnTo>
                    <a:pt x="114" y="1456"/>
                  </a:lnTo>
                  <a:lnTo>
                    <a:pt x="113" y="1466"/>
                  </a:lnTo>
                  <a:lnTo>
                    <a:pt x="113" y="1466"/>
                  </a:lnTo>
                  <a:lnTo>
                    <a:pt x="97" y="1477"/>
                  </a:lnTo>
                  <a:lnTo>
                    <a:pt x="102" y="1530"/>
                  </a:lnTo>
                  <a:lnTo>
                    <a:pt x="111" y="1539"/>
                  </a:lnTo>
                  <a:lnTo>
                    <a:pt x="111" y="1539"/>
                  </a:lnTo>
                  <a:lnTo>
                    <a:pt x="114" y="1536"/>
                  </a:lnTo>
                  <a:lnTo>
                    <a:pt x="114" y="1536"/>
                  </a:lnTo>
                  <a:lnTo>
                    <a:pt x="116" y="1579"/>
                  </a:lnTo>
                  <a:lnTo>
                    <a:pt x="119" y="1597"/>
                  </a:lnTo>
                  <a:lnTo>
                    <a:pt x="120" y="1597"/>
                  </a:lnTo>
                  <a:lnTo>
                    <a:pt x="114" y="1644"/>
                  </a:lnTo>
                  <a:lnTo>
                    <a:pt x="126" y="1679"/>
                  </a:lnTo>
                  <a:lnTo>
                    <a:pt x="146" y="1705"/>
                  </a:lnTo>
                  <a:lnTo>
                    <a:pt x="164" y="1718"/>
                  </a:lnTo>
                  <a:lnTo>
                    <a:pt x="177" y="1709"/>
                  </a:lnTo>
                  <a:lnTo>
                    <a:pt x="184" y="1709"/>
                  </a:lnTo>
                  <a:lnTo>
                    <a:pt x="184" y="1709"/>
                  </a:lnTo>
                  <a:lnTo>
                    <a:pt x="185" y="1722"/>
                  </a:lnTo>
                  <a:lnTo>
                    <a:pt x="183" y="1720"/>
                  </a:lnTo>
                  <a:lnTo>
                    <a:pt x="179" y="1727"/>
                  </a:lnTo>
                  <a:lnTo>
                    <a:pt x="179" y="1727"/>
                  </a:lnTo>
                  <a:lnTo>
                    <a:pt x="174" y="1727"/>
                  </a:lnTo>
                  <a:lnTo>
                    <a:pt x="174" y="1727"/>
                  </a:lnTo>
                  <a:lnTo>
                    <a:pt x="166" y="1734"/>
                  </a:lnTo>
                  <a:lnTo>
                    <a:pt x="159" y="1740"/>
                  </a:lnTo>
                  <a:lnTo>
                    <a:pt x="152" y="1747"/>
                  </a:lnTo>
                  <a:lnTo>
                    <a:pt x="146" y="1755"/>
                  </a:lnTo>
                  <a:lnTo>
                    <a:pt x="137" y="176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2" y="1779"/>
                  </a:lnTo>
                  <a:lnTo>
                    <a:pt x="131" y="1782"/>
                  </a:lnTo>
                  <a:lnTo>
                    <a:pt x="131" y="1782"/>
                  </a:lnTo>
                  <a:lnTo>
                    <a:pt x="33" y="2244"/>
                  </a:lnTo>
                  <a:lnTo>
                    <a:pt x="30" y="2255"/>
                  </a:lnTo>
                  <a:lnTo>
                    <a:pt x="30" y="2255"/>
                  </a:lnTo>
                  <a:lnTo>
                    <a:pt x="44" y="2243"/>
                  </a:lnTo>
                  <a:lnTo>
                    <a:pt x="56" y="2233"/>
                  </a:lnTo>
                  <a:lnTo>
                    <a:pt x="68" y="2227"/>
                  </a:lnTo>
                  <a:lnTo>
                    <a:pt x="79" y="2223"/>
                  </a:lnTo>
                  <a:lnTo>
                    <a:pt x="89" y="2222"/>
                  </a:lnTo>
                  <a:lnTo>
                    <a:pt x="95" y="2220"/>
                  </a:lnTo>
                  <a:lnTo>
                    <a:pt x="102" y="2220"/>
                  </a:lnTo>
                  <a:lnTo>
                    <a:pt x="102" y="2220"/>
                  </a:lnTo>
                  <a:lnTo>
                    <a:pt x="108" y="2220"/>
                  </a:lnTo>
                  <a:lnTo>
                    <a:pt x="115" y="2222"/>
                  </a:lnTo>
                  <a:lnTo>
                    <a:pt x="122" y="2224"/>
                  </a:lnTo>
                  <a:lnTo>
                    <a:pt x="131" y="2228"/>
                  </a:lnTo>
                  <a:lnTo>
                    <a:pt x="148" y="2238"/>
                  </a:lnTo>
                  <a:lnTo>
                    <a:pt x="164" y="2249"/>
                  </a:lnTo>
                  <a:lnTo>
                    <a:pt x="159" y="2260"/>
                  </a:lnTo>
                  <a:lnTo>
                    <a:pt x="158" y="2307"/>
                  </a:lnTo>
                  <a:lnTo>
                    <a:pt x="131" y="2376"/>
                  </a:lnTo>
                  <a:lnTo>
                    <a:pt x="97" y="2580"/>
                  </a:lnTo>
                  <a:lnTo>
                    <a:pt x="77" y="2662"/>
                  </a:lnTo>
                  <a:lnTo>
                    <a:pt x="51" y="2826"/>
                  </a:lnTo>
                  <a:lnTo>
                    <a:pt x="37" y="2850"/>
                  </a:lnTo>
                  <a:lnTo>
                    <a:pt x="35" y="2896"/>
                  </a:lnTo>
                  <a:lnTo>
                    <a:pt x="34" y="2913"/>
                  </a:lnTo>
                  <a:lnTo>
                    <a:pt x="28" y="2938"/>
                  </a:lnTo>
                  <a:lnTo>
                    <a:pt x="28" y="3062"/>
                  </a:lnTo>
                  <a:lnTo>
                    <a:pt x="35" y="3081"/>
                  </a:lnTo>
                  <a:lnTo>
                    <a:pt x="35" y="3081"/>
                  </a:lnTo>
                  <a:lnTo>
                    <a:pt x="21" y="3108"/>
                  </a:lnTo>
                  <a:lnTo>
                    <a:pt x="10" y="3133"/>
                  </a:lnTo>
                  <a:lnTo>
                    <a:pt x="2" y="3156"/>
                  </a:lnTo>
                  <a:lnTo>
                    <a:pt x="2" y="3156"/>
                  </a:lnTo>
                  <a:lnTo>
                    <a:pt x="0" y="3173"/>
                  </a:lnTo>
                  <a:lnTo>
                    <a:pt x="0" y="3191"/>
                  </a:lnTo>
                  <a:lnTo>
                    <a:pt x="3" y="3208"/>
                  </a:lnTo>
                  <a:lnTo>
                    <a:pt x="5" y="3223"/>
                  </a:lnTo>
                  <a:lnTo>
                    <a:pt x="13" y="3245"/>
                  </a:lnTo>
                  <a:lnTo>
                    <a:pt x="15" y="3253"/>
                  </a:lnTo>
                  <a:lnTo>
                    <a:pt x="15" y="3253"/>
                  </a:lnTo>
                  <a:lnTo>
                    <a:pt x="23" y="3262"/>
                  </a:lnTo>
                  <a:lnTo>
                    <a:pt x="29" y="3269"/>
                  </a:lnTo>
                  <a:lnTo>
                    <a:pt x="36" y="3276"/>
                  </a:lnTo>
                  <a:lnTo>
                    <a:pt x="45" y="3281"/>
                  </a:lnTo>
                  <a:lnTo>
                    <a:pt x="52" y="3284"/>
                  </a:lnTo>
                  <a:lnTo>
                    <a:pt x="60" y="3287"/>
                  </a:lnTo>
                  <a:lnTo>
                    <a:pt x="74" y="3289"/>
                  </a:lnTo>
                  <a:lnTo>
                    <a:pt x="88" y="3289"/>
                  </a:lnTo>
                  <a:lnTo>
                    <a:pt x="99" y="3288"/>
                  </a:lnTo>
                  <a:lnTo>
                    <a:pt x="109" y="3287"/>
                  </a:lnTo>
                  <a:lnTo>
                    <a:pt x="109" y="3287"/>
                  </a:lnTo>
                  <a:lnTo>
                    <a:pt x="125" y="3283"/>
                  </a:lnTo>
                  <a:lnTo>
                    <a:pt x="140" y="3278"/>
                  </a:lnTo>
                  <a:lnTo>
                    <a:pt x="152" y="3272"/>
                  </a:lnTo>
                  <a:lnTo>
                    <a:pt x="163" y="3266"/>
                  </a:lnTo>
                  <a:lnTo>
                    <a:pt x="173" y="3260"/>
                  </a:lnTo>
                  <a:lnTo>
                    <a:pt x="182" y="3252"/>
                  </a:lnTo>
                  <a:lnTo>
                    <a:pt x="189" y="3246"/>
                  </a:lnTo>
                  <a:lnTo>
                    <a:pt x="196" y="3239"/>
                  </a:lnTo>
                  <a:lnTo>
                    <a:pt x="205" y="3226"/>
                  </a:lnTo>
                  <a:lnTo>
                    <a:pt x="211" y="3215"/>
                  </a:lnTo>
                  <a:lnTo>
                    <a:pt x="215" y="3205"/>
                  </a:lnTo>
                  <a:lnTo>
                    <a:pt x="216" y="3154"/>
                  </a:lnTo>
                  <a:lnTo>
                    <a:pt x="216" y="3154"/>
                  </a:lnTo>
                  <a:lnTo>
                    <a:pt x="216" y="3155"/>
                  </a:lnTo>
                  <a:lnTo>
                    <a:pt x="240" y="3145"/>
                  </a:lnTo>
                  <a:lnTo>
                    <a:pt x="256" y="3093"/>
                  </a:lnTo>
                  <a:lnTo>
                    <a:pt x="254" y="3041"/>
                  </a:lnTo>
                  <a:lnTo>
                    <a:pt x="254" y="3041"/>
                  </a:lnTo>
                  <a:lnTo>
                    <a:pt x="262" y="3036"/>
                  </a:lnTo>
                  <a:lnTo>
                    <a:pt x="269" y="3032"/>
                  </a:lnTo>
                  <a:lnTo>
                    <a:pt x="275" y="3027"/>
                  </a:lnTo>
                  <a:lnTo>
                    <a:pt x="279" y="3020"/>
                  </a:lnTo>
                  <a:lnTo>
                    <a:pt x="283" y="3014"/>
                  </a:lnTo>
                  <a:lnTo>
                    <a:pt x="285" y="3008"/>
                  </a:lnTo>
                  <a:lnTo>
                    <a:pt x="289" y="2996"/>
                  </a:lnTo>
                  <a:lnTo>
                    <a:pt x="289" y="2985"/>
                  </a:lnTo>
                  <a:lnTo>
                    <a:pt x="289" y="2975"/>
                  </a:lnTo>
                  <a:lnTo>
                    <a:pt x="286" y="2967"/>
                  </a:lnTo>
                  <a:lnTo>
                    <a:pt x="286" y="2967"/>
                  </a:lnTo>
                  <a:lnTo>
                    <a:pt x="306" y="2923"/>
                  </a:lnTo>
                  <a:lnTo>
                    <a:pt x="335" y="2855"/>
                  </a:lnTo>
                  <a:lnTo>
                    <a:pt x="373" y="2764"/>
                  </a:lnTo>
                  <a:lnTo>
                    <a:pt x="434" y="2578"/>
                  </a:lnTo>
                  <a:lnTo>
                    <a:pt x="469" y="2347"/>
                  </a:lnTo>
                  <a:lnTo>
                    <a:pt x="528" y="2040"/>
                  </a:lnTo>
                  <a:lnTo>
                    <a:pt x="528" y="2040"/>
                  </a:lnTo>
                  <a:lnTo>
                    <a:pt x="542" y="1992"/>
                  </a:lnTo>
                  <a:lnTo>
                    <a:pt x="556" y="1947"/>
                  </a:lnTo>
                  <a:lnTo>
                    <a:pt x="574" y="1902"/>
                  </a:lnTo>
                  <a:lnTo>
                    <a:pt x="590" y="1862"/>
                  </a:lnTo>
                  <a:lnTo>
                    <a:pt x="616" y="1800"/>
                  </a:lnTo>
                  <a:lnTo>
                    <a:pt x="627" y="1777"/>
                  </a:lnTo>
                  <a:lnTo>
                    <a:pt x="646" y="1795"/>
                  </a:lnTo>
                  <a:lnTo>
                    <a:pt x="651" y="1820"/>
                  </a:lnTo>
                  <a:lnTo>
                    <a:pt x="697" y="1915"/>
                  </a:lnTo>
                  <a:lnTo>
                    <a:pt x="714" y="2033"/>
                  </a:lnTo>
                  <a:lnTo>
                    <a:pt x="720" y="2055"/>
                  </a:lnTo>
                  <a:lnTo>
                    <a:pt x="725" y="2087"/>
                  </a:lnTo>
                  <a:lnTo>
                    <a:pt x="725" y="2087"/>
                  </a:lnTo>
                  <a:lnTo>
                    <a:pt x="725" y="2110"/>
                  </a:lnTo>
                  <a:lnTo>
                    <a:pt x="726" y="2138"/>
                  </a:lnTo>
                  <a:lnTo>
                    <a:pt x="729" y="2169"/>
                  </a:lnTo>
                  <a:lnTo>
                    <a:pt x="733" y="2201"/>
                  </a:lnTo>
                  <a:lnTo>
                    <a:pt x="739" y="2253"/>
                  </a:lnTo>
                  <a:lnTo>
                    <a:pt x="742" y="2275"/>
                  </a:lnTo>
                  <a:lnTo>
                    <a:pt x="765" y="2409"/>
                  </a:lnTo>
                  <a:lnTo>
                    <a:pt x="765" y="2409"/>
                  </a:lnTo>
                  <a:lnTo>
                    <a:pt x="812" y="2637"/>
                  </a:lnTo>
                  <a:lnTo>
                    <a:pt x="798" y="2869"/>
                  </a:lnTo>
                  <a:lnTo>
                    <a:pt x="814" y="2930"/>
                  </a:lnTo>
                  <a:lnTo>
                    <a:pt x="812" y="2987"/>
                  </a:lnTo>
                  <a:lnTo>
                    <a:pt x="775" y="3016"/>
                  </a:lnTo>
                  <a:lnTo>
                    <a:pt x="772" y="3059"/>
                  </a:lnTo>
                  <a:lnTo>
                    <a:pt x="772" y="3059"/>
                  </a:lnTo>
                  <a:lnTo>
                    <a:pt x="773" y="3081"/>
                  </a:lnTo>
                  <a:lnTo>
                    <a:pt x="777" y="3098"/>
                  </a:lnTo>
                  <a:lnTo>
                    <a:pt x="782" y="3112"/>
                  </a:lnTo>
                  <a:lnTo>
                    <a:pt x="788" y="3120"/>
                  </a:lnTo>
                  <a:lnTo>
                    <a:pt x="794" y="3128"/>
                  </a:lnTo>
                  <a:lnTo>
                    <a:pt x="800" y="3131"/>
                  </a:lnTo>
                  <a:lnTo>
                    <a:pt x="805" y="3134"/>
                  </a:lnTo>
                  <a:lnTo>
                    <a:pt x="810" y="3135"/>
                  </a:lnTo>
                  <a:lnTo>
                    <a:pt x="799" y="3208"/>
                  </a:lnTo>
                  <a:lnTo>
                    <a:pt x="799" y="3208"/>
                  </a:lnTo>
                  <a:lnTo>
                    <a:pt x="798" y="3212"/>
                  </a:lnTo>
                  <a:lnTo>
                    <a:pt x="795" y="3220"/>
                  </a:lnTo>
                  <a:lnTo>
                    <a:pt x="795" y="3232"/>
                  </a:lnTo>
                  <a:lnTo>
                    <a:pt x="797" y="3241"/>
                  </a:lnTo>
                  <a:lnTo>
                    <a:pt x="798" y="3250"/>
                  </a:lnTo>
                  <a:lnTo>
                    <a:pt x="802" y="3260"/>
                  </a:lnTo>
                  <a:lnTo>
                    <a:pt x="805" y="3269"/>
                  </a:lnTo>
                  <a:lnTo>
                    <a:pt x="812" y="3279"/>
                  </a:lnTo>
                  <a:lnTo>
                    <a:pt x="820" y="3290"/>
                  </a:lnTo>
                  <a:lnTo>
                    <a:pt x="830" y="3300"/>
                  </a:lnTo>
                  <a:lnTo>
                    <a:pt x="842" y="3311"/>
                  </a:lnTo>
                  <a:lnTo>
                    <a:pt x="857" y="3322"/>
                  </a:lnTo>
                  <a:lnTo>
                    <a:pt x="876" y="3332"/>
                  </a:lnTo>
                  <a:lnTo>
                    <a:pt x="876" y="3332"/>
                  </a:lnTo>
                  <a:lnTo>
                    <a:pt x="878" y="3334"/>
                  </a:lnTo>
                  <a:lnTo>
                    <a:pt x="887" y="3334"/>
                  </a:lnTo>
                  <a:lnTo>
                    <a:pt x="902" y="3332"/>
                  </a:lnTo>
                  <a:lnTo>
                    <a:pt x="919" y="3329"/>
                  </a:lnTo>
                  <a:lnTo>
                    <a:pt x="929" y="3325"/>
                  </a:lnTo>
                  <a:lnTo>
                    <a:pt x="940" y="3321"/>
                  </a:lnTo>
                  <a:lnTo>
                    <a:pt x="951" y="3315"/>
                  </a:lnTo>
                  <a:lnTo>
                    <a:pt x="962" y="3309"/>
                  </a:lnTo>
                  <a:lnTo>
                    <a:pt x="974" y="3300"/>
                  </a:lnTo>
                  <a:lnTo>
                    <a:pt x="985" y="3289"/>
                  </a:lnTo>
                  <a:lnTo>
                    <a:pt x="998" y="3278"/>
                  </a:lnTo>
                  <a:lnTo>
                    <a:pt x="1009" y="3263"/>
                  </a:lnTo>
                  <a:lnTo>
                    <a:pt x="1011" y="3225"/>
                  </a:lnTo>
                  <a:lnTo>
                    <a:pt x="1009" y="3214"/>
                  </a:lnTo>
                  <a:lnTo>
                    <a:pt x="1009" y="3179"/>
                  </a:lnTo>
                  <a:lnTo>
                    <a:pt x="1006" y="3141"/>
                  </a:lnTo>
                  <a:lnTo>
                    <a:pt x="1019" y="3146"/>
                  </a:lnTo>
                  <a:lnTo>
                    <a:pt x="1019" y="3146"/>
                  </a:lnTo>
                  <a:lnTo>
                    <a:pt x="1024" y="3142"/>
                  </a:lnTo>
                  <a:lnTo>
                    <a:pt x="1028" y="3138"/>
                  </a:lnTo>
                  <a:lnTo>
                    <a:pt x="1033" y="3131"/>
                  </a:lnTo>
                  <a:lnTo>
                    <a:pt x="1037" y="3124"/>
                  </a:lnTo>
                  <a:lnTo>
                    <a:pt x="1043" y="3108"/>
                  </a:lnTo>
                  <a:lnTo>
                    <a:pt x="1048" y="3091"/>
                  </a:lnTo>
                  <a:lnTo>
                    <a:pt x="1052" y="3075"/>
                  </a:lnTo>
                  <a:lnTo>
                    <a:pt x="1054" y="3060"/>
                  </a:lnTo>
                  <a:lnTo>
                    <a:pt x="1057" y="3046"/>
                  </a:lnTo>
                  <a:lnTo>
                    <a:pt x="1058" y="3032"/>
                  </a:lnTo>
                  <a:lnTo>
                    <a:pt x="1058" y="3032"/>
                  </a:lnTo>
                  <a:lnTo>
                    <a:pt x="1057" y="3027"/>
                  </a:lnTo>
                  <a:lnTo>
                    <a:pt x="1054" y="3023"/>
                  </a:lnTo>
                  <a:lnTo>
                    <a:pt x="1048" y="3014"/>
                  </a:lnTo>
                  <a:lnTo>
                    <a:pt x="1041" y="3008"/>
                  </a:lnTo>
                  <a:lnTo>
                    <a:pt x="1033" y="3002"/>
                  </a:lnTo>
                  <a:lnTo>
                    <a:pt x="1019" y="2995"/>
                  </a:lnTo>
                  <a:lnTo>
                    <a:pt x="1012" y="2992"/>
                  </a:lnTo>
                  <a:lnTo>
                    <a:pt x="1021" y="2908"/>
                  </a:lnTo>
                  <a:lnTo>
                    <a:pt x="1036" y="2718"/>
                  </a:lnTo>
                  <a:lnTo>
                    <a:pt x="1036" y="2718"/>
                  </a:lnTo>
                  <a:lnTo>
                    <a:pt x="1036" y="2702"/>
                  </a:lnTo>
                  <a:lnTo>
                    <a:pt x="1035" y="2680"/>
                  </a:lnTo>
                  <a:lnTo>
                    <a:pt x="1031" y="2626"/>
                  </a:lnTo>
                  <a:lnTo>
                    <a:pt x="1026" y="2558"/>
                  </a:lnTo>
                  <a:lnTo>
                    <a:pt x="1026" y="2531"/>
                  </a:lnTo>
                  <a:lnTo>
                    <a:pt x="1015" y="2386"/>
                  </a:lnTo>
                  <a:lnTo>
                    <a:pt x="1005" y="2256"/>
                  </a:lnTo>
                  <a:lnTo>
                    <a:pt x="995" y="2169"/>
                  </a:lnTo>
                  <a:lnTo>
                    <a:pt x="993" y="2132"/>
                  </a:lnTo>
                  <a:lnTo>
                    <a:pt x="990" y="2097"/>
                  </a:lnTo>
                  <a:lnTo>
                    <a:pt x="988" y="2047"/>
                  </a:lnTo>
                  <a:lnTo>
                    <a:pt x="984" y="1932"/>
                  </a:lnTo>
                  <a:lnTo>
                    <a:pt x="984" y="1878"/>
                  </a:lnTo>
                  <a:lnTo>
                    <a:pt x="982" y="1720"/>
                  </a:lnTo>
                  <a:lnTo>
                    <a:pt x="974" y="1594"/>
                  </a:lnTo>
                  <a:lnTo>
                    <a:pt x="977" y="1560"/>
                  </a:lnTo>
                  <a:lnTo>
                    <a:pt x="977" y="1560"/>
                  </a:lnTo>
                  <a:lnTo>
                    <a:pt x="974" y="1543"/>
                  </a:lnTo>
                  <a:lnTo>
                    <a:pt x="971" y="1529"/>
                  </a:lnTo>
                  <a:lnTo>
                    <a:pt x="967" y="1519"/>
                  </a:lnTo>
                  <a:lnTo>
                    <a:pt x="963" y="1513"/>
                  </a:lnTo>
                  <a:lnTo>
                    <a:pt x="941" y="1386"/>
                  </a:lnTo>
                  <a:lnTo>
                    <a:pt x="909" y="1343"/>
                  </a:lnTo>
                  <a:lnTo>
                    <a:pt x="909" y="1326"/>
                  </a:lnTo>
                  <a:lnTo>
                    <a:pt x="915" y="1317"/>
                  </a:lnTo>
                  <a:lnTo>
                    <a:pt x="915" y="1298"/>
                  </a:lnTo>
                  <a:lnTo>
                    <a:pt x="922" y="1298"/>
                  </a:lnTo>
                  <a:lnTo>
                    <a:pt x="925" y="1290"/>
                  </a:lnTo>
                  <a:lnTo>
                    <a:pt x="920" y="1249"/>
                  </a:lnTo>
                  <a:lnTo>
                    <a:pt x="925" y="1247"/>
                  </a:lnTo>
                  <a:lnTo>
                    <a:pt x="1012" y="1229"/>
                  </a:lnTo>
                  <a:lnTo>
                    <a:pt x="1041" y="1222"/>
                  </a:lnTo>
                  <a:lnTo>
                    <a:pt x="1093" y="1217"/>
                  </a:lnTo>
                  <a:lnTo>
                    <a:pt x="1093" y="1217"/>
                  </a:lnTo>
                  <a:lnTo>
                    <a:pt x="1104" y="1212"/>
                  </a:lnTo>
                  <a:lnTo>
                    <a:pt x="1115" y="1207"/>
                  </a:lnTo>
                  <a:lnTo>
                    <a:pt x="1131" y="1197"/>
                  </a:lnTo>
                  <a:lnTo>
                    <a:pt x="1141" y="1190"/>
                  </a:lnTo>
                  <a:lnTo>
                    <a:pt x="1144" y="1186"/>
                  </a:lnTo>
                  <a:lnTo>
                    <a:pt x="1144" y="1186"/>
                  </a:lnTo>
                  <a:lnTo>
                    <a:pt x="1147" y="1181"/>
                  </a:lnTo>
                  <a:lnTo>
                    <a:pt x="1148" y="1176"/>
                  </a:lnTo>
                  <a:lnTo>
                    <a:pt x="1152" y="1163"/>
                  </a:lnTo>
                  <a:lnTo>
                    <a:pt x="1154" y="1148"/>
                  </a:lnTo>
                  <a:lnTo>
                    <a:pt x="1155" y="1133"/>
                  </a:lnTo>
                  <a:lnTo>
                    <a:pt x="1155" y="1107"/>
                  </a:lnTo>
                  <a:lnTo>
                    <a:pt x="1155" y="1096"/>
                  </a:lnTo>
                  <a:lnTo>
                    <a:pt x="1155" y="1096"/>
                  </a:lnTo>
                  <a:close/>
                  <a:moveTo>
                    <a:pt x="286" y="1152"/>
                  </a:moveTo>
                  <a:lnTo>
                    <a:pt x="284" y="1127"/>
                  </a:lnTo>
                  <a:lnTo>
                    <a:pt x="295" y="1109"/>
                  </a:lnTo>
                  <a:lnTo>
                    <a:pt x="295" y="1068"/>
                  </a:lnTo>
                  <a:lnTo>
                    <a:pt x="300" y="1056"/>
                  </a:lnTo>
                  <a:lnTo>
                    <a:pt x="300" y="1056"/>
                  </a:lnTo>
                  <a:lnTo>
                    <a:pt x="301" y="1056"/>
                  </a:lnTo>
                  <a:lnTo>
                    <a:pt x="302" y="1057"/>
                  </a:lnTo>
                  <a:lnTo>
                    <a:pt x="304" y="1059"/>
                  </a:lnTo>
                  <a:lnTo>
                    <a:pt x="299" y="1107"/>
                  </a:lnTo>
                  <a:lnTo>
                    <a:pt x="295" y="1155"/>
                  </a:lnTo>
                  <a:lnTo>
                    <a:pt x="284" y="1189"/>
                  </a:lnTo>
                  <a:lnTo>
                    <a:pt x="286" y="1162"/>
                  </a:lnTo>
                  <a:lnTo>
                    <a:pt x="286" y="1152"/>
                  </a:lnTo>
                  <a:close/>
                  <a:moveTo>
                    <a:pt x="190" y="1636"/>
                  </a:moveTo>
                  <a:lnTo>
                    <a:pt x="194" y="1631"/>
                  </a:lnTo>
                  <a:lnTo>
                    <a:pt x="203" y="1637"/>
                  </a:lnTo>
                  <a:lnTo>
                    <a:pt x="205" y="1657"/>
                  </a:lnTo>
                  <a:lnTo>
                    <a:pt x="205" y="1657"/>
                  </a:lnTo>
                  <a:lnTo>
                    <a:pt x="201" y="1655"/>
                  </a:lnTo>
                  <a:lnTo>
                    <a:pt x="196" y="1653"/>
                  </a:lnTo>
                  <a:lnTo>
                    <a:pt x="193" y="1655"/>
                  </a:lnTo>
                  <a:lnTo>
                    <a:pt x="189" y="1657"/>
                  </a:lnTo>
                  <a:lnTo>
                    <a:pt x="190" y="1636"/>
                  </a:lnTo>
                  <a:close/>
                  <a:moveTo>
                    <a:pt x="210" y="2070"/>
                  </a:moveTo>
                  <a:lnTo>
                    <a:pt x="219" y="1995"/>
                  </a:lnTo>
                  <a:lnTo>
                    <a:pt x="224" y="2028"/>
                  </a:lnTo>
                  <a:lnTo>
                    <a:pt x="210" y="2070"/>
                  </a:lnTo>
                  <a:close/>
                  <a:moveTo>
                    <a:pt x="301" y="1489"/>
                  </a:moveTo>
                  <a:lnTo>
                    <a:pt x="293" y="1531"/>
                  </a:lnTo>
                  <a:lnTo>
                    <a:pt x="288" y="1552"/>
                  </a:lnTo>
                  <a:lnTo>
                    <a:pt x="268" y="1584"/>
                  </a:lnTo>
                  <a:lnTo>
                    <a:pt x="269" y="1649"/>
                  </a:lnTo>
                  <a:lnTo>
                    <a:pt x="254" y="1725"/>
                  </a:lnTo>
                  <a:lnTo>
                    <a:pt x="249" y="1794"/>
                  </a:lnTo>
                  <a:lnTo>
                    <a:pt x="231" y="1906"/>
                  </a:lnTo>
                  <a:lnTo>
                    <a:pt x="245" y="1796"/>
                  </a:lnTo>
                  <a:lnTo>
                    <a:pt x="240" y="1766"/>
                  </a:lnTo>
                  <a:lnTo>
                    <a:pt x="240" y="1766"/>
                  </a:lnTo>
                  <a:lnTo>
                    <a:pt x="237" y="1759"/>
                  </a:lnTo>
                  <a:lnTo>
                    <a:pt x="235" y="1755"/>
                  </a:lnTo>
                  <a:lnTo>
                    <a:pt x="227" y="1746"/>
                  </a:lnTo>
                  <a:lnTo>
                    <a:pt x="228" y="1742"/>
                  </a:lnTo>
                  <a:lnTo>
                    <a:pt x="224" y="1741"/>
                  </a:lnTo>
                  <a:lnTo>
                    <a:pt x="224" y="1690"/>
                  </a:lnTo>
                  <a:lnTo>
                    <a:pt x="228" y="1688"/>
                  </a:lnTo>
                  <a:lnTo>
                    <a:pt x="228" y="1688"/>
                  </a:lnTo>
                  <a:lnTo>
                    <a:pt x="233" y="1687"/>
                  </a:lnTo>
                  <a:lnTo>
                    <a:pt x="237" y="1685"/>
                  </a:lnTo>
                  <a:lnTo>
                    <a:pt x="242" y="1681"/>
                  </a:lnTo>
                  <a:lnTo>
                    <a:pt x="245" y="1677"/>
                  </a:lnTo>
                  <a:lnTo>
                    <a:pt x="246" y="1674"/>
                  </a:lnTo>
                  <a:lnTo>
                    <a:pt x="246" y="1639"/>
                  </a:lnTo>
                  <a:lnTo>
                    <a:pt x="251" y="1603"/>
                  </a:lnTo>
                  <a:lnTo>
                    <a:pt x="251" y="1577"/>
                  </a:lnTo>
                  <a:lnTo>
                    <a:pt x="251" y="1577"/>
                  </a:lnTo>
                  <a:lnTo>
                    <a:pt x="259" y="1579"/>
                  </a:lnTo>
                  <a:lnTo>
                    <a:pt x="263" y="1575"/>
                  </a:lnTo>
                  <a:lnTo>
                    <a:pt x="268" y="1510"/>
                  </a:lnTo>
                  <a:lnTo>
                    <a:pt x="268" y="1510"/>
                  </a:lnTo>
                  <a:lnTo>
                    <a:pt x="270" y="1512"/>
                  </a:lnTo>
                  <a:lnTo>
                    <a:pt x="277" y="1448"/>
                  </a:lnTo>
                  <a:lnTo>
                    <a:pt x="274" y="1444"/>
                  </a:lnTo>
                  <a:lnTo>
                    <a:pt x="277" y="1441"/>
                  </a:lnTo>
                  <a:lnTo>
                    <a:pt x="291" y="1476"/>
                  </a:lnTo>
                  <a:lnTo>
                    <a:pt x="307" y="1477"/>
                  </a:lnTo>
                  <a:lnTo>
                    <a:pt x="307" y="1477"/>
                  </a:lnTo>
                  <a:lnTo>
                    <a:pt x="301" y="1489"/>
                  </a:lnTo>
                  <a:close/>
                  <a:moveTo>
                    <a:pt x="952" y="1067"/>
                  </a:moveTo>
                  <a:lnTo>
                    <a:pt x="946" y="1068"/>
                  </a:lnTo>
                  <a:lnTo>
                    <a:pt x="932" y="1063"/>
                  </a:lnTo>
                  <a:lnTo>
                    <a:pt x="902" y="1059"/>
                  </a:lnTo>
                  <a:lnTo>
                    <a:pt x="894" y="1063"/>
                  </a:lnTo>
                  <a:lnTo>
                    <a:pt x="893" y="1032"/>
                  </a:lnTo>
                  <a:lnTo>
                    <a:pt x="883" y="1010"/>
                  </a:lnTo>
                  <a:lnTo>
                    <a:pt x="884" y="980"/>
                  </a:lnTo>
                  <a:lnTo>
                    <a:pt x="889" y="961"/>
                  </a:lnTo>
                  <a:lnTo>
                    <a:pt x="894" y="918"/>
                  </a:lnTo>
                  <a:lnTo>
                    <a:pt x="908" y="961"/>
                  </a:lnTo>
                  <a:lnTo>
                    <a:pt x="940" y="1025"/>
                  </a:lnTo>
                  <a:lnTo>
                    <a:pt x="953" y="1049"/>
                  </a:lnTo>
                  <a:lnTo>
                    <a:pt x="952" y="1067"/>
                  </a:lnTo>
                  <a:close/>
                </a:path>
              </a:pathLst>
            </a:custGeom>
            <a:gradFill rotWithShape="1">
              <a:gsLst>
                <a:gs pos="0">
                  <a:srgbClr val="E3E9E9"/>
                </a:gs>
                <a:gs pos="100000">
                  <a:srgbClr val="E3E9E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066800"/>
          </a:xfrm>
        </p:spPr>
        <p:txBody>
          <a:bodyPr/>
          <a:lstStyle/>
          <a:p>
            <a:r>
              <a:rPr lang="ru-RU" sz="2800" dirty="0" smtClean="0"/>
              <a:t>Расходы по отрасли «Культура» 2011-2013 годы</a:t>
            </a:r>
            <a:endParaRPr lang="ru-RU" sz="28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286248" y="1928802"/>
            <a:ext cx="928694" cy="571504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714612" y="2571744"/>
            <a:ext cx="4051300" cy="714380"/>
            <a:chOff x="2736" y="1803"/>
            <a:chExt cx="2552" cy="576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lt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lt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lt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Text Box 16"/>
          <p:cNvSpPr txBox="1">
            <a:spLocks noChangeArrowheads="1"/>
          </p:cNvSpPr>
          <p:nvPr/>
        </p:nvSpPr>
        <p:spPr bwMode="gray">
          <a:xfrm>
            <a:off x="3071802" y="2928934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0000"/>
                </a:solidFill>
              </a:rPr>
              <a:t>8 656,9 т.руб.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4857752" y="1214422"/>
            <a:ext cx="4051300" cy="714380"/>
            <a:chOff x="2728" y="2640"/>
            <a:chExt cx="2552" cy="576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Text Box 21"/>
          <p:cNvSpPr txBox="1">
            <a:spLocks noChangeArrowheads="1"/>
          </p:cNvSpPr>
          <p:nvPr/>
        </p:nvSpPr>
        <p:spPr bwMode="gray">
          <a:xfrm>
            <a:off x="5286380" y="1571612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43 548,1 т.руб.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gray">
          <a:xfrm>
            <a:off x="3286116" y="2500306"/>
            <a:ext cx="292895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Рост расходов на 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gray">
          <a:xfrm>
            <a:off x="5715008" y="1142984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В 2012 году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18" name="Group 33"/>
          <p:cNvGrpSpPr>
            <a:grpSpLocks/>
          </p:cNvGrpSpPr>
          <p:nvPr/>
        </p:nvGrpSpPr>
        <p:grpSpPr bwMode="auto">
          <a:xfrm>
            <a:off x="596885" y="1211263"/>
            <a:ext cx="4051300" cy="717539"/>
            <a:chOff x="2728" y="983"/>
            <a:chExt cx="2552" cy="576"/>
          </a:xfrm>
        </p:grpSpPr>
        <p:sp>
          <p:nvSpPr>
            <p:cNvPr id="19" name="Rectangle 34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35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Text Box 37"/>
          <p:cNvSpPr txBox="1">
            <a:spLocks noChangeArrowheads="1"/>
          </p:cNvSpPr>
          <p:nvPr/>
        </p:nvSpPr>
        <p:spPr bwMode="gray">
          <a:xfrm>
            <a:off x="1000100" y="1571612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34 891,2 т.руб.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gray">
          <a:xfrm>
            <a:off x="1454135" y="1184275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В 2011 году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571472" y="3857628"/>
            <a:ext cx="4051300" cy="714380"/>
            <a:chOff x="2728" y="1008"/>
            <a:chExt cx="2552" cy="576"/>
          </a:xfrm>
        </p:grpSpPr>
        <p:sp>
          <p:nvSpPr>
            <p:cNvPr id="25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" name="Text Box 11"/>
          <p:cNvSpPr txBox="1">
            <a:spLocks noChangeArrowheads="1"/>
          </p:cNvSpPr>
          <p:nvPr/>
        </p:nvSpPr>
        <p:spPr bwMode="gray">
          <a:xfrm>
            <a:off x="1000100" y="4214818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61 098,7 т.руб.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white">
          <a:xfrm>
            <a:off x="1428728" y="3786190"/>
            <a:ext cx="24320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В 2013 году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2357422" y="4572008"/>
            <a:ext cx="455612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" name="Group 12"/>
          <p:cNvGrpSpPr>
            <a:grpSpLocks/>
          </p:cNvGrpSpPr>
          <p:nvPr/>
        </p:nvGrpSpPr>
        <p:grpSpPr bwMode="auto">
          <a:xfrm>
            <a:off x="571472" y="5006986"/>
            <a:ext cx="4051300" cy="700110"/>
            <a:chOff x="2736" y="1803"/>
            <a:chExt cx="2552" cy="576"/>
          </a:xfrm>
        </p:grpSpPr>
        <p:sp>
          <p:nvSpPr>
            <p:cNvPr id="32" name="Rectangle 13"/>
            <p:cNvSpPr>
              <a:spLocks noChangeArrowheads="1"/>
            </p:cNvSpPr>
            <p:nvPr/>
          </p:nvSpPr>
          <p:spPr bwMode="lt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lt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lt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" name="Text Box 16"/>
          <p:cNvSpPr txBox="1">
            <a:spLocks noChangeArrowheads="1"/>
          </p:cNvSpPr>
          <p:nvPr/>
        </p:nvSpPr>
        <p:spPr bwMode="gray">
          <a:xfrm>
            <a:off x="1000100" y="5364176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0000"/>
                </a:solidFill>
              </a:rPr>
              <a:t>17 550,6 т.руб.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gray">
          <a:xfrm>
            <a:off x="1142976" y="4929198"/>
            <a:ext cx="292895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Рост расходов на 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5715008" y="3429000"/>
            <a:ext cx="2832100" cy="2376488"/>
            <a:chOff x="357" y="1193"/>
            <a:chExt cx="1784" cy="1497"/>
          </a:xfrm>
        </p:grpSpPr>
        <p:sp>
          <p:nvSpPr>
            <p:cNvPr id="38" name="Freeform 26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" name="Group 29"/>
            <p:cNvGrpSpPr>
              <a:grpSpLocks/>
            </p:cNvGrpSpPr>
            <p:nvPr/>
          </p:nvGrpSpPr>
          <p:grpSpPr bwMode="auto">
            <a:xfrm>
              <a:off x="831" y="1189"/>
              <a:ext cx="1315" cy="1490"/>
              <a:chOff x="313" y="2400"/>
              <a:chExt cx="1349" cy="1534"/>
            </a:xfrm>
          </p:grpSpPr>
          <p:sp>
            <p:nvSpPr>
              <p:cNvPr id="42" name="Freeform 30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2353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3" name="Freeform 31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9020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4" name="Freeform 32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5882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/>
      <p:bldP spid="16" grpId="0"/>
      <p:bldP spid="17" grpId="0"/>
      <p:bldP spid="22" grpId="0"/>
      <p:bldP spid="23" grpId="0"/>
      <p:bldP spid="28" grpId="0"/>
      <p:bldP spid="29" grpId="0"/>
      <p:bldP spid="30" grpId="0" animBg="1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43998" cy="1066800"/>
          </a:xfrm>
        </p:spPr>
        <p:txBody>
          <a:bodyPr/>
          <a:lstStyle/>
          <a:p>
            <a:pPr algn="ctr"/>
            <a:r>
              <a:rPr lang="ru-RU" sz="3600" dirty="0" smtClean="0"/>
              <a:t>Отчет сформирован на основании следующих документов:</a:t>
            </a:r>
            <a:endParaRPr lang="en-US" sz="3600" dirty="0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gray">
          <a:xfrm flipV="1">
            <a:off x="1357290" y="2071676"/>
            <a:ext cx="6429420" cy="7381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gray">
          <a:xfrm flipV="1">
            <a:off x="1357290" y="4214818"/>
            <a:ext cx="6543675" cy="7413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gray">
          <a:xfrm>
            <a:off x="1258864" y="2817803"/>
            <a:ext cx="6670721" cy="132557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gray">
          <a:xfrm>
            <a:off x="1285859" y="4926021"/>
            <a:ext cx="6643728" cy="1360499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3258" name="Picture 10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309665" y="2863840"/>
            <a:ext cx="676275" cy="573088"/>
          </a:xfrm>
          <a:prstGeom prst="rect">
            <a:avLst/>
          </a:prstGeom>
          <a:noFill/>
        </p:spPr>
      </p:pic>
      <p:pic>
        <p:nvPicPr>
          <p:cNvPr id="53259" name="Picture 11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333483" y="4967296"/>
            <a:ext cx="674688" cy="573088"/>
          </a:xfrm>
          <a:prstGeom prst="rect">
            <a:avLst/>
          </a:prstGeom>
          <a:noFill/>
        </p:spPr>
      </p:pic>
      <p:sp>
        <p:nvSpPr>
          <p:cNvPr id="53264" name="Text Box 16"/>
          <p:cNvSpPr txBox="1">
            <a:spLocks noChangeArrowheads="1"/>
          </p:cNvSpPr>
          <p:nvPr/>
        </p:nvSpPr>
        <p:spPr bwMode="gray">
          <a:xfrm>
            <a:off x="1357290" y="2928934"/>
            <a:ext cx="64294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Решения Думы Дальнегорского городского округа «О бюджете Дальнегорского городского округа на 2014 и плановый период 2015-2016 годов». (с изменениями и дополнениями) </a:t>
            </a:r>
            <a:endParaRPr lang="en-US" b="0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gray">
          <a:xfrm>
            <a:off x="1428728" y="5000636"/>
            <a:ext cx="635798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0" dirty="0" smtClean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en-US" b="0" dirty="0" smtClean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 Решения Думы Дальнегорского городского округа «Об исполнении бюджета Дальнегорского городского округа за 2013 год», внесенного на рассмотрение в Думу 30.04.2014</a:t>
            </a:r>
            <a:r>
              <a:rPr lang="en-US" b="0" dirty="0" smtClean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rgbClr val="FEFFFF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endParaRPr lang="en-US" b="0" dirty="0">
              <a:solidFill>
                <a:srgbClr val="FE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066800"/>
          </a:xfrm>
        </p:spPr>
        <p:txBody>
          <a:bodyPr/>
          <a:lstStyle/>
          <a:p>
            <a:pPr algn="ctr"/>
            <a:r>
              <a:rPr lang="ru-RU" sz="2800" dirty="0" smtClean="0"/>
              <a:t>Среднемесячная начисленная заработная плата работников культуры</a:t>
            </a:r>
            <a:endParaRPr lang="ru-RU" sz="2800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500034" y="2357430"/>
            <a:ext cx="8215370" cy="250033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2714620"/>
          <a:ext cx="7929619" cy="2086285"/>
        </p:xfrm>
        <a:graphic>
          <a:graphicData uri="http://schemas.openxmlformats.org/drawingml/2006/table">
            <a:tbl>
              <a:tblPr/>
              <a:tblGrid>
                <a:gridCol w="2928958"/>
                <a:gridCol w="1643074"/>
                <a:gridCol w="1643074"/>
                <a:gridCol w="1714513"/>
              </a:tblGrid>
              <a:tr h="620383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год, 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год, 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год, 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муниципальных учреждений культуры,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8 504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9 162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17 158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преподаватели ДШИ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т.руб.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16 360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17 071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31 609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066800"/>
          </a:xfrm>
        </p:spPr>
        <p:txBody>
          <a:bodyPr/>
          <a:lstStyle/>
          <a:p>
            <a:pPr algn="ctr"/>
            <a:r>
              <a:rPr lang="ru-RU" sz="2800" dirty="0" smtClean="0"/>
              <a:t>Расходы по отрасли «Жилищно-коммунальное хозяйство» 2011-2013 годы</a:t>
            </a:r>
            <a:endParaRPr lang="ru-RU" sz="28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286248" y="2000240"/>
            <a:ext cx="928694" cy="571504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714612" y="2643182"/>
            <a:ext cx="4051300" cy="714380"/>
            <a:chOff x="2736" y="1803"/>
            <a:chExt cx="2552" cy="576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lt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lt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lt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Text Box 16"/>
          <p:cNvSpPr txBox="1">
            <a:spLocks noChangeArrowheads="1"/>
          </p:cNvSpPr>
          <p:nvPr/>
        </p:nvSpPr>
        <p:spPr bwMode="gray">
          <a:xfrm>
            <a:off x="3071802" y="3000372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0000"/>
                </a:solidFill>
              </a:rPr>
              <a:t>104 040,2 т.руб.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4857752" y="1285860"/>
            <a:ext cx="4051300" cy="714380"/>
            <a:chOff x="2728" y="2640"/>
            <a:chExt cx="2552" cy="576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Text Box 21"/>
          <p:cNvSpPr txBox="1">
            <a:spLocks noChangeArrowheads="1"/>
          </p:cNvSpPr>
          <p:nvPr/>
        </p:nvSpPr>
        <p:spPr bwMode="gray">
          <a:xfrm>
            <a:off x="5286380" y="1643050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0000"/>
                </a:solidFill>
              </a:rPr>
              <a:t>145 554,8 т.руб.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gray">
          <a:xfrm>
            <a:off x="3286116" y="2571744"/>
            <a:ext cx="292895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Рост расходов на 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596885" y="1282701"/>
            <a:ext cx="4051300" cy="717539"/>
            <a:chOff x="2728" y="983"/>
            <a:chExt cx="2552" cy="576"/>
          </a:xfrm>
        </p:grpSpPr>
        <p:sp>
          <p:nvSpPr>
            <p:cNvPr id="18" name="Rectangle 34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gray">
          <a:xfrm>
            <a:off x="1000100" y="1643050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41 514,5 т.руб.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gray">
          <a:xfrm>
            <a:off x="1500166" y="1214422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В 2011 году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571472" y="3929066"/>
            <a:ext cx="4051300" cy="714380"/>
            <a:chOff x="2728" y="1008"/>
            <a:chExt cx="2552" cy="576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Text Box 11"/>
          <p:cNvSpPr txBox="1">
            <a:spLocks noChangeArrowheads="1"/>
          </p:cNvSpPr>
          <p:nvPr/>
        </p:nvSpPr>
        <p:spPr bwMode="gray">
          <a:xfrm>
            <a:off x="642910" y="4286256"/>
            <a:ext cx="40005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114 289 т.руб. (план 155 007,1 т.р.)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white">
          <a:xfrm>
            <a:off x="1428728" y="3857628"/>
            <a:ext cx="24320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В 2013 году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5715008" y="3500438"/>
            <a:ext cx="2832100" cy="2376488"/>
            <a:chOff x="357" y="1193"/>
            <a:chExt cx="1784" cy="1497"/>
          </a:xfrm>
        </p:grpSpPr>
        <p:sp>
          <p:nvSpPr>
            <p:cNvPr id="37" name="Freeform 26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" name="Group 29"/>
            <p:cNvGrpSpPr>
              <a:grpSpLocks/>
            </p:cNvGrpSpPr>
            <p:nvPr/>
          </p:nvGrpSpPr>
          <p:grpSpPr bwMode="auto">
            <a:xfrm>
              <a:off x="833" y="1187"/>
              <a:ext cx="1315" cy="1490"/>
              <a:chOff x="313" y="2400"/>
              <a:chExt cx="1349" cy="1534"/>
            </a:xfrm>
          </p:grpSpPr>
          <p:sp>
            <p:nvSpPr>
              <p:cNvPr id="41" name="Freeform 30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2353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9020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5882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  <p:sp>
        <p:nvSpPr>
          <p:cNvPr id="44" name="Text Box 24"/>
          <p:cNvSpPr txBox="1">
            <a:spLocks noChangeArrowheads="1"/>
          </p:cNvSpPr>
          <p:nvPr/>
        </p:nvSpPr>
        <p:spPr bwMode="gray">
          <a:xfrm>
            <a:off x="5715008" y="1214422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В 2012 году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/>
      <p:bldP spid="16" grpId="0"/>
      <p:bldP spid="21" grpId="0"/>
      <p:bldP spid="22" grpId="0"/>
      <p:bldP spid="27" grpId="0"/>
      <p:bldP spid="28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066800"/>
          </a:xfrm>
        </p:spPr>
        <p:txBody>
          <a:bodyPr/>
          <a:lstStyle/>
          <a:p>
            <a:pPr algn="ctr"/>
            <a:r>
              <a:rPr lang="ru-RU" sz="2800" dirty="0" smtClean="0"/>
              <a:t>Основные мероприятия по отрасли «Жилищно-коммунальное хозяйство»</a:t>
            </a:r>
            <a:endParaRPr lang="ru-RU" sz="28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">
          <a:xfrm>
            <a:off x="500034" y="1654161"/>
            <a:ext cx="4959363" cy="1190625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black">
          <a:xfrm>
            <a:off x="642910" y="1928801"/>
            <a:ext cx="4694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FF"/>
                </a:solidFill>
              </a:rPr>
              <a:t>Переселение граждан из аварийного жилого фонда с учетом необходимости развития малоэтажного жилищного строительства на 2013-2015 годы.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714348" y="1428736"/>
            <a:ext cx="4529149" cy="444500"/>
            <a:chOff x="624" y="672"/>
            <a:chExt cx="1773" cy="240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Rectangle 29"/>
          <p:cNvSpPr>
            <a:spLocks noChangeArrowheads="1"/>
          </p:cNvSpPr>
          <p:nvPr/>
        </p:nvSpPr>
        <p:spPr bwMode="white">
          <a:xfrm>
            <a:off x="2143108" y="1428736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2" name="Рисунок 1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071810"/>
            <a:ext cx="5429288" cy="3143272"/>
          </a:xfrm>
          <a:prstGeom prst="rect">
            <a:avLst/>
          </a:prstGeom>
        </p:spPr>
      </p:pic>
      <p:sp>
        <p:nvSpPr>
          <p:cNvPr id="13" name="Oval 3"/>
          <p:cNvSpPr>
            <a:spLocks noChangeArrowheads="1"/>
          </p:cNvSpPr>
          <p:nvPr/>
        </p:nvSpPr>
        <p:spPr bwMode="gray">
          <a:xfrm flipV="1">
            <a:off x="5715008" y="5500702"/>
            <a:ext cx="3305175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786446" y="2289188"/>
            <a:ext cx="3190875" cy="3354387"/>
            <a:chOff x="2950" y="1670"/>
            <a:chExt cx="2010" cy="2113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>
              <a:off x="4660" y="1670"/>
              <a:ext cx="90" cy="21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gray">
            <a:xfrm>
              <a:off x="3154" y="1675"/>
              <a:ext cx="111" cy="210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gray">
            <a:xfrm>
              <a:off x="2950" y="171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ru-RU" sz="1600" b="0" dirty="0" smtClean="0">
                  <a:solidFill>
                    <a:srgbClr val="000000"/>
                  </a:solidFill>
                  <a:cs typeface="Arial" charset="0"/>
                </a:rPr>
                <a:t>Оплачено в рамках программы: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2950" y="2028"/>
              <a:ext cx="2010" cy="386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Федеральный бюджет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 48 912,1 т.руб.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2950" y="2478"/>
              <a:ext cx="2010" cy="36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Краевой бюджет 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 43 504,0 т.руб.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2950" y="2883"/>
              <a:ext cx="2010" cy="36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Местный бюджет 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   3 925,5 т.руб.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3" name="AutoShape 20"/>
          <p:cNvSpPr>
            <a:spLocks noChangeArrowheads="1"/>
          </p:cNvSpPr>
          <p:nvPr/>
        </p:nvSpPr>
        <p:spPr bwMode="gray">
          <a:xfrm>
            <a:off x="5786446" y="4857760"/>
            <a:ext cx="3190875" cy="5715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Всего: 96 141, 7 т.руб.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066800"/>
          </a:xfrm>
        </p:spPr>
        <p:txBody>
          <a:bodyPr/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gray">
          <a:xfrm flipV="1">
            <a:off x="5715008" y="5786454"/>
            <a:ext cx="3305175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786446" y="2574940"/>
            <a:ext cx="3190875" cy="3354387"/>
            <a:chOff x="2950" y="1670"/>
            <a:chExt cx="2010" cy="2113"/>
          </a:xfrm>
        </p:grpSpPr>
        <p:sp>
          <p:nvSpPr>
            <p:cNvPr id="7" name="Rectangle 14"/>
            <p:cNvSpPr>
              <a:spLocks noChangeArrowheads="1"/>
            </p:cNvSpPr>
            <p:nvPr/>
          </p:nvSpPr>
          <p:spPr bwMode="gray">
            <a:xfrm>
              <a:off x="4660" y="1670"/>
              <a:ext cx="90" cy="21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gray">
            <a:xfrm>
              <a:off x="3154" y="1675"/>
              <a:ext cx="111" cy="210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16"/>
            <p:cNvSpPr>
              <a:spLocks noChangeArrowheads="1"/>
            </p:cNvSpPr>
            <p:nvPr/>
          </p:nvSpPr>
          <p:spPr bwMode="gray">
            <a:xfrm>
              <a:off x="2950" y="171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ru-RU" sz="1600" b="0" dirty="0" smtClean="0">
                  <a:solidFill>
                    <a:srgbClr val="000000"/>
                  </a:solidFill>
                  <a:cs typeface="Arial" charset="0"/>
                </a:rPr>
                <a:t>Оплачено в рамках программы: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gray">
            <a:xfrm>
              <a:off x="2950" y="2118"/>
              <a:ext cx="2010" cy="36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Краевой бюджет 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3 018,7 т.руб.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AutoShape 20"/>
            <p:cNvSpPr>
              <a:spLocks noChangeArrowheads="1"/>
            </p:cNvSpPr>
            <p:nvPr/>
          </p:nvSpPr>
          <p:spPr bwMode="gray">
            <a:xfrm>
              <a:off x="2950" y="2613"/>
              <a:ext cx="2010" cy="36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Местный бюджет 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1 575,9 т.руб.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" name="AutoShape 20"/>
          <p:cNvSpPr>
            <a:spLocks noChangeArrowheads="1"/>
          </p:cNvSpPr>
          <p:nvPr/>
        </p:nvSpPr>
        <p:spPr bwMode="gray">
          <a:xfrm>
            <a:off x="5786446" y="4857760"/>
            <a:ext cx="3190875" cy="5715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Всего: 4 594,6 т.руб.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4" name="Рисунок 1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571744"/>
            <a:ext cx="4509898" cy="3500462"/>
          </a:xfrm>
          <a:prstGeom prst="rect">
            <a:avLst/>
          </a:prstGeom>
        </p:spPr>
      </p:pic>
      <p:sp>
        <p:nvSpPr>
          <p:cNvPr id="15" name="AutoShape 4"/>
          <p:cNvSpPr>
            <a:spLocks noChangeArrowheads="1"/>
          </p:cNvSpPr>
          <p:nvPr/>
        </p:nvSpPr>
        <p:spPr bwMode="black">
          <a:xfrm>
            <a:off x="357158" y="357166"/>
            <a:ext cx="8501122" cy="1285884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black">
          <a:xfrm>
            <a:off x="642910" y="642918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«Энергосбережение в «Дальнегорском городском округе на 2013-2015 </a:t>
            </a:r>
            <a:r>
              <a:rPr lang="ru-RU" sz="2400" dirty="0" err="1" smtClean="0"/>
              <a:t>гг</a:t>
            </a:r>
            <a:r>
              <a:rPr lang="ru-RU" sz="2400" dirty="0" smtClean="0"/>
              <a:t>»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3286116" y="142852"/>
            <a:ext cx="2714643" cy="444500"/>
            <a:chOff x="624" y="672"/>
            <a:chExt cx="1773" cy="240"/>
          </a:xfrm>
        </p:grpSpPr>
        <p:sp>
          <p:nvSpPr>
            <p:cNvPr id="20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Rectangle 29"/>
          <p:cNvSpPr>
            <a:spLocks noChangeArrowheads="1"/>
          </p:cNvSpPr>
          <p:nvPr/>
        </p:nvSpPr>
        <p:spPr bwMode="white">
          <a:xfrm>
            <a:off x="3857620" y="142852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066800"/>
          </a:xfrm>
        </p:spPr>
        <p:txBody>
          <a:bodyPr/>
          <a:lstStyle/>
          <a:p>
            <a:pPr algn="ctr"/>
            <a:r>
              <a:rPr lang="ru-RU" sz="2800" dirty="0" smtClean="0"/>
              <a:t>Расходы по отрасли «Национальная экономика»</a:t>
            </a:r>
            <a:endParaRPr lang="ru-RU" sz="28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286248" y="2000240"/>
            <a:ext cx="928694" cy="571504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714612" y="2643182"/>
            <a:ext cx="4051300" cy="714380"/>
            <a:chOff x="2736" y="1803"/>
            <a:chExt cx="2552" cy="576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lt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lt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lt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Text Box 16"/>
          <p:cNvSpPr txBox="1">
            <a:spLocks noChangeArrowheads="1"/>
          </p:cNvSpPr>
          <p:nvPr/>
        </p:nvSpPr>
        <p:spPr bwMode="gray">
          <a:xfrm>
            <a:off x="3071802" y="3000372"/>
            <a:ext cx="32893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0000"/>
                </a:solidFill>
              </a:rPr>
              <a:t>112 687,0 т.руб.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57752" y="1285860"/>
            <a:ext cx="4051300" cy="714380"/>
            <a:chOff x="2728" y="2640"/>
            <a:chExt cx="2552" cy="576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Text Box 21"/>
          <p:cNvSpPr txBox="1">
            <a:spLocks noChangeArrowheads="1"/>
          </p:cNvSpPr>
          <p:nvPr/>
        </p:nvSpPr>
        <p:spPr bwMode="gray">
          <a:xfrm>
            <a:off x="5286380" y="1643050"/>
            <a:ext cx="3289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000000"/>
                </a:solidFill>
              </a:rPr>
              <a:t>131 994,4 т.руб.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gray">
          <a:xfrm>
            <a:off x="3286116" y="2571744"/>
            <a:ext cx="292895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Рост расходов на 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96885" y="1282701"/>
            <a:ext cx="4051300" cy="717539"/>
            <a:chOff x="2728" y="983"/>
            <a:chExt cx="2552" cy="576"/>
          </a:xfrm>
        </p:grpSpPr>
        <p:sp>
          <p:nvSpPr>
            <p:cNvPr id="18" name="Rectangle 34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gray">
          <a:xfrm>
            <a:off x="1000100" y="1643050"/>
            <a:ext cx="3289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19 307,3 т.руб.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gray">
          <a:xfrm>
            <a:off x="1500166" y="1214422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В 2011 году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71472" y="3929066"/>
            <a:ext cx="4051300" cy="714380"/>
            <a:chOff x="2728" y="1008"/>
            <a:chExt cx="2552" cy="576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Text Box 11"/>
          <p:cNvSpPr txBox="1">
            <a:spLocks noChangeArrowheads="1"/>
          </p:cNvSpPr>
          <p:nvPr/>
        </p:nvSpPr>
        <p:spPr bwMode="gray">
          <a:xfrm>
            <a:off x="1000100" y="4286256"/>
            <a:ext cx="3289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98 689,8 т.руб.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white">
          <a:xfrm>
            <a:off x="1428728" y="3857628"/>
            <a:ext cx="24320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В 2013 году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5715008" y="3500438"/>
            <a:ext cx="2832100" cy="2376488"/>
            <a:chOff x="357" y="1193"/>
            <a:chExt cx="1784" cy="1497"/>
          </a:xfrm>
        </p:grpSpPr>
        <p:sp>
          <p:nvSpPr>
            <p:cNvPr id="37" name="Freeform 26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/>
              <a:ahLst/>
              <a:cxnLst>
                <a:cxn ang="0">
                  <a:pos x="882" y="374"/>
                </a:cxn>
                <a:cxn ang="0">
                  <a:pos x="719" y="425"/>
                </a:cxn>
                <a:cxn ang="0">
                  <a:pos x="88" y="93"/>
                </a:cxn>
                <a:cxn ang="0">
                  <a:pos x="188" y="3"/>
                </a:cxn>
                <a:cxn ang="0">
                  <a:pos x="343" y="73"/>
                </a:cxn>
                <a:cxn ang="0">
                  <a:pos x="882" y="374"/>
                </a:cxn>
              </a:cxnLst>
              <a:rect l="0" t="0" r="r" b="b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/>
              <a:ahLst/>
              <a:cxnLst>
                <a:cxn ang="0">
                  <a:pos x="748" y="320"/>
                </a:cxn>
                <a:cxn ang="0">
                  <a:pos x="604" y="354"/>
                </a:cxn>
                <a:cxn ang="0">
                  <a:pos x="63" y="84"/>
                </a:cxn>
                <a:cxn ang="0">
                  <a:pos x="221" y="39"/>
                </a:cxn>
                <a:cxn ang="0">
                  <a:pos x="748" y="320"/>
                </a:cxn>
              </a:cxnLst>
              <a:rect l="0" t="0" r="r" b="b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333333">
                    <a:gamma/>
                    <a:shade val="0"/>
                    <a:invGamma/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833" y="1187"/>
              <a:ext cx="1315" cy="1490"/>
              <a:chOff x="313" y="2400"/>
              <a:chExt cx="1349" cy="1534"/>
            </a:xfrm>
          </p:grpSpPr>
          <p:sp>
            <p:nvSpPr>
              <p:cNvPr id="41" name="Freeform 30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2353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9020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197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/>
                <a:ahLst/>
                <a:cxnLst>
                  <a:cxn ang="0">
                    <a:pos x="103" y="101"/>
                  </a:cxn>
                  <a:cxn ang="0">
                    <a:pos x="74" y="50"/>
                  </a:cxn>
                  <a:cxn ang="0">
                    <a:pos x="121" y="1"/>
                  </a:cxn>
                  <a:cxn ang="0">
                    <a:pos x="171" y="52"/>
                  </a:cxn>
                  <a:cxn ang="0">
                    <a:pos x="135" y="101"/>
                  </a:cxn>
                  <a:cxn ang="0">
                    <a:pos x="134" y="124"/>
                  </a:cxn>
                  <a:cxn ang="0">
                    <a:pos x="209" y="145"/>
                  </a:cxn>
                  <a:cxn ang="0">
                    <a:pos x="221" y="204"/>
                  </a:cxn>
                  <a:cxn ang="0">
                    <a:pos x="218" y="321"/>
                  </a:cxn>
                  <a:cxn ang="0">
                    <a:pos x="209" y="365"/>
                  </a:cxn>
                  <a:cxn ang="0">
                    <a:pos x="196" y="308"/>
                  </a:cxn>
                  <a:cxn ang="0">
                    <a:pos x="187" y="202"/>
                  </a:cxn>
                  <a:cxn ang="0">
                    <a:pos x="170" y="321"/>
                  </a:cxn>
                  <a:cxn ang="0">
                    <a:pos x="144" y="569"/>
                  </a:cxn>
                  <a:cxn ang="0">
                    <a:pos x="78" y="565"/>
                  </a:cxn>
                  <a:cxn ang="0">
                    <a:pos x="50" y="325"/>
                  </a:cxn>
                  <a:cxn ang="0">
                    <a:pos x="33" y="208"/>
                  </a:cxn>
                  <a:cxn ang="0">
                    <a:pos x="25" y="310"/>
                  </a:cxn>
                  <a:cxn ang="0">
                    <a:pos x="12" y="365"/>
                  </a:cxn>
                  <a:cxn ang="0">
                    <a:pos x="1" y="305"/>
                  </a:cxn>
                  <a:cxn ang="0">
                    <a:pos x="7" y="184"/>
                  </a:cxn>
                  <a:cxn ang="0">
                    <a:pos x="23" y="140"/>
                  </a:cxn>
                  <a:cxn ang="0">
                    <a:pos x="102" y="124"/>
                  </a:cxn>
                  <a:cxn ang="0">
                    <a:pos x="103" y="101"/>
                  </a:cxn>
                </a:cxnLst>
                <a:rect l="0" t="0" r="r" b="b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5882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legacyPerspectiveTopLeft">
                  <a:rot lat="0" lon="20099999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ru-RU"/>
              </a:p>
            </p:txBody>
          </p:sp>
        </p:grpSp>
      </p:grpSp>
      <p:sp>
        <p:nvSpPr>
          <p:cNvPr id="44" name="Text Box 24"/>
          <p:cNvSpPr txBox="1">
            <a:spLocks noChangeArrowheads="1"/>
          </p:cNvSpPr>
          <p:nvPr/>
        </p:nvSpPr>
        <p:spPr bwMode="gray">
          <a:xfrm>
            <a:off x="5715008" y="1214422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FFFFFF"/>
                </a:solidFill>
              </a:rPr>
              <a:t>В 2012 году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/>
      <p:bldP spid="16" grpId="0"/>
      <p:bldP spid="21" grpId="0"/>
      <p:bldP spid="22" grpId="0"/>
      <p:bldP spid="27" grpId="0"/>
      <p:bldP spid="28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066800"/>
          </a:xfrm>
        </p:spPr>
        <p:txBody>
          <a:bodyPr/>
          <a:lstStyle/>
          <a:p>
            <a:pPr algn="ctr"/>
            <a:r>
              <a:rPr lang="ru-RU" sz="2800" dirty="0" smtClean="0"/>
              <a:t>Основные мероприятия  по отрасли «Национальная экономика»</a:t>
            </a:r>
            <a:endParaRPr lang="ru-RU" sz="2800" dirty="0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black">
          <a:xfrm>
            <a:off x="214282" y="1285860"/>
            <a:ext cx="4286280" cy="1357322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black">
          <a:xfrm>
            <a:off x="142844" y="1571612"/>
            <a:ext cx="4429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Поддержка и развитие социальной и инженерной инфраструктуры в рамках КИП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1" name="Рисунок 10" descr="DSC06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4357718" cy="2940766"/>
          </a:xfrm>
          <a:prstGeom prst="rect">
            <a:avLst/>
          </a:prstGeom>
        </p:spPr>
      </p:pic>
      <p:sp>
        <p:nvSpPr>
          <p:cNvPr id="21" name="AutoShape 13"/>
          <p:cNvSpPr>
            <a:spLocks noChangeArrowheads="1"/>
          </p:cNvSpPr>
          <p:nvPr/>
        </p:nvSpPr>
        <p:spPr bwMode="gray">
          <a:xfrm>
            <a:off x="142844" y="5857892"/>
            <a:ext cx="4429156" cy="78581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gray">
          <a:xfrm>
            <a:off x="142844" y="5929330"/>
            <a:ext cx="4609211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Капитальный ремонт противофильтрационной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цементной завесы в левобережном примыкании 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плотины водохранилища 27 ключ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24" name="Рисунок 23" descr="DSC05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786058"/>
            <a:ext cx="4251852" cy="2917719"/>
          </a:xfrm>
          <a:prstGeom prst="rect">
            <a:avLst/>
          </a:prstGeom>
        </p:spPr>
      </p:pic>
      <p:sp>
        <p:nvSpPr>
          <p:cNvPr id="25" name="AutoShape 13"/>
          <p:cNvSpPr>
            <a:spLocks noChangeArrowheads="1"/>
          </p:cNvSpPr>
          <p:nvPr/>
        </p:nvSpPr>
        <p:spPr bwMode="gray">
          <a:xfrm>
            <a:off x="4714876" y="5857892"/>
            <a:ext cx="4429124" cy="78581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4714876" y="5929330"/>
            <a:ext cx="4572214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Ремонт магистрального водопровода от улицы</a:t>
            </a:r>
          </a:p>
          <a:p>
            <a:pPr algn="l">
              <a:lnSpc>
                <a:spcPct val="90000"/>
              </a:lnSpc>
            </a:pPr>
            <a:r>
              <a:rPr lang="ru-RU" sz="1400" dirty="0" err="1" smtClean="0">
                <a:solidFill>
                  <a:srgbClr val="1C1C1C"/>
                </a:solidFill>
                <a:cs typeface="Arial" charset="0"/>
              </a:rPr>
              <a:t>Увальная</a:t>
            </a: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до водохранилища «</a:t>
            </a:r>
            <a:r>
              <a:rPr lang="ru-RU" sz="1400" dirty="0" err="1" smtClean="0">
                <a:solidFill>
                  <a:srgbClr val="1C1C1C"/>
                </a:solidFill>
                <a:cs typeface="Arial" charset="0"/>
              </a:rPr>
              <a:t>Нижданкинское</a:t>
            </a: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»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1071538" y="1142984"/>
            <a:ext cx="2600323" cy="428628"/>
            <a:chOff x="624" y="672"/>
            <a:chExt cx="1773" cy="240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Rectangle 29"/>
          <p:cNvSpPr>
            <a:spLocks noChangeArrowheads="1"/>
          </p:cNvSpPr>
          <p:nvPr/>
        </p:nvSpPr>
        <p:spPr bwMode="white">
          <a:xfrm>
            <a:off x="1500166" y="1142984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gray">
          <a:xfrm flipV="1">
            <a:off x="5214942" y="2428868"/>
            <a:ext cx="3305175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5286380" y="1285860"/>
            <a:ext cx="3190875" cy="1357312"/>
            <a:chOff x="2950" y="1670"/>
            <a:chExt cx="2010" cy="855"/>
          </a:xfrm>
        </p:grpSpPr>
        <p:sp>
          <p:nvSpPr>
            <p:cNvPr id="18" name="Rectangle 14"/>
            <p:cNvSpPr>
              <a:spLocks noChangeArrowheads="1"/>
            </p:cNvSpPr>
            <p:nvPr/>
          </p:nvSpPr>
          <p:spPr bwMode="gray">
            <a:xfrm>
              <a:off x="4660" y="1670"/>
              <a:ext cx="90" cy="85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gray">
            <a:xfrm>
              <a:off x="3175" y="1675"/>
              <a:ext cx="90" cy="85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gray">
            <a:xfrm>
              <a:off x="2950" y="171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ru-RU" sz="1600" b="0" dirty="0" smtClean="0">
                  <a:solidFill>
                    <a:srgbClr val="000000"/>
                  </a:solidFill>
                  <a:cs typeface="Arial" charset="0"/>
                </a:rPr>
                <a:t>Оплачено в рамках программы: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AutoShape 19"/>
            <p:cNvSpPr>
              <a:spLocks noChangeArrowheads="1"/>
            </p:cNvSpPr>
            <p:nvPr/>
          </p:nvSpPr>
          <p:spPr bwMode="gray">
            <a:xfrm>
              <a:off x="2950" y="2030"/>
              <a:ext cx="2010" cy="36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Краевой бюджет 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 54 502,4 т.руб.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066800"/>
          </a:xfrm>
        </p:spPr>
        <p:txBody>
          <a:bodyPr/>
          <a:lstStyle/>
          <a:p>
            <a:pPr algn="ctr"/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5" name="Рисунок 4" descr="ИП Бражников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3571900" cy="2254879"/>
          </a:xfrm>
          <a:prstGeom prst="rect">
            <a:avLst/>
          </a:prstGeom>
        </p:spPr>
      </p:pic>
      <p:pic>
        <p:nvPicPr>
          <p:cNvPr id="6" name="Рисунок 5" descr="Для презентации слайд 2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071678"/>
            <a:ext cx="4714908" cy="2357454"/>
          </a:xfrm>
          <a:prstGeom prst="rect">
            <a:avLst/>
          </a:prstGeom>
        </p:spPr>
      </p:pic>
      <p:pic>
        <p:nvPicPr>
          <p:cNvPr id="7" name="Рисунок 6" descr="Для презентации слайд 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4572008"/>
            <a:ext cx="3435549" cy="2071702"/>
          </a:xfrm>
          <a:prstGeom prst="rect">
            <a:avLst/>
          </a:prstGeom>
        </p:spPr>
      </p:pic>
      <p:sp>
        <p:nvSpPr>
          <p:cNvPr id="8" name="AutoShape 13"/>
          <p:cNvSpPr>
            <a:spLocks noChangeArrowheads="1"/>
          </p:cNvSpPr>
          <p:nvPr/>
        </p:nvSpPr>
        <p:spPr bwMode="gray">
          <a:xfrm>
            <a:off x="3786182" y="4500570"/>
            <a:ext cx="5143504" cy="221457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gray">
          <a:xfrm>
            <a:off x="3786150" y="4857760"/>
            <a:ext cx="5200847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Выдано грантов начинающим предпринимателям – 30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субъектам ;</a:t>
            </a:r>
          </a:p>
          <a:p>
            <a:pPr algn="l">
              <a:lnSpc>
                <a:spcPct val="90000"/>
              </a:lnSpc>
            </a:pPr>
            <a:endParaRPr lang="ru-RU" sz="1400" dirty="0" smtClean="0">
              <a:solidFill>
                <a:srgbClr val="1C1C1C"/>
              </a:solidFill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ru-RU" sz="1400" dirty="0" smtClean="0">
              <a:solidFill>
                <a:srgbClr val="1C1C1C"/>
              </a:solidFill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gray">
          <a:xfrm>
            <a:off x="3786182" y="5286388"/>
            <a:ext cx="5143536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Оказана финансовая поддержка – 11 субъектам (в том числе 3 на возобновление предпринимательской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деятельности в рамках ЧС);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gray">
          <a:xfrm>
            <a:off x="3786182" y="6000768"/>
            <a:ext cx="2259016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Выдан 51 </a:t>
            </a:r>
            <a:r>
              <a:rPr lang="ru-RU" sz="1400" dirty="0" err="1" smtClean="0">
                <a:solidFill>
                  <a:srgbClr val="1C1C1C"/>
                </a:solidFill>
                <a:cs typeface="Arial" charset="0"/>
              </a:rPr>
              <a:t>микрозайм</a:t>
            </a: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;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gray">
          <a:xfrm>
            <a:off x="3786182" y="6286520"/>
            <a:ext cx="5072098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Проведено 5 ярмарок и 27 мероприятий по оказанию бесплатной правовой помощи предпринимателям;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4929158" y="4286256"/>
            <a:ext cx="2886075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" name="Rectangle 31"/>
          <p:cNvSpPr>
            <a:spLocks noChangeArrowheads="1"/>
          </p:cNvSpPr>
          <p:nvPr/>
        </p:nvSpPr>
        <p:spPr bwMode="gray">
          <a:xfrm>
            <a:off x="5500662" y="4357694"/>
            <a:ext cx="17309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В 2013 году: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black">
          <a:xfrm>
            <a:off x="142844" y="428604"/>
            <a:ext cx="8715436" cy="1428760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black">
          <a:xfrm>
            <a:off x="285720" y="714356"/>
            <a:ext cx="8429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Развитие и поддержка малого и среднего предпринимательства в Дальнегорском городском округе на 2010-2012 годы и на период до 2015 года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3143240" y="214290"/>
            <a:ext cx="2714643" cy="444500"/>
            <a:chOff x="624" y="672"/>
            <a:chExt cx="1773" cy="240"/>
          </a:xfrm>
        </p:grpSpPr>
        <p:sp>
          <p:nvSpPr>
            <p:cNvPr id="22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" name="Rectangle 29"/>
          <p:cNvSpPr>
            <a:spLocks noChangeArrowheads="1"/>
          </p:cNvSpPr>
          <p:nvPr/>
        </p:nvSpPr>
        <p:spPr bwMode="white">
          <a:xfrm>
            <a:off x="3714744" y="214290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066800"/>
          </a:xfrm>
        </p:spPr>
        <p:txBody>
          <a:bodyPr/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" name="Рисунок 19" descr="619431628957adf22b2ca682a5dbed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256"/>
            <a:ext cx="4214842" cy="2411033"/>
          </a:xfrm>
          <a:prstGeom prst="rect">
            <a:avLst/>
          </a:prstGeom>
        </p:spPr>
      </p:pic>
      <p:pic>
        <p:nvPicPr>
          <p:cNvPr id="21" name="Рисунок 20" descr="untit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4214842" cy="2408481"/>
          </a:xfrm>
          <a:prstGeom prst="rect">
            <a:avLst/>
          </a:prstGeom>
        </p:spPr>
      </p:pic>
      <p:sp>
        <p:nvSpPr>
          <p:cNvPr id="10" name="AutoShape 4"/>
          <p:cNvSpPr>
            <a:spLocks noChangeArrowheads="1"/>
          </p:cNvSpPr>
          <p:nvPr/>
        </p:nvSpPr>
        <p:spPr bwMode="black">
          <a:xfrm>
            <a:off x="142844" y="357166"/>
            <a:ext cx="8786873" cy="1285884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black">
          <a:xfrm>
            <a:off x="0" y="714356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Ремонт дорог и уличной дорожной сети на территории Дальнегорского городского округа на 2012-2014гг.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3286116" y="142852"/>
            <a:ext cx="2714643" cy="444500"/>
            <a:chOff x="624" y="672"/>
            <a:chExt cx="1773" cy="240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Rectangle 29"/>
          <p:cNvSpPr>
            <a:spLocks noChangeArrowheads="1"/>
          </p:cNvSpPr>
          <p:nvPr/>
        </p:nvSpPr>
        <p:spPr bwMode="white">
          <a:xfrm>
            <a:off x="3786182" y="142852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gray">
          <a:xfrm flipV="1">
            <a:off x="5286380" y="5715016"/>
            <a:ext cx="3305175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" name="Group 13"/>
          <p:cNvGrpSpPr>
            <a:grpSpLocks/>
          </p:cNvGrpSpPr>
          <p:nvPr/>
        </p:nvGrpSpPr>
        <p:grpSpPr bwMode="auto">
          <a:xfrm>
            <a:off x="5357818" y="2857496"/>
            <a:ext cx="3190875" cy="2943225"/>
            <a:chOff x="2950" y="1670"/>
            <a:chExt cx="2010" cy="1854"/>
          </a:xfrm>
        </p:grpSpPr>
        <p:sp>
          <p:nvSpPr>
            <p:cNvPr id="25" name="Rectangle 14"/>
            <p:cNvSpPr>
              <a:spLocks noChangeArrowheads="1"/>
            </p:cNvSpPr>
            <p:nvPr/>
          </p:nvSpPr>
          <p:spPr bwMode="gray">
            <a:xfrm>
              <a:off x="4660" y="1670"/>
              <a:ext cx="90" cy="185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gray">
            <a:xfrm>
              <a:off x="3175" y="1675"/>
              <a:ext cx="90" cy="184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16"/>
            <p:cNvSpPr>
              <a:spLocks noChangeArrowheads="1"/>
            </p:cNvSpPr>
            <p:nvPr/>
          </p:nvSpPr>
          <p:spPr bwMode="gray">
            <a:xfrm>
              <a:off x="2950" y="171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ru-RU" sz="1600" b="0" dirty="0" smtClean="0">
                  <a:solidFill>
                    <a:srgbClr val="000000"/>
                  </a:solidFill>
                  <a:cs typeface="Arial" charset="0"/>
                </a:rPr>
                <a:t>Оплачено в рамках программы: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AutoShape 19"/>
            <p:cNvSpPr>
              <a:spLocks noChangeArrowheads="1"/>
            </p:cNvSpPr>
            <p:nvPr/>
          </p:nvSpPr>
          <p:spPr bwMode="gray">
            <a:xfrm>
              <a:off x="2950" y="2075"/>
              <a:ext cx="2010" cy="36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Краевой бюджет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rgbClr val="1C1C1C"/>
                  </a:solidFill>
                  <a:cs typeface="Arial" charset="0"/>
                </a:rPr>
                <a:t>9 493,6 т.руб.</a:t>
              </a:r>
            </a:p>
          </p:txBody>
        </p:sp>
        <p:sp>
          <p:nvSpPr>
            <p:cNvPr id="29" name="AutoShape 20"/>
            <p:cNvSpPr>
              <a:spLocks noChangeArrowheads="1"/>
            </p:cNvSpPr>
            <p:nvPr/>
          </p:nvSpPr>
          <p:spPr bwMode="gray">
            <a:xfrm>
              <a:off x="2950" y="2570"/>
              <a:ext cx="2010" cy="36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cs typeface="Arial" charset="0"/>
                </a:rPr>
                <a:t>Местный бюджет </a:t>
              </a:r>
            </a:p>
            <a:p>
              <a:pPr algn="ctr" eaLnBrk="0" hangingPunct="0">
                <a:buFont typeface="Wingdings" pitchFamily="2" charset="2"/>
                <a:buNone/>
              </a:pPr>
              <a:r>
                <a:rPr lang="ru-RU" sz="1600" dirty="0" smtClean="0">
                  <a:solidFill>
                    <a:srgbClr val="1C1C1C"/>
                  </a:solidFill>
                  <a:cs typeface="Arial" charset="0"/>
                </a:rPr>
                <a:t>4 068,7 т.руб.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0" name="AutoShape 20"/>
          <p:cNvSpPr>
            <a:spLocks noChangeArrowheads="1"/>
          </p:cNvSpPr>
          <p:nvPr/>
        </p:nvSpPr>
        <p:spPr bwMode="gray">
          <a:xfrm>
            <a:off x="5357818" y="5072074"/>
            <a:ext cx="3190875" cy="5715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Всего: 13 562,3 т.руб.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066800"/>
          </a:xfrm>
        </p:spPr>
        <p:txBody>
          <a:bodyPr/>
          <a:lstStyle/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3000364" y="5214950"/>
            <a:ext cx="5857916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ltGray">
          <a:xfrm rot="5400000">
            <a:off x="2791606" y="5423707"/>
            <a:ext cx="417513" cy="428628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gray">
          <a:xfrm>
            <a:off x="3286116" y="5357826"/>
            <a:ext cx="5357850" cy="79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2400" dirty="0" smtClean="0">
                <a:solidFill>
                  <a:srgbClr val="080808"/>
                </a:solidFill>
                <a:cs typeface="Arial" charset="0"/>
              </a:rPr>
              <a:t>За счет местного бюджета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400" dirty="0" smtClean="0">
                <a:solidFill>
                  <a:srgbClr val="080808"/>
                </a:solidFill>
                <a:cs typeface="Arial" charset="0"/>
              </a:rPr>
              <a:t>2 897,8 т.руб.</a:t>
            </a:r>
            <a:endParaRPr lang="en-US" sz="2400" dirty="0">
              <a:solidFill>
                <a:srgbClr val="080808"/>
              </a:solidFill>
              <a:cs typeface="Arial" charset="0"/>
            </a:endParaRPr>
          </a:p>
        </p:txBody>
      </p:sp>
      <p:pic>
        <p:nvPicPr>
          <p:cNvPr id="9" name="Picture 12" descr="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72008"/>
            <a:ext cx="2143140" cy="2143140"/>
          </a:xfrm>
          <a:prstGeom prst="rect">
            <a:avLst/>
          </a:prstGeom>
          <a:noFill/>
        </p:spPr>
      </p:pic>
      <p:pic>
        <p:nvPicPr>
          <p:cNvPr id="10" name="Рисунок 9" descr="15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14554"/>
            <a:ext cx="4071966" cy="2857520"/>
          </a:xfrm>
          <a:prstGeom prst="rect">
            <a:avLst/>
          </a:prstGeom>
        </p:spPr>
      </p:pic>
      <p:pic>
        <p:nvPicPr>
          <p:cNvPr id="11" name="Рисунок 10" descr="imag25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214554"/>
            <a:ext cx="4000528" cy="2928958"/>
          </a:xfrm>
          <a:prstGeom prst="rect">
            <a:avLst/>
          </a:prstGeom>
        </p:spPr>
      </p:pic>
      <p:sp>
        <p:nvSpPr>
          <p:cNvPr id="12" name="AutoShape 4"/>
          <p:cNvSpPr>
            <a:spLocks noChangeArrowheads="1"/>
          </p:cNvSpPr>
          <p:nvPr/>
        </p:nvSpPr>
        <p:spPr bwMode="black">
          <a:xfrm>
            <a:off x="142844" y="357166"/>
            <a:ext cx="8858312" cy="1714512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3286116" y="142852"/>
            <a:ext cx="2714643" cy="444500"/>
            <a:chOff x="624" y="672"/>
            <a:chExt cx="1773" cy="240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Rectangle 29"/>
          <p:cNvSpPr>
            <a:spLocks noChangeArrowheads="1"/>
          </p:cNvSpPr>
          <p:nvPr/>
        </p:nvSpPr>
        <p:spPr bwMode="white">
          <a:xfrm>
            <a:off x="3786182" y="142852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black">
          <a:xfrm>
            <a:off x="214282" y="642918"/>
            <a:ext cx="8786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Развитие земельной реформы на территории Дальнегорского городского округа на 2011-2013 годы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066800"/>
          </a:xfrm>
        </p:spPr>
        <p:txBody>
          <a:bodyPr/>
          <a:lstStyle/>
          <a:p>
            <a:pPr algn="ctr"/>
            <a:r>
              <a:rPr lang="ru-RU" sz="3200" dirty="0" smtClean="0"/>
              <a:t>Анализ исполнения расходов за 2011, 2012, 2013 годы</a:t>
            </a:r>
            <a:endParaRPr lang="ru-RU" sz="3200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214282" y="1500174"/>
            <a:ext cx="8715436" cy="507209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71612"/>
          <a:ext cx="8429684" cy="5000244"/>
        </p:xfrm>
        <a:graphic>
          <a:graphicData uri="http://schemas.openxmlformats.org/drawingml/2006/table">
            <a:tbl>
              <a:tblPr/>
              <a:tblGrid>
                <a:gridCol w="500066"/>
                <a:gridCol w="3357586"/>
                <a:gridCol w="1571636"/>
                <a:gridCol w="1500198"/>
                <a:gridCol w="1500198"/>
              </a:tblGrid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2011 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год, т.руб.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2012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год, т.руб.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2013 год, т.руб.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221, 8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654, 7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80 722,96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358, 8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325, 6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23 493,19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19 307, 3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994, 4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98 689,82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41 514, 6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554, 8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114 289,99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365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909, 9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345, 7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544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042,13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34 891, 2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548,0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61 098,73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Здравоохранение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292, 9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6 659, 2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997, 1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7 020,54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387, 9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666,0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10 852,21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500, 0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100, 0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604, 1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557, 4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401,94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06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645 647, 7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887 743, 2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940 611,51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2667000" y="5715000"/>
            <a:ext cx="3581400" cy="914400"/>
            <a:chOff x="2309" y="1872"/>
            <a:chExt cx="1915" cy="749"/>
          </a:xfrm>
        </p:grpSpPr>
        <p:pic>
          <p:nvPicPr>
            <p:cNvPr id="44037" name="Picture 5" descr="shadow_1_m"/>
            <p:cNvPicPr>
              <a:picLocks noChangeAspect="1" noChangeArrowheads="1"/>
            </p:cNvPicPr>
            <p:nvPr/>
          </p:nvPicPr>
          <p:blipFill>
            <a:blip r:embed="rId2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44038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44039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40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4041" name="Freeform 9"/>
          <p:cNvSpPr>
            <a:spLocks/>
          </p:cNvSpPr>
          <p:nvPr/>
        </p:nvSpPr>
        <p:spPr bwMode="gray">
          <a:xfrm>
            <a:off x="3505200" y="1304925"/>
            <a:ext cx="2200275" cy="480060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5725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4050" name="Group 18"/>
          <p:cNvGrpSpPr>
            <a:grpSpLocks/>
          </p:cNvGrpSpPr>
          <p:nvPr/>
        </p:nvGrpSpPr>
        <p:grpSpPr bwMode="auto">
          <a:xfrm rot="692470">
            <a:off x="5901831" y="1048924"/>
            <a:ext cx="2126684" cy="2082476"/>
            <a:chOff x="4055" y="2088"/>
            <a:chExt cx="436" cy="422"/>
          </a:xfrm>
        </p:grpSpPr>
        <p:pic>
          <p:nvPicPr>
            <p:cNvPr id="44051" name="Picture 19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44052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53" name="Picture 21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44054" name="Group 22"/>
          <p:cNvGrpSpPr>
            <a:grpSpLocks/>
          </p:cNvGrpSpPr>
          <p:nvPr/>
        </p:nvGrpSpPr>
        <p:grpSpPr bwMode="auto">
          <a:xfrm>
            <a:off x="1214414" y="1142984"/>
            <a:ext cx="2143140" cy="2178068"/>
            <a:chOff x="887" y="2040"/>
            <a:chExt cx="433" cy="422"/>
          </a:xfrm>
        </p:grpSpPr>
        <p:pic>
          <p:nvPicPr>
            <p:cNvPr id="44055" name="Picture 23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44056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4057" name="Picture 25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44071" name="Arc 39"/>
          <p:cNvSpPr>
            <a:spLocks/>
          </p:cNvSpPr>
          <p:nvPr/>
        </p:nvSpPr>
        <p:spPr bwMode="black">
          <a:xfrm rot="4456635">
            <a:off x="1710619" y="2288314"/>
            <a:ext cx="4365440" cy="2852875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74" name="Arc 42"/>
          <p:cNvSpPr>
            <a:spLocks/>
          </p:cNvSpPr>
          <p:nvPr/>
        </p:nvSpPr>
        <p:spPr bwMode="black">
          <a:xfrm rot="692470">
            <a:off x="1528087" y="3279233"/>
            <a:ext cx="2167483" cy="930089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gray">
          <a:xfrm>
            <a:off x="1214414" y="1714488"/>
            <a:ext cx="214738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700" dirty="0" smtClean="0">
                <a:solidFill>
                  <a:srgbClr val="FFFFFF"/>
                </a:solidFill>
              </a:rPr>
              <a:t>Итоги реализации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700" dirty="0" smtClean="0">
                <a:solidFill>
                  <a:srgbClr val="FFFFFF"/>
                </a:solidFill>
              </a:rPr>
              <a:t>Муниципальных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700" dirty="0" smtClean="0">
                <a:solidFill>
                  <a:srgbClr val="FFFFFF"/>
                </a:solidFill>
              </a:rPr>
              <a:t>программ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gray">
          <a:xfrm>
            <a:off x="6215074" y="1643050"/>
            <a:ext cx="1477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200" dirty="0" smtClean="0">
                <a:solidFill>
                  <a:srgbClr val="FFFFFF"/>
                </a:solidFill>
              </a:rPr>
              <a:t>Вводная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200" dirty="0" smtClean="0">
                <a:solidFill>
                  <a:srgbClr val="FFFFFF"/>
                </a:solidFill>
              </a:rPr>
              <a:t>часть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44082" name="Rectangle 50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786874" cy="10668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Структура отчета об исполнении бюджета в доступной для граждан форме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26"/>
          <p:cNvGrpSpPr>
            <a:grpSpLocks/>
          </p:cNvGrpSpPr>
          <p:nvPr/>
        </p:nvGrpSpPr>
        <p:grpSpPr bwMode="auto">
          <a:xfrm>
            <a:off x="5786446" y="3929066"/>
            <a:ext cx="2279650" cy="2362200"/>
            <a:chOff x="3984" y="1028"/>
            <a:chExt cx="1436" cy="1488"/>
          </a:xfrm>
        </p:grpSpPr>
        <p:pic>
          <p:nvPicPr>
            <p:cNvPr id="51" name="Picture 27" descr="light_shadow"/>
            <p:cNvPicPr>
              <a:picLocks noChangeAspect="1" noChangeArrowheads="1"/>
            </p:cNvPicPr>
            <p:nvPr/>
          </p:nvPicPr>
          <p:blipFill>
            <a:blip r:embed="rId6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4120" y="2195"/>
              <a:ext cx="1183" cy="321"/>
            </a:xfrm>
            <a:prstGeom prst="rect">
              <a:avLst/>
            </a:prstGeom>
            <a:noFill/>
          </p:spPr>
        </p:pic>
        <p:pic>
          <p:nvPicPr>
            <p:cNvPr id="52" name="Picture 28" descr="circuler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gray">
            <a:xfrm>
              <a:off x="3984" y="1028"/>
              <a:ext cx="1436" cy="1372"/>
            </a:xfrm>
            <a:prstGeom prst="rect">
              <a:avLst/>
            </a:prstGeom>
            <a:noFill/>
          </p:spPr>
        </p:pic>
        <p:sp>
          <p:nvSpPr>
            <p:cNvPr id="53" name="Oval 29"/>
            <p:cNvSpPr>
              <a:spLocks noChangeArrowheads="1"/>
            </p:cNvSpPr>
            <p:nvPr/>
          </p:nvSpPr>
          <p:spPr bwMode="gray">
            <a:xfrm>
              <a:off x="3984" y="1028"/>
              <a:ext cx="1434" cy="13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55000"/>
                  </a:schemeClr>
                </a:gs>
                <a:gs pos="50000">
                  <a:schemeClr val="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hlink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4" name="Picture 30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4126" y="1042"/>
              <a:ext cx="1136" cy="486"/>
            </a:xfrm>
            <a:prstGeom prst="rect">
              <a:avLst/>
            </a:prstGeom>
            <a:noFill/>
          </p:spPr>
        </p:pic>
      </p:grpSp>
      <p:sp>
        <p:nvSpPr>
          <p:cNvPr id="56" name="Rectangle 45"/>
          <p:cNvSpPr>
            <a:spLocks noChangeArrowheads="1"/>
          </p:cNvSpPr>
          <p:nvPr/>
        </p:nvSpPr>
        <p:spPr bwMode="gray">
          <a:xfrm>
            <a:off x="5857884" y="4429132"/>
            <a:ext cx="21278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Исполнение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бюджета  по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доходам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57" name="Group 20"/>
          <p:cNvGrpSpPr>
            <a:grpSpLocks/>
          </p:cNvGrpSpPr>
          <p:nvPr/>
        </p:nvGrpSpPr>
        <p:grpSpPr bwMode="auto">
          <a:xfrm>
            <a:off x="714348" y="4000504"/>
            <a:ext cx="2286016" cy="2386018"/>
            <a:chOff x="3068" y="2516"/>
            <a:chExt cx="988" cy="1008"/>
          </a:xfrm>
        </p:grpSpPr>
        <p:pic>
          <p:nvPicPr>
            <p:cNvPr id="58" name="Picture 21" descr="light_shadow"/>
            <p:cNvPicPr>
              <a:picLocks noChangeAspect="1" noChangeArrowheads="1"/>
            </p:cNvPicPr>
            <p:nvPr/>
          </p:nvPicPr>
          <p:blipFill>
            <a:blip r:embed="rId8" cstate="print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3165" y="3306"/>
              <a:ext cx="811" cy="218"/>
            </a:xfrm>
            <a:prstGeom prst="rect">
              <a:avLst/>
            </a:prstGeom>
            <a:noFill/>
          </p:spPr>
        </p:pic>
        <p:pic>
          <p:nvPicPr>
            <p:cNvPr id="59" name="Picture 22" descr="circuler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gray">
            <a:xfrm>
              <a:off x="3072" y="2516"/>
              <a:ext cx="984" cy="929"/>
            </a:xfrm>
            <a:prstGeom prst="rect">
              <a:avLst/>
            </a:prstGeom>
            <a:noFill/>
          </p:spPr>
        </p:pic>
        <p:sp>
          <p:nvSpPr>
            <p:cNvPr id="60" name="Oval 23"/>
            <p:cNvSpPr>
              <a:spLocks noChangeArrowheads="1"/>
            </p:cNvSpPr>
            <p:nvPr/>
          </p:nvSpPr>
          <p:spPr bwMode="gray">
            <a:xfrm>
              <a:off x="3068" y="2516"/>
              <a:ext cx="986" cy="93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" name="Picture 24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3170" y="2526"/>
              <a:ext cx="778" cy="329"/>
            </a:xfrm>
            <a:prstGeom prst="rect">
              <a:avLst/>
            </a:prstGeom>
            <a:noFill/>
          </p:spPr>
        </p:pic>
      </p:grpSp>
      <p:sp>
        <p:nvSpPr>
          <p:cNvPr id="63" name="Прямоугольник 62"/>
          <p:cNvSpPr/>
          <p:nvPr/>
        </p:nvSpPr>
        <p:spPr>
          <a:xfrm>
            <a:off x="714348" y="4500570"/>
            <a:ext cx="2214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Исполнение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бюджета  по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dirty="0" smtClean="0">
                <a:solidFill>
                  <a:srgbClr val="FFFFFF"/>
                </a:solidFill>
              </a:rPr>
              <a:t>расходам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4" name="Arc 42"/>
          <p:cNvSpPr>
            <a:spLocks/>
          </p:cNvSpPr>
          <p:nvPr/>
        </p:nvSpPr>
        <p:spPr bwMode="black">
          <a:xfrm rot="11447071">
            <a:off x="5282818" y="2909191"/>
            <a:ext cx="2167483" cy="930089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0"/>
            <a:ext cx="9001188" cy="1066800"/>
          </a:xfrm>
        </p:spPr>
        <p:txBody>
          <a:bodyPr/>
          <a:lstStyle/>
          <a:p>
            <a:pPr algn="ctr"/>
            <a:r>
              <a:rPr lang="ru-RU" sz="2300" dirty="0" smtClean="0"/>
              <a:t>Перечень муниципальных программ, функционировавших на территории Дальнегорского городского округа в 2013 году</a:t>
            </a:r>
            <a:endParaRPr lang="ru-RU" sz="2300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285720" y="1285860"/>
            <a:ext cx="8715436" cy="5286412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357298"/>
          <a:ext cx="8429684" cy="5146479"/>
        </p:xfrm>
        <a:graphic>
          <a:graphicData uri="http://schemas.openxmlformats.org/drawingml/2006/table">
            <a:tbl>
              <a:tblPr/>
              <a:tblGrid>
                <a:gridCol w="642942"/>
                <a:gridCol w="5357850"/>
                <a:gridCol w="1285884"/>
                <a:gridCol w="1143008"/>
              </a:tblGrid>
              <a:tr h="3352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т.руб.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т.руб.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"Развитие и поддержка малого и среднего предпринимательства в Дальнегорском городском округе" на 2010-2012 годы и на период до 2015 года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26 160,4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16 894,0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"Энергосбережение в Дальнегорском городском округе на 2010-2013 г.г."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4 873,8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4 594,7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"Пожарная безопасность Дальнегорского городского округа на 2011-2015 г.г."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5 148,4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4 908,1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"Информатизация системы образования Дальнегорского городского округа на 2012-2014 годы"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892,0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842,3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"Улучшение условий и охраны труда в организациях Дальнегорского городского округа на 2013-2015 годы"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1 156,0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"Организация отдыха, оздоровления и занятости детей и подростков в каникулярное время на территории Дальнегорского городского округа на 2011-2015 г.г."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5 040,1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4 519,1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"Развитие физической культуры и спорта на территории Дальнегорского городского округа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2011- 2015 г.г."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888,0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886,2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0"/>
            <a:ext cx="9001188" cy="1066800"/>
          </a:xfrm>
        </p:spPr>
        <p:txBody>
          <a:bodyPr/>
          <a:lstStyle/>
          <a:p>
            <a:pPr algn="ctr"/>
            <a:r>
              <a:rPr lang="ru-RU" sz="2300" dirty="0" smtClean="0"/>
              <a:t>Перечень муниципальных программ функционировавших на территории Дальнегорского городского округа в 2013 году</a:t>
            </a:r>
            <a:endParaRPr lang="ru-RU" sz="2300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285720" y="1214422"/>
            <a:ext cx="8715436" cy="564357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142984"/>
          <a:ext cx="8429684" cy="5656828"/>
        </p:xfrm>
        <a:graphic>
          <a:graphicData uri="http://schemas.openxmlformats.org/drawingml/2006/table">
            <a:tbl>
              <a:tblPr/>
              <a:tblGrid>
                <a:gridCol w="642942"/>
                <a:gridCol w="5143536"/>
                <a:gridCol w="1357322"/>
                <a:gridCol w="1285884"/>
              </a:tblGrid>
              <a:tr h="3352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т.руб.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т.руб.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"Молодёжь Дальнегорского городского округа на 2011-2015 г.г."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адресная программа по переселению граждан из аварийного жилищного фонда с учётом необходимости развития малоэтажного жилищного строительства на 2013-2015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132 787,6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96 341,8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"Развитие системы образования Дальнегорского городского округа" на период 2012-2014 годы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27 366,6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27 284,2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"Профилактика терроризма и экстремизма на территории Дальнегорского городского округа на 2012-2016 годы"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1 610,6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1 507,1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"Ремонт дорог и уличной дорожной сети на территории Дальнегорского городского округа (2012-2014 годы)"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13 666,9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13 562,3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Ведомственная целевая программа "Модернизация муниципальных библиотек в Дальнегорском городском округе на 2013-2015 годы"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229,0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Ведомственная целевая программа «Обеспечение сохранности музейного фонда и развитие Музейно-выставочного центра г. Дальнегорска на 2012-2014 годы»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958,1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0"/>
            <a:ext cx="9001188" cy="1066800"/>
          </a:xfrm>
        </p:spPr>
        <p:txBody>
          <a:bodyPr/>
          <a:lstStyle/>
          <a:p>
            <a:pPr algn="ctr"/>
            <a:r>
              <a:rPr lang="ru-RU" sz="2300" dirty="0" smtClean="0"/>
              <a:t>Перечень муниципальных программ функционировавших на территории Дальнегорского городского округа в 2013 году</a:t>
            </a:r>
            <a:endParaRPr lang="ru-RU" sz="2300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285720" y="1928802"/>
            <a:ext cx="8715436" cy="371477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000240"/>
          <a:ext cx="8501122" cy="3577639"/>
        </p:xfrm>
        <a:graphic>
          <a:graphicData uri="http://schemas.openxmlformats.org/drawingml/2006/table">
            <a:tbl>
              <a:tblPr/>
              <a:tblGrid>
                <a:gridCol w="642942"/>
                <a:gridCol w="5143536"/>
                <a:gridCol w="1357322"/>
                <a:gridCol w="1357322"/>
              </a:tblGrid>
              <a:tr h="3352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т.руб.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т.руб.</a:t>
                      </a: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"Модернизация Муниципального бюджетного учреждения "Дворец культуры химиков"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11 000,0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целевая программа "Повышение качества предоставления государственных и муниципальных услуг на базе многофункционального центра предоставления государственных и муниципальных услуг на 2013-2014 годы"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9 407,3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9 386,8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ведомственная целевая программа " Развитие земельной реформы на территории Дальнегорского городского округа на 2011-2013 годы"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3 277,8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2 897,8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0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по</a:t>
                      </a:r>
                      <a:r>
                        <a:rPr lang="ru-RU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программам </a:t>
                      </a:r>
                      <a:endParaRPr lang="ru-RU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245 309 , 2</a:t>
                      </a:r>
                      <a:endParaRPr lang="ru-RU" sz="1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186 606, 2</a:t>
                      </a:r>
                      <a:endParaRPr lang="ru-RU" sz="15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8858312" cy="10668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Муниципальная целевая программа "Пожарная безопасность Дальнегорского городского округа на 2011-2015 г.г."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4" descr="1323773366_2745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3482603" cy="4643470"/>
          </a:xfrm>
          <a:prstGeom prst="rect">
            <a:avLst/>
          </a:prstGeom>
        </p:spPr>
      </p:pic>
      <p:sp>
        <p:nvSpPr>
          <p:cNvPr id="9" name="AutoShape 13"/>
          <p:cNvSpPr>
            <a:spLocks noChangeArrowheads="1"/>
          </p:cNvSpPr>
          <p:nvPr/>
        </p:nvSpPr>
        <p:spPr bwMode="gray">
          <a:xfrm>
            <a:off x="3929058" y="2428868"/>
            <a:ext cx="5072098" cy="328614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gray">
          <a:xfrm>
            <a:off x="4000496" y="2786058"/>
            <a:ext cx="4857784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Установлена пожарная сигнализация в трех</a:t>
            </a: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учреждениях культуры и двух учреждениях образования;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gray">
          <a:xfrm>
            <a:off x="4000496" y="3500438"/>
            <a:ext cx="4857784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Осуществлено техническое обслуживание АПС в 15 учреждениях образования; 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4429124" y="2214554"/>
            <a:ext cx="4214842" cy="444500"/>
            <a:chOff x="624" y="672"/>
            <a:chExt cx="1773" cy="240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Rectangle 31"/>
          <p:cNvSpPr>
            <a:spLocks noChangeArrowheads="1"/>
          </p:cNvSpPr>
          <p:nvPr/>
        </p:nvSpPr>
        <p:spPr bwMode="gray">
          <a:xfrm>
            <a:off x="4572000" y="2285992"/>
            <a:ext cx="36174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Направленно 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4 908, 1 т.руб.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 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gray">
          <a:xfrm>
            <a:off x="4000496" y="4071942"/>
            <a:ext cx="4857784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Проведено испытание электрооборудования в 31 учреждении образования;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gray">
          <a:xfrm>
            <a:off x="4000496" y="4643446"/>
            <a:ext cx="4857784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Проведена огнезащитная обработка чердачных помещений;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gray">
          <a:xfrm>
            <a:off x="4000496" y="5214950"/>
            <a:ext cx="4857784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Приобретено 24 пожарных гидранта.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black">
          <a:xfrm>
            <a:off x="142844" y="428604"/>
            <a:ext cx="8786874" cy="1143008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3428992" y="214290"/>
            <a:ext cx="2714643" cy="444500"/>
            <a:chOff x="624" y="672"/>
            <a:chExt cx="1773" cy="240"/>
          </a:xfrm>
        </p:grpSpPr>
        <p:sp>
          <p:nvSpPr>
            <p:cNvPr id="21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" name="Rectangle 29"/>
          <p:cNvSpPr>
            <a:spLocks noChangeArrowheads="1"/>
          </p:cNvSpPr>
          <p:nvPr/>
        </p:nvSpPr>
        <p:spPr bwMode="white">
          <a:xfrm>
            <a:off x="3929058" y="214290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715436" cy="10668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"Улучшение условий и охраны труда в организациях Дальнегорского городского округа на 2013-2015 годы"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4" descr="attestatsiya_rabochih_mest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4095778" cy="3071834"/>
          </a:xfrm>
          <a:prstGeom prst="rect">
            <a:avLst/>
          </a:prstGeom>
        </p:spPr>
      </p:pic>
      <p:sp>
        <p:nvSpPr>
          <p:cNvPr id="6" name="AutoShape 13"/>
          <p:cNvSpPr>
            <a:spLocks noChangeArrowheads="1"/>
          </p:cNvSpPr>
          <p:nvPr/>
        </p:nvSpPr>
        <p:spPr bwMode="gray">
          <a:xfrm>
            <a:off x="2143108" y="5786454"/>
            <a:ext cx="5072098" cy="857256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gray">
          <a:xfrm>
            <a:off x="2214546" y="6215082"/>
            <a:ext cx="4857784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ru-RU" sz="1600" dirty="0" smtClean="0">
                <a:solidFill>
                  <a:srgbClr val="1C1C1C"/>
                </a:solidFill>
                <a:cs typeface="Arial" charset="0"/>
              </a:rPr>
              <a:t>Проведена аттестация рабочих мест- 40% 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643174" y="5572140"/>
            <a:ext cx="4214842" cy="500066"/>
            <a:chOff x="624" y="672"/>
            <a:chExt cx="1773" cy="240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Rectangle 31"/>
          <p:cNvSpPr>
            <a:spLocks noChangeArrowheads="1"/>
          </p:cNvSpPr>
          <p:nvPr/>
        </p:nvSpPr>
        <p:spPr bwMode="gray">
          <a:xfrm>
            <a:off x="2786050" y="5643578"/>
            <a:ext cx="442915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Направлено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1 156,0 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т.руб.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 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16" name="Рисунок 15" descr="jur4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214554"/>
            <a:ext cx="4286280" cy="3071834"/>
          </a:xfrm>
          <a:prstGeom prst="rect">
            <a:avLst/>
          </a:prstGeom>
        </p:spPr>
      </p:pic>
      <p:sp>
        <p:nvSpPr>
          <p:cNvPr id="13" name="AutoShape 4"/>
          <p:cNvSpPr>
            <a:spLocks noChangeArrowheads="1"/>
          </p:cNvSpPr>
          <p:nvPr/>
        </p:nvSpPr>
        <p:spPr bwMode="black">
          <a:xfrm>
            <a:off x="142844" y="428604"/>
            <a:ext cx="8786874" cy="1214446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428992" y="214290"/>
            <a:ext cx="2714643" cy="444500"/>
            <a:chOff x="624" y="672"/>
            <a:chExt cx="1773" cy="24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" name="Rectangle 29"/>
          <p:cNvSpPr>
            <a:spLocks noChangeArrowheads="1"/>
          </p:cNvSpPr>
          <p:nvPr/>
        </p:nvSpPr>
        <p:spPr bwMode="white">
          <a:xfrm>
            <a:off x="3929058" y="214290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714356"/>
            <a:ext cx="9501254" cy="1066800"/>
          </a:xfrm>
        </p:spPr>
        <p:txBody>
          <a:bodyPr/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"Организация отдыха, оздоровления </a:t>
            </a:r>
            <a:br>
              <a:rPr lang="ru-RU" sz="23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занятости детей и подростков в каникулярное время на </a:t>
            </a:r>
            <a:br>
              <a:rPr lang="ru-RU" sz="23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территории Дальнегорского городского округа на 2011-2015 г.г."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6" name="Рисунок 5" descr="imagefgh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285992"/>
            <a:ext cx="4143404" cy="3143272"/>
          </a:xfrm>
          <a:prstGeom prst="rect">
            <a:avLst/>
          </a:prstGeom>
        </p:spPr>
      </p:pic>
      <p:pic>
        <p:nvPicPr>
          <p:cNvPr id="7" name="Рисунок 6" descr="пришкольный-лагер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85992"/>
            <a:ext cx="4286280" cy="3143272"/>
          </a:xfrm>
          <a:prstGeom prst="rect">
            <a:avLst/>
          </a:prstGeom>
        </p:spPr>
      </p:pic>
      <p:sp>
        <p:nvSpPr>
          <p:cNvPr id="8" name="AutoShape 13"/>
          <p:cNvSpPr>
            <a:spLocks noChangeArrowheads="1"/>
          </p:cNvSpPr>
          <p:nvPr/>
        </p:nvSpPr>
        <p:spPr bwMode="gray">
          <a:xfrm>
            <a:off x="2143108" y="5786454"/>
            <a:ext cx="5072098" cy="857256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gray">
          <a:xfrm>
            <a:off x="2214546" y="6215082"/>
            <a:ext cx="4857784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1C1C1C"/>
                </a:solidFill>
                <a:cs typeface="Arial" charset="0"/>
              </a:rPr>
              <a:t>Оздоровлено 3 242 ребенка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2643174" y="5572140"/>
            <a:ext cx="4214842" cy="500066"/>
            <a:chOff x="624" y="672"/>
            <a:chExt cx="1773" cy="240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gray">
          <a:xfrm>
            <a:off x="2786050" y="5643578"/>
            <a:ext cx="442915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Направлено  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4 519 ,1 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т. руб.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 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black">
          <a:xfrm>
            <a:off x="142844" y="214290"/>
            <a:ext cx="8786874" cy="1428760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3428992" y="0"/>
            <a:ext cx="2714643" cy="444500"/>
            <a:chOff x="624" y="672"/>
            <a:chExt cx="1773" cy="240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" name="Rectangle 29"/>
          <p:cNvSpPr>
            <a:spLocks noChangeArrowheads="1"/>
          </p:cNvSpPr>
          <p:nvPr/>
        </p:nvSpPr>
        <p:spPr bwMode="white">
          <a:xfrm>
            <a:off x="3929058" y="0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8786874" cy="10668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"Молодёжь Дальнегорского городского округа на 2011-2015 г.г."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gray">
          <a:xfrm>
            <a:off x="3929058" y="4500570"/>
            <a:ext cx="5072098" cy="2071702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gray">
          <a:xfrm>
            <a:off x="4000496" y="4857760"/>
            <a:ext cx="4857784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Трудоустроено 220 человек;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gray">
          <a:xfrm>
            <a:off x="4000496" y="5286388"/>
            <a:ext cx="4857784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Вовлечено в проекты и программы в среде реабилитации 160 человек (находящихся в трудной жизненной ситуации;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4429124" y="4286256"/>
            <a:ext cx="4214842" cy="444500"/>
            <a:chOff x="624" y="672"/>
            <a:chExt cx="1773" cy="240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Rectangle 31"/>
          <p:cNvSpPr>
            <a:spLocks noChangeArrowheads="1"/>
          </p:cNvSpPr>
          <p:nvPr/>
        </p:nvSpPr>
        <p:spPr bwMode="gray">
          <a:xfrm>
            <a:off x="4572000" y="4357694"/>
            <a:ext cx="307725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Направлено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640,0 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т.руб.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 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gray">
          <a:xfrm>
            <a:off x="4000496" y="6072206"/>
            <a:ext cx="4857784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Проведено 20 </a:t>
            </a:r>
            <a:r>
              <a:rPr lang="ru-RU" sz="1400" smtClean="0">
                <a:solidFill>
                  <a:srgbClr val="1C1C1C"/>
                </a:solidFill>
                <a:cs typeface="Arial" charset="0"/>
              </a:rPr>
              <a:t>общегородских мероприятий.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16" name="Рисунок 15" descr="imaыс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14488"/>
            <a:ext cx="3571900" cy="2369902"/>
          </a:xfrm>
          <a:prstGeom prst="rect">
            <a:avLst/>
          </a:prstGeom>
        </p:spPr>
      </p:pic>
      <p:pic>
        <p:nvPicPr>
          <p:cNvPr id="17" name="Рисунок 16" descr="indexd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286256"/>
            <a:ext cx="3571900" cy="2449728"/>
          </a:xfrm>
          <a:prstGeom prst="rect">
            <a:avLst/>
          </a:prstGeom>
        </p:spPr>
      </p:pic>
      <p:pic>
        <p:nvPicPr>
          <p:cNvPr id="18" name="Рисунок 17" descr="robturslet2007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643050"/>
            <a:ext cx="4000528" cy="2500330"/>
          </a:xfrm>
          <a:prstGeom prst="rect">
            <a:avLst/>
          </a:prstGeom>
        </p:spPr>
      </p:pic>
      <p:sp>
        <p:nvSpPr>
          <p:cNvPr id="14" name="AutoShape 4"/>
          <p:cNvSpPr>
            <a:spLocks noChangeArrowheads="1"/>
          </p:cNvSpPr>
          <p:nvPr/>
        </p:nvSpPr>
        <p:spPr bwMode="black">
          <a:xfrm>
            <a:off x="285720" y="357166"/>
            <a:ext cx="8643998" cy="1143008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3357554" y="142852"/>
            <a:ext cx="2714643" cy="444500"/>
            <a:chOff x="624" y="672"/>
            <a:chExt cx="1773" cy="240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Rectangle 29"/>
          <p:cNvSpPr>
            <a:spLocks noChangeArrowheads="1"/>
          </p:cNvSpPr>
          <p:nvPr/>
        </p:nvSpPr>
        <p:spPr bwMode="white">
          <a:xfrm>
            <a:off x="3857620" y="142852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785794"/>
            <a:ext cx="8858312" cy="10668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"Развитие системы образования Дальнегорского городского округа" на период 2012-2014 годы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gray">
          <a:xfrm>
            <a:off x="214282" y="5429264"/>
            <a:ext cx="8715436" cy="1214446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gray">
          <a:xfrm>
            <a:off x="285720" y="5643578"/>
            <a:ext cx="8643998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В 2013 году проведен ремонт (в том числе кровель) трех дошкольных учреждений МДОБУ №31, МДОБУ №22, МДОБУ «Олененок».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500298" y="5143512"/>
            <a:ext cx="4214842" cy="444500"/>
            <a:chOff x="624" y="672"/>
            <a:chExt cx="1773" cy="240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Rectangle 31"/>
          <p:cNvSpPr>
            <a:spLocks noChangeArrowheads="1"/>
          </p:cNvSpPr>
          <p:nvPr/>
        </p:nvSpPr>
        <p:spPr bwMode="gray">
          <a:xfrm>
            <a:off x="2928926" y="5143512"/>
            <a:ext cx="346197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Направлено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27 284, 1 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т.руб.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 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gray">
          <a:xfrm>
            <a:off x="285720" y="6143644"/>
            <a:ext cx="857256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Отремонтированы кабинеты в МОБУ СОШ №21, №2, №25, №12 с целью установки оборудования для классов естественно - научного профиля.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13" name="Рисунок 12" descr="eg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3714776" cy="3332020"/>
          </a:xfrm>
          <a:prstGeom prst="rect">
            <a:avLst/>
          </a:prstGeom>
        </p:spPr>
      </p:pic>
      <p:pic>
        <p:nvPicPr>
          <p:cNvPr id="14" name="Рисунок 13" descr="s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643050"/>
            <a:ext cx="3781429" cy="3317926"/>
          </a:xfrm>
          <a:prstGeom prst="rect">
            <a:avLst/>
          </a:prstGeom>
        </p:spPr>
      </p:pic>
      <p:sp>
        <p:nvSpPr>
          <p:cNvPr id="21" name="AutoShape 4"/>
          <p:cNvSpPr>
            <a:spLocks noChangeArrowheads="1"/>
          </p:cNvSpPr>
          <p:nvPr/>
        </p:nvSpPr>
        <p:spPr bwMode="black">
          <a:xfrm>
            <a:off x="285720" y="357166"/>
            <a:ext cx="8643998" cy="1143008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3357554" y="142852"/>
            <a:ext cx="2714643" cy="444500"/>
            <a:chOff x="624" y="672"/>
            <a:chExt cx="1773" cy="240"/>
          </a:xfrm>
        </p:grpSpPr>
        <p:sp>
          <p:nvSpPr>
            <p:cNvPr id="23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" name="Rectangle 29"/>
          <p:cNvSpPr>
            <a:spLocks noChangeArrowheads="1"/>
          </p:cNvSpPr>
          <p:nvPr/>
        </p:nvSpPr>
        <p:spPr bwMode="white">
          <a:xfrm>
            <a:off x="3857620" y="142852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0668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"Модернизация муниципальных библиотек  в Дальнегорском городском округе на 2013-2015 годы"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gray">
          <a:xfrm>
            <a:off x="285720" y="5500702"/>
            <a:ext cx="8643998" cy="1000132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gray">
          <a:xfrm>
            <a:off x="285720" y="5786454"/>
            <a:ext cx="8643998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Приобретена автоматизированная информационно – библиотечная система «МАРК – 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SQL</a:t>
            </a: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»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643174" y="5214950"/>
            <a:ext cx="4214842" cy="444500"/>
            <a:chOff x="624" y="672"/>
            <a:chExt cx="1773" cy="240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31"/>
          <p:cNvSpPr>
            <a:spLocks noChangeArrowheads="1"/>
          </p:cNvSpPr>
          <p:nvPr/>
        </p:nvSpPr>
        <p:spPr bwMode="gray">
          <a:xfrm>
            <a:off x="3143240" y="5286388"/>
            <a:ext cx="314137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Направлено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228, 5 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т.руб.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 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gray">
          <a:xfrm>
            <a:off x="285720" y="6143644"/>
            <a:ext cx="6786610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Создан сайт центральной городской библиотеки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12" name="Рисунок 11" descr="фото-библиотека1-1024x68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714488"/>
            <a:ext cx="4929222" cy="3214709"/>
          </a:xfrm>
          <a:prstGeom prst="rect">
            <a:avLst/>
          </a:prstGeom>
        </p:spPr>
      </p:pic>
      <p:sp>
        <p:nvSpPr>
          <p:cNvPr id="14" name="AutoShape 4"/>
          <p:cNvSpPr>
            <a:spLocks noChangeArrowheads="1"/>
          </p:cNvSpPr>
          <p:nvPr/>
        </p:nvSpPr>
        <p:spPr bwMode="black">
          <a:xfrm>
            <a:off x="214282" y="357166"/>
            <a:ext cx="8715436" cy="1143008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3357554" y="142852"/>
            <a:ext cx="2714643" cy="444500"/>
            <a:chOff x="624" y="672"/>
            <a:chExt cx="1773" cy="240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" name="Rectangle 29"/>
          <p:cNvSpPr>
            <a:spLocks noChangeArrowheads="1"/>
          </p:cNvSpPr>
          <p:nvPr/>
        </p:nvSpPr>
        <p:spPr bwMode="white">
          <a:xfrm>
            <a:off x="3857620" y="142852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8786874" cy="10668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«Обеспечение сохранности музейного фонда и развитие Музейно-выставочного центра г. Дальнегорска на 2012-2014 годы»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gray">
          <a:xfrm>
            <a:off x="214282" y="4929198"/>
            <a:ext cx="8786874" cy="1643074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gray">
          <a:xfrm>
            <a:off x="214282" y="5214950"/>
            <a:ext cx="8929718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Установлена вентиляционная система, проведены дренажные работы в подвальном помещении. 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428860" y="4714884"/>
            <a:ext cx="4214842" cy="444500"/>
            <a:chOff x="624" y="672"/>
            <a:chExt cx="1773" cy="240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31"/>
          <p:cNvSpPr>
            <a:spLocks noChangeArrowheads="1"/>
          </p:cNvSpPr>
          <p:nvPr/>
        </p:nvSpPr>
        <p:spPr bwMode="gray">
          <a:xfrm>
            <a:off x="3000364" y="4786322"/>
            <a:ext cx="307725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Направлено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958, 1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т.руб.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 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gray">
          <a:xfrm>
            <a:off x="214282" y="5715016"/>
            <a:ext cx="8929718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Приобретена комплексная автоматизированная, музейная информационная система АС 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«Музей - 3».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gray">
          <a:xfrm>
            <a:off x="214282" y="6215082"/>
            <a:ext cx="8929718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Улучшена материально – техническая база (приобретено 2 компьютера и плазменная панель). 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13" name="Рисунок 12" descr="indeчяыва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4071966" cy="2729492"/>
          </a:xfrm>
          <a:prstGeom prst="rect">
            <a:avLst/>
          </a:prstGeom>
        </p:spPr>
      </p:pic>
      <p:pic>
        <p:nvPicPr>
          <p:cNvPr id="14" name="Рисунок 13" descr="indexс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857364"/>
            <a:ext cx="4201960" cy="2786082"/>
          </a:xfrm>
          <a:prstGeom prst="rect">
            <a:avLst/>
          </a:prstGeom>
        </p:spPr>
      </p:pic>
      <p:sp>
        <p:nvSpPr>
          <p:cNvPr id="15" name="AutoShape 4"/>
          <p:cNvSpPr>
            <a:spLocks noChangeArrowheads="1"/>
          </p:cNvSpPr>
          <p:nvPr/>
        </p:nvSpPr>
        <p:spPr bwMode="black">
          <a:xfrm>
            <a:off x="214282" y="285728"/>
            <a:ext cx="8715436" cy="1500198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3286116" y="142852"/>
            <a:ext cx="2714643" cy="444500"/>
            <a:chOff x="624" y="672"/>
            <a:chExt cx="1773" cy="240"/>
          </a:xfrm>
        </p:grpSpPr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Rectangle 29"/>
          <p:cNvSpPr>
            <a:spLocks noChangeArrowheads="1"/>
          </p:cNvSpPr>
          <p:nvPr/>
        </p:nvSpPr>
        <p:spPr bwMode="white">
          <a:xfrm>
            <a:off x="3857620" y="142852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Основные понятия:</a:t>
            </a:r>
            <a:endParaRPr lang="en-US" sz="4800" dirty="0"/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gray">
          <a:xfrm>
            <a:off x="285720" y="4357694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invGray">
          <a:xfrm>
            <a:off x="3000364" y="2500306"/>
            <a:ext cx="3214710" cy="2785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cs typeface="Arial" charset="0"/>
              </a:rPr>
              <a:t>Бюджет</a:t>
            </a:r>
          </a:p>
          <a:p>
            <a:pPr algn="ctr">
              <a:spcBef>
                <a:spcPct val="50000"/>
              </a:spcBef>
            </a:pPr>
            <a:r>
              <a:rPr lang="ru-RU" dirty="0" smtClean="0">
                <a:cs typeface="Arial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en-US" dirty="0">
              <a:cs typeface="Arial" charset="0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gray">
          <a:xfrm>
            <a:off x="339695" y="4786319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4" name="Text Box 18"/>
          <p:cNvSpPr txBox="1">
            <a:spLocks noChangeArrowheads="1"/>
          </p:cNvSpPr>
          <p:nvPr/>
        </p:nvSpPr>
        <p:spPr bwMode="white">
          <a:xfrm>
            <a:off x="285720" y="4357694"/>
            <a:ext cx="25003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 smtClean="0">
                <a:solidFill>
                  <a:srgbClr val="FFFFFF"/>
                </a:solidFill>
                <a:cs typeface="Arial" charset="0"/>
              </a:rPr>
              <a:t>Профицит</a:t>
            </a:r>
            <a:r>
              <a:rPr lang="ru-RU" dirty="0" smtClean="0">
                <a:solidFill>
                  <a:srgbClr val="FFFFFF"/>
                </a:solidFill>
                <a:cs typeface="Arial" charset="0"/>
              </a:rPr>
              <a:t> бюджета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3495" name="Text Box 9"/>
          <p:cNvSpPr txBox="1">
            <a:spLocks noChangeArrowheads="1"/>
          </p:cNvSpPr>
          <p:nvPr/>
        </p:nvSpPr>
        <p:spPr bwMode="gray">
          <a:xfrm>
            <a:off x="380970" y="4864107"/>
            <a:ext cx="23161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превышение доходов бюджета над его расходами</a:t>
            </a:r>
            <a:r>
              <a:rPr lang="en-US" sz="1400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gray">
          <a:xfrm>
            <a:off x="285720" y="2071678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gray">
          <a:xfrm>
            <a:off x="339695" y="2500303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8" name="Text Box 18"/>
          <p:cNvSpPr txBox="1">
            <a:spLocks noChangeArrowheads="1"/>
          </p:cNvSpPr>
          <p:nvPr/>
        </p:nvSpPr>
        <p:spPr bwMode="white">
          <a:xfrm>
            <a:off x="357158" y="2095491"/>
            <a:ext cx="23574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Доходы бюджета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3499" name="Text Box 9"/>
          <p:cNvSpPr txBox="1">
            <a:spLocks noChangeArrowheads="1"/>
          </p:cNvSpPr>
          <p:nvPr/>
        </p:nvSpPr>
        <p:spPr bwMode="gray">
          <a:xfrm>
            <a:off x="357158" y="2500306"/>
            <a:ext cx="231616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источников финансирования дефицита бюджета</a:t>
            </a:r>
            <a:r>
              <a:rPr lang="en-US" sz="1400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500" name="AutoShape 12"/>
          <p:cNvSpPr>
            <a:spLocks noChangeArrowheads="1"/>
          </p:cNvSpPr>
          <p:nvPr/>
        </p:nvSpPr>
        <p:spPr bwMode="gray">
          <a:xfrm>
            <a:off x="6286512" y="4429132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01" name="AutoShape 13"/>
          <p:cNvSpPr>
            <a:spLocks noChangeArrowheads="1"/>
          </p:cNvSpPr>
          <p:nvPr/>
        </p:nvSpPr>
        <p:spPr bwMode="gray">
          <a:xfrm>
            <a:off x="6340487" y="4857757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2" name="Text Box 18"/>
          <p:cNvSpPr txBox="1">
            <a:spLocks noChangeArrowheads="1"/>
          </p:cNvSpPr>
          <p:nvPr/>
        </p:nvSpPr>
        <p:spPr bwMode="white">
          <a:xfrm>
            <a:off x="6357950" y="4452945"/>
            <a:ext cx="24288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Дефицит бюджета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3503" name="Text Box 9"/>
          <p:cNvSpPr txBox="1">
            <a:spLocks noChangeArrowheads="1"/>
          </p:cNvSpPr>
          <p:nvPr/>
        </p:nvSpPr>
        <p:spPr bwMode="gray">
          <a:xfrm>
            <a:off x="6381762" y="4935545"/>
            <a:ext cx="23161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</a:t>
            </a:r>
            <a:r>
              <a:rPr lang="en-US" sz="1400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504" name="AutoShape 16"/>
          <p:cNvSpPr>
            <a:spLocks noChangeArrowheads="1"/>
          </p:cNvSpPr>
          <p:nvPr/>
        </p:nvSpPr>
        <p:spPr bwMode="gray">
          <a:xfrm>
            <a:off x="6286512" y="2071678"/>
            <a:ext cx="2543175" cy="1600200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accent2">
                  <a:gamma/>
                  <a:shade val="7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05" name="AutoShape 17"/>
          <p:cNvSpPr>
            <a:spLocks noChangeArrowheads="1"/>
          </p:cNvSpPr>
          <p:nvPr/>
        </p:nvSpPr>
        <p:spPr bwMode="gray">
          <a:xfrm>
            <a:off x="6340487" y="2500303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white">
          <a:xfrm>
            <a:off x="6357950" y="2095491"/>
            <a:ext cx="23574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Расходы бюджета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3507" name="Text Box 9"/>
          <p:cNvSpPr txBox="1">
            <a:spLocks noChangeArrowheads="1"/>
          </p:cNvSpPr>
          <p:nvPr/>
        </p:nvSpPr>
        <p:spPr bwMode="gray">
          <a:xfrm>
            <a:off x="6215074" y="2500306"/>
            <a:ext cx="264320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источников финансирования дефицита бюджета</a:t>
            </a:r>
            <a:r>
              <a:rPr lang="en-US" sz="1400" dirty="0" smtClean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28794" y="1785926"/>
            <a:ext cx="5726113" cy="4268788"/>
            <a:chOff x="1166" y="1161"/>
            <a:chExt cx="3607" cy="2689"/>
          </a:xfrm>
        </p:grpSpPr>
        <p:sp>
          <p:nvSpPr>
            <p:cNvPr id="63509" name="AutoShape 21"/>
            <p:cNvSpPr>
              <a:spLocks noChangeArrowheads="1"/>
            </p:cNvSpPr>
            <p:nvPr/>
          </p:nvSpPr>
          <p:spPr bwMode="gray">
            <a:xfrm rot="3883874" flipV="1">
              <a:off x="3039" y="2067"/>
              <a:ext cx="1475" cy="1993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3510" name="AutoShape 22"/>
            <p:cNvSpPr>
              <a:spLocks noChangeArrowheads="1"/>
            </p:cNvSpPr>
            <p:nvPr/>
          </p:nvSpPr>
          <p:spPr bwMode="gray">
            <a:xfrm rot="7507352">
              <a:off x="1164" y="2174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3511" name="AutoShape 23"/>
            <p:cNvSpPr>
              <a:spLocks noChangeArrowheads="1"/>
            </p:cNvSpPr>
            <p:nvPr/>
          </p:nvSpPr>
          <p:spPr bwMode="gray">
            <a:xfrm rot="19503847">
              <a:off x="1166" y="1225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3512" name="AutoShape 24"/>
            <p:cNvSpPr>
              <a:spLocks noChangeArrowheads="1"/>
            </p:cNvSpPr>
            <p:nvPr/>
          </p:nvSpPr>
          <p:spPr bwMode="gray">
            <a:xfrm rot="18134684">
              <a:off x="2817" y="1173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286940" cy="10668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"Повышение качества предоставления государственных и муниципальных услуг на базе многофункционального центра предоставления государственных и муниципальных услуг на 2013-2014 годы"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gray">
          <a:xfrm>
            <a:off x="214282" y="5643578"/>
            <a:ext cx="8715436" cy="1071570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gray">
          <a:xfrm>
            <a:off x="214282" y="5929330"/>
            <a:ext cx="8286808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В том числе за счет местного бюджета 2 827,0 т.руб.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285984" y="5429264"/>
            <a:ext cx="4572032" cy="444500"/>
            <a:chOff x="624" y="672"/>
            <a:chExt cx="1773" cy="240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Rectangle 31"/>
          <p:cNvSpPr>
            <a:spLocks noChangeArrowheads="1"/>
          </p:cNvSpPr>
          <p:nvPr/>
        </p:nvSpPr>
        <p:spPr bwMode="gray">
          <a:xfrm>
            <a:off x="2643174" y="5500702"/>
            <a:ext cx="339785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Направлено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9 386, 8 </a:t>
            </a: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т.руб.</a:t>
            </a: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1C1C1C"/>
                </a:solidFill>
                <a:cs typeface="Arial" charset="0"/>
              </a:rPr>
              <a:t> </a:t>
            </a:r>
            <a:endParaRPr lang="en-US" sz="2000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gray">
          <a:xfrm>
            <a:off x="214282" y="6286520"/>
            <a:ext cx="8643998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1C1C1C"/>
                </a:solidFill>
                <a:cs typeface="Arial" charset="0"/>
              </a:rPr>
              <a:t> Выполнены ремонтные работы, приобретено оборудование, создана информационно – коммуникационная структура</a:t>
            </a:r>
            <a:endParaRPr lang="en-US" sz="1400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12" name="Рисунок 11" descr="DSC_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285992"/>
            <a:ext cx="4393437" cy="2928958"/>
          </a:xfrm>
          <a:prstGeom prst="rect">
            <a:avLst/>
          </a:prstGeom>
        </p:spPr>
      </p:pic>
      <p:pic>
        <p:nvPicPr>
          <p:cNvPr id="13" name="Рисунок 12" descr="DSC_0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285992"/>
            <a:ext cx="4393437" cy="2928958"/>
          </a:xfrm>
          <a:prstGeom prst="rect">
            <a:avLst/>
          </a:prstGeom>
        </p:spPr>
      </p:pic>
      <p:sp>
        <p:nvSpPr>
          <p:cNvPr id="14" name="AutoShape 4"/>
          <p:cNvSpPr>
            <a:spLocks noChangeArrowheads="1"/>
          </p:cNvSpPr>
          <p:nvPr/>
        </p:nvSpPr>
        <p:spPr bwMode="black">
          <a:xfrm>
            <a:off x="214282" y="214290"/>
            <a:ext cx="8786874" cy="1857388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3286116" y="0"/>
            <a:ext cx="2714643" cy="444500"/>
            <a:chOff x="624" y="672"/>
            <a:chExt cx="1773" cy="240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gray">
            <a:xfrm>
              <a:off x="624" y="672"/>
              <a:ext cx="1773" cy="240"/>
            </a:xfrm>
            <a:prstGeom prst="roundRect">
              <a:avLst>
                <a:gd name="adj" fmla="val 27917"/>
              </a:avLst>
            </a:prstGeom>
            <a:solidFill>
              <a:srgbClr val="7BB11B"/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636" y="674"/>
              <a:ext cx="1748" cy="10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BB11B">
                    <a:gamma/>
                    <a:tint val="0"/>
                    <a:invGamma/>
                    <a:alpha val="30000"/>
                  </a:srgbClr>
                </a:gs>
                <a:gs pos="100000">
                  <a:srgbClr val="7BB11B">
                    <a:alpha val="3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" name="Rectangle 29"/>
          <p:cNvSpPr>
            <a:spLocks noChangeArrowheads="1"/>
          </p:cNvSpPr>
          <p:nvPr/>
        </p:nvSpPr>
        <p:spPr bwMode="white">
          <a:xfrm>
            <a:off x="3857620" y="0"/>
            <a:ext cx="1692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Программа: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43998" cy="1066800"/>
          </a:xfrm>
        </p:spPr>
        <p:txBody>
          <a:bodyPr/>
          <a:lstStyle/>
          <a:p>
            <a:pPr algn="ctr"/>
            <a:r>
              <a:rPr lang="ru-RU" sz="2800" dirty="0" smtClean="0"/>
              <a:t>Исполнение бюджета по источникам финансирования дефицита бюджета</a:t>
            </a:r>
            <a:endParaRPr lang="en-US" sz="2800" dirty="0"/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1643042" y="3357562"/>
            <a:ext cx="5842006" cy="923925"/>
            <a:chOff x="1267" y="2532"/>
            <a:chExt cx="3185" cy="582"/>
          </a:xfrm>
        </p:grpSpPr>
        <p:sp>
          <p:nvSpPr>
            <p:cNvPr id="60420" name="AutoShape 4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0421" name="Line 5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422" name="Line 6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37" name="Text Box 18"/>
          <p:cNvSpPr txBox="1">
            <a:spLocks noChangeArrowheads="1"/>
          </p:cNvSpPr>
          <p:nvPr/>
        </p:nvSpPr>
        <p:spPr bwMode="gray">
          <a:xfrm>
            <a:off x="1714480" y="3429000"/>
            <a:ext cx="564360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0" dirty="0" smtClean="0">
                <a:solidFill>
                  <a:srgbClr val="F8F8F8"/>
                </a:solidFill>
                <a:cs typeface="Arial" charset="0"/>
              </a:rPr>
              <a:t>В 2013 году полностью осуществлены расчеты по кредиту, заимствование которого произведено в  сентябре 2012 года.</a:t>
            </a:r>
            <a:endParaRPr lang="en-US" sz="1600" b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black">
          <a:xfrm>
            <a:off x="1500166" y="1785926"/>
            <a:ext cx="6102371" cy="1190625"/>
          </a:xfrm>
          <a:prstGeom prst="roundRect">
            <a:avLst>
              <a:gd name="adj" fmla="val 9481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gray">
          <a:xfrm>
            <a:off x="1571604" y="1785926"/>
            <a:ext cx="585629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F8F8F8"/>
                </a:solidFill>
                <a:cs typeface="Arial" charset="0"/>
              </a:rPr>
              <a:t>ПЛАН</a:t>
            </a:r>
            <a:r>
              <a:rPr lang="ru-RU" sz="2400" b="0" dirty="0" smtClean="0">
                <a:solidFill>
                  <a:srgbClr val="F8F8F8"/>
                </a:solidFill>
                <a:cs typeface="Arial" charset="0"/>
              </a:rPr>
              <a:t>: дефицит – 36 577,5 т.руб.</a:t>
            </a:r>
          </a:p>
          <a:p>
            <a:pPr algn="ctr" eaLnBrk="0" hangingPunct="0"/>
            <a:endParaRPr lang="ru-RU" sz="2400" b="0" dirty="0" smtClean="0">
              <a:solidFill>
                <a:srgbClr val="F8F8F8"/>
              </a:solidFill>
              <a:cs typeface="Arial" charset="0"/>
            </a:endParaRPr>
          </a:p>
          <a:p>
            <a:pPr algn="ctr" eaLnBrk="0" hangingPunct="0"/>
            <a:r>
              <a:rPr lang="ru-RU" sz="2400" dirty="0" smtClean="0">
                <a:solidFill>
                  <a:srgbClr val="F8F8F8"/>
                </a:solidFill>
                <a:cs typeface="Arial" charset="0"/>
              </a:rPr>
              <a:t>   ФАКТ</a:t>
            </a:r>
            <a:r>
              <a:rPr lang="ru-RU" sz="2400" b="0" dirty="0" smtClean="0">
                <a:solidFill>
                  <a:srgbClr val="F8F8F8"/>
                </a:solidFill>
                <a:cs typeface="Arial" charset="0"/>
              </a:rPr>
              <a:t>: </a:t>
            </a:r>
            <a:r>
              <a:rPr lang="ru-RU" sz="2400" b="0" dirty="0" err="1" smtClean="0">
                <a:solidFill>
                  <a:srgbClr val="F8F8F8"/>
                </a:solidFill>
                <a:cs typeface="Arial" charset="0"/>
              </a:rPr>
              <a:t>профицит</a:t>
            </a:r>
            <a:r>
              <a:rPr lang="ru-RU" sz="2400" b="0" dirty="0" smtClean="0">
                <a:solidFill>
                  <a:srgbClr val="F8F8F8"/>
                </a:solidFill>
                <a:cs typeface="Arial" charset="0"/>
              </a:rPr>
              <a:t> – 46 344,3 т.руб.</a:t>
            </a:r>
            <a:endParaRPr lang="en-US" sz="2400" b="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1643042" y="4572008"/>
            <a:ext cx="5842006" cy="923925"/>
            <a:chOff x="1267" y="2532"/>
            <a:chExt cx="3185" cy="582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7" name="Line 5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" name="Text Box 18"/>
          <p:cNvSpPr txBox="1">
            <a:spLocks noChangeArrowheads="1"/>
          </p:cNvSpPr>
          <p:nvPr/>
        </p:nvSpPr>
        <p:spPr bwMode="gray">
          <a:xfrm>
            <a:off x="1714480" y="4643446"/>
            <a:ext cx="564360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0" dirty="0" smtClean="0">
                <a:solidFill>
                  <a:srgbClr val="F8F8F8"/>
                </a:solidFill>
                <a:cs typeface="Arial" charset="0"/>
              </a:rPr>
              <a:t>Остаток средств на едином счете бюджета составил 54 848,7 т.руб., в том числе целевое назначение 53 798,6 т.руб.</a:t>
            </a:r>
            <a:endParaRPr lang="en-US" sz="1600" b="0" dirty="0">
              <a:solidFill>
                <a:srgbClr val="F8F8F8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066800"/>
          </a:xfrm>
        </p:spPr>
        <p:txBody>
          <a:bodyPr/>
          <a:lstStyle/>
          <a:p>
            <a:pPr algn="ctr"/>
            <a:r>
              <a:rPr lang="ru-RU" sz="2800" dirty="0" smtClean="0"/>
              <a:t>Просроченная кредиторская задолженность за период 2011-2013гг.</a:t>
            </a:r>
            <a:endParaRPr lang="ru-RU" sz="2800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gray">
          <a:xfrm flipV="1">
            <a:off x="3357554" y="4643444"/>
            <a:ext cx="3571900" cy="485775"/>
          </a:xfrm>
          <a:prstGeom prst="ellipse">
            <a:avLst/>
          </a:prstGeom>
          <a:solidFill>
            <a:srgbClr val="000000">
              <a:alpha val="3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428992" y="1714488"/>
            <a:ext cx="3443288" cy="3073400"/>
            <a:chOff x="2941" y="1670"/>
            <a:chExt cx="2169" cy="1936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gray">
            <a:xfrm>
              <a:off x="3256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gray">
            <a:xfrm>
              <a:off x="2941" y="1801"/>
              <a:ext cx="2169" cy="317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b="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b="0" dirty="0" smtClean="0">
                  <a:solidFill>
                    <a:srgbClr val="000000"/>
                  </a:solidFill>
                  <a:cs typeface="Arial" charset="0"/>
                </a:rPr>
                <a:t>н</a:t>
              </a:r>
              <a:r>
                <a:rPr lang="ru-RU" dirty="0" smtClean="0">
                  <a:solidFill>
                    <a:srgbClr val="000000"/>
                  </a:solidFill>
                  <a:cs typeface="Arial" charset="0"/>
                </a:rPr>
                <a:t>а 01.01.2012 – 15 862,5 т.руб.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gray">
            <a:xfrm>
              <a:off x="2950" y="2253"/>
              <a:ext cx="2160" cy="315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cs typeface="Arial" charset="0"/>
                </a:rPr>
                <a:t>на 01.01.2013 – 16,0 т.руб. 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gray">
            <a:xfrm>
              <a:off x="2950" y="2703"/>
              <a:ext cx="2160" cy="315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1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  <a:cs typeface="Arial" charset="0"/>
                </a:rPr>
                <a:t>на 01.01.2014 – 0 т.руб.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" name="Freeform 12"/>
          <p:cNvSpPr>
            <a:spLocks/>
          </p:cNvSpPr>
          <p:nvPr/>
        </p:nvSpPr>
        <p:spPr bwMode="invGray">
          <a:xfrm>
            <a:off x="1285852" y="2214554"/>
            <a:ext cx="2052631" cy="4295795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rgbClr val="E3E9E9"/>
              </a:gs>
              <a:gs pos="100000">
                <a:srgbClr val="E3E9E9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00438"/>
            <a:ext cx="8286808" cy="1066800"/>
          </a:xfrm>
        </p:spPr>
        <p:txBody>
          <a:bodyPr/>
          <a:lstStyle/>
          <a:p>
            <a:r>
              <a:rPr lang="ru-RU" sz="5400" dirty="0" smtClean="0"/>
              <a:t>Спасибо за внимание !</a:t>
            </a:r>
            <a:endParaRPr lang="ru-RU" sz="5400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6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0" name="Picture 13" descr="artplus_nature_naturalcity42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6124"/>
            <a:ext cx="4911725" cy="188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066800"/>
          </a:xfrm>
        </p:spPr>
        <p:txBody>
          <a:bodyPr/>
          <a:lstStyle/>
          <a:p>
            <a:pPr algn="ctr"/>
            <a:r>
              <a:rPr lang="ru-RU" sz="3600" dirty="0" smtClean="0"/>
              <a:t>Основные параметры бюджета Дальнегорского городского округа</a:t>
            </a:r>
            <a:endParaRPr lang="ru-RU" sz="3600" dirty="0"/>
          </a:p>
        </p:txBody>
      </p:sp>
      <p:pic>
        <p:nvPicPr>
          <p:cNvPr id="4" name="Содержимое 3" descr="кар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1"/>
            <a:ext cx="4714908" cy="5566041"/>
          </a:xfrm>
        </p:spPr>
      </p:pic>
      <p:pic>
        <p:nvPicPr>
          <p:cNvPr id="12" name="Рисунок 11" descr="rus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214422"/>
            <a:ext cx="3015996" cy="2006627"/>
          </a:xfrm>
          <a:prstGeom prst="rect">
            <a:avLst/>
          </a:prstGeom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5572100" y="3541696"/>
            <a:ext cx="3000428" cy="857256"/>
            <a:chOff x="2728" y="983"/>
            <a:chExt cx="2552" cy="576"/>
          </a:xfrm>
        </p:grpSpPr>
        <p:sp>
          <p:nvSpPr>
            <p:cNvPr id="28" name="Rectangle 34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Text Box 37"/>
          <p:cNvSpPr txBox="1">
            <a:spLocks noChangeArrowheads="1"/>
          </p:cNvSpPr>
          <p:nvPr/>
        </p:nvSpPr>
        <p:spPr bwMode="gray">
          <a:xfrm>
            <a:off x="5500694" y="3929066"/>
            <a:ext cx="32893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</a:rPr>
              <a:t>Доходы:  74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184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822,3 </a:t>
            </a:r>
            <a:r>
              <a:rPr lang="ru-RU" sz="1400" dirty="0" err="1" smtClean="0">
                <a:solidFill>
                  <a:srgbClr val="000000"/>
                </a:solidFill>
              </a:rPr>
              <a:t>т.р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ru-RU" sz="1400" dirty="0" smtClean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</a:rPr>
              <a:t>Расходы: 91 685 842,2 </a:t>
            </a:r>
            <a:r>
              <a:rPr lang="ru-RU" sz="1400" dirty="0" err="1" smtClean="0">
                <a:solidFill>
                  <a:srgbClr val="000000"/>
                </a:solidFill>
              </a:rPr>
              <a:t>т.р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gray">
          <a:xfrm>
            <a:off x="5572100" y="3514708"/>
            <a:ext cx="292895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 Приморского края</a:t>
            </a:r>
            <a:endParaRPr lang="en-US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17"/>
          <p:cNvGrpSpPr>
            <a:grpSpLocks/>
          </p:cNvGrpSpPr>
          <p:nvPr/>
        </p:nvGrpSpPr>
        <p:grpSpPr bwMode="auto">
          <a:xfrm>
            <a:off x="5572132" y="4572008"/>
            <a:ext cx="3000396" cy="914400"/>
            <a:chOff x="2728" y="2640"/>
            <a:chExt cx="2552" cy="576"/>
          </a:xfrm>
        </p:grpSpPr>
        <p:sp>
          <p:nvSpPr>
            <p:cNvPr id="34" name="Rectangle 18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Text Box 21"/>
          <p:cNvSpPr txBox="1">
            <a:spLocks noChangeArrowheads="1"/>
          </p:cNvSpPr>
          <p:nvPr/>
        </p:nvSpPr>
        <p:spPr bwMode="gray">
          <a:xfrm>
            <a:off x="5929322" y="5000636"/>
            <a:ext cx="221457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</a:rPr>
              <a:t>Доходы: 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618 014,8 </a:t>
            </a:r>
            <a:r>
              <a:rPr lang="ru-RU" sz="1400" dirty="0" err="1" smtClean="0">
                <a:solidFill>
                  <a:srgbClr val="000000"/>
                </a:solidFill>
              </a:rPr>
              <a:t>т.р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ru-RU" sz="1400" dirty="0" smtClean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</a:rPr>
              <a:t>Расходы: 636 139,8 </a:t>
            </a:r>
            <a:r>
              <a:rPr lang="ru-RU" sz="1400" dirty="0" err="1" smtClean="0">
                <a:solidFill>
                  <a:srgbClr val="000000"/>
                </a:solidFill>
              </a:rPr>
              <a:t>т.р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gray">
          <a:xfrm>
            <a:off x="5643570" y="4572008"/>
            <a:ext cx="285748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FFFFFF"/>
                </a:solidFill>
              </a:rPr>
              <a:t>Бюджет первоначальный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39" name="Group 7"/>
          <p:cNvGrpSpPr>
            <a:grpSpLocks/>
          </p:cNvGrpSpPr>
          <p:nvPr/>
        </p:nvGrpSpPr>
        <p:grpSpPr bwMode="auto">
          <a:xfrm>
            <a:off x="5572132" y="5643578"/>
            <a:ext cx="3000364" cy="914400"/>
            <a:chOff x="2728" y="1008"/>
            <a:chExt cx="2552" cy="576"/>
          </a:xfrm>
        </p:grpSpPr>
        <p:sp>
          <p:nvSpPr>
            <p:cNvPr id="40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" name="Text Box 11"/>
          <p:cNvSpPr txBox="1">
            <a:spLocks noChangeArrowheads="1"/>
          </p:cNvSpPr>
          <p:nvPr/>
        </p:nvSpPr>
        <p:spPr bwMode="gray">
          <a:xfrm>
            <a:off x="5429256" y="6072206"/>
            <a:ext cx="32893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Доходы: </a:t>
            </a:r>
            <a:r>
              <a:rPr lang="en-US" sz="1400" dirty="0" smtClean="0">
                <a:solidFill>
                  <a:srgbClr val="000000"/>
                </a:solidFill>
              </a:rPr>
              <a:t>   </a:t>
            </a:r>
            <a:r>
              <a:rPr lang="ru-RU" sz="1400" dirty="0" smtClean="0">
                <a:solidFill>
                  <a:srgbClr val="000000"/>
                </a:solidFill>
              </a:rPr>
              <a:t>996 836,5 </a:t>
            </a:r>
            <a:r>
              <a:rPr lang="ru-RU" sz="1400" dirty="0" err="1" smtClean="0">
                <a:solidFill>
                  <a:srgbClr val="000000"/>
                </a:solidFill>
              </a:rPr>
              <a:t>т.р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ru-RU" sz="1400" dirty="0" smtClean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</a:rPr>
              <a:t>Расходы: 1 033 414,0 </a:t>
            </a:r>
            <a:r>
              <a:rPr lang="ru-RU" sz="1400" dirty="0" err="1" smtClean="0">
                <a:solidFill>
                  <a:srgbClr val="000000"/>
                </a:solidFill>
              </a:rPr>
              <a:t>т.р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white">
          <a:xfrm>
            <a:off x="5500694" y="5643578"/>
            <a:ext cx="321471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FFFFFF"/>
                </a:solidFill>
              </a:rPr>
              <a:t>Бюджет с учетом изменений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t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8001024" y="1428736"/>
            <a:ext cx="963612" cy="2871792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48" y="-142900"/>
            <a:ext cx="7929618" cy="106680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3200" dirty="0" smtClean="0"/>
              <a:t>Исполнение бюджета по доходам</a:t>
            </a:r>
            <a:endParaRPr lang="en-US" sz="3200" dirty="0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gray">
          <a:xfrm>
            <a:off x="1643042" y="4071942"/>
            <a:ext cx="428628" cy="142876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gray">
          <a:xfrm>
            <a:off x="2643206" y="4071942"/>
            <a:ext cx="930275" cy="292100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gray">
          <a:xfrm>
            <a:off x="2643206" y="1357298"/>
            <a:ext cx="928687" cy="2857511"/>
          </a:xfrm>
          <a:prstGeom prst="can">
            <a:avLst>
              <a:gd name="adj" fmla="val 26994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5098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F8F8F8">
                <a:alpha val="14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ltGray">
          <a:xfrm>
            <a:off x="8001024" y="1571612"/>
            <a:ext cx="930275" cy="2703513"/>
          </a:xfrm>
          <a:prstGeom prst="can">
            <a:avLst>
              <a:gd name="adj" fmla="val 3041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gray">
          <a:xfrm>
            <a:off x="2143140" y="2643182"/>
            <a:ext cx="428628" cy="1500198"/>
          </a:xfrm>
          <a:prstGeom prst="can">
            <a:avLst>
              <a:gd name="adj" fmla="val 29019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098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gray">
          <a:xfrm>
            <a:off x="1643074" y="2928934"/>
            <a:ext cx="430209" cy="1208082"/>
          </a:xfrm>
          <a:prstGeom prst="can">
            <a:avLst>
              <a:gd name="adj" fmla="val 30022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5098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8072462" y="3286124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</a:rPr>
              <a:t>99</a:t>
            </a:r>
            <a:r>
              <a:rPr lang="en-US" dirty="0" smtClean="0">
                <a:solidFill>
                  <a:schemeClr val="bg1"/>
                </a:solidFill>
              </a:rPr>
              <a:t>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black">
          <a:xfrm rot="16200000">
            <a:off x="2378915" y="2264532"/>
            <a:ext cx="1500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</a:rPr>
              <a:t>9</a:t>
            </a:r>
            <a:r>
              <a:rPr lang="ru-RU" sz="2000" dirty="0" smtClean="0">
                <a:solidFill>
                  <a:schemeClr val="bg1"/>
                </a:solidFill>
              </a:rPr>
              <a:t>96 836.5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3029" name="AutoShape 21"/>
          <p:cNvSpPr>
            <a:spLocks/>
          </p:cNvSpPr>
          <p:nvPr/>
        </p:nvSpPr>
        <p:spPr bwMode="auto">
          <a:xfrm>
            <a:off x="357190" y="1142984"/>
            <a:ext cx="1860552" cy="311150"/>
          </a:xfrm>
          <a:prstGeom prst="accentCallout2">
            <a:avLst>
              <a:gd name="adj1" fmla="val 36736"/>
              <a:gd name="adj2" fmla="val 103796"/>
              <a:gd name="adj3" fmla="val 36736"/>
              <a:gd name="adj4" fmla="val 115891"/>
              <a:gd name="adj5" fmla="val 86531"/>
              <a:gd name="adj6" fmla="val 1272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cs typeface="Arial" charset="0"/>
              </a:rPr>
              <a:t>2013 План</a:t>
            </a:r>
            <a:endParaRPr lang="en-US" sz="2000" dirty="0">
              <a:cs typeface="Arial" charset="0"/>
            </a:endParaRPr>
          </a:p>
        </p:txBody>
      </p:sp>
      <p:sp>
        <p:nvSpPr>
          <p:cNvPr id="43031" name="AutoShape 23"/>
          <p:cNvSpPr>
            <a:spLocks/>
          </p:cNvSpPr>
          <p:nvPr/>
        </p:nvSpPr>
        <p:spPr bwMode="auto">
          <a:xfrm>
            <a:off x="6286512" y="785794"/>
            <a:ext cx="2036762" cy="239719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324272"/>
              <a:gd name="adj6" fmla="val 1219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600" dirty="0" smtClean="0"/>
              <a:t>Процент исполнения</a:t>
            </a:r>
            <a:endParaRPr lang="en-US" sz="1600" dirty="0"/>
          </a:p>
        </p:txBody>
      </p:sp>
      <p:sp>
        <p:nvSpPr>
          <p:cNvPr id="43034" name="AutoShape 26"/>
          <p:cNvSpPr>
            <a:spLocks/>
          </p:cNvSpPr>
          <p:nvPr/>
        </p:nvSpPr>
        <p:spPr bwMode="auto">
          <a:xfrm>
            <a:off x="0" y="2357430"/>
            <a:ext cx="1997075" cy="311150"/>
          </a:xfrm>
          <a:prstGeom prst="accentCallout2">
            <a:avLst>
              <a:gd name="adj1" fmla="val 36736"/>
              <a:gd name="adj2" fmla="val 103685"/>
              <a:gd name="adj3" fmla="val 33883"/>
              <a:gd name="adj4" fmla="val 112545"/>
              <a:gd name="adj5" fmla="val 93368"/>
              <a:gd name="adj6" fmla="val 1173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200" dirty="0" smtClean="0"/>
              <a:t>Безвозмездные</a:t>
            </a:r>
            <a:endParaRPr lang="en-US" sz="1200" dirty="0"/>
          </a:p>
        </p:txBody>
      </p:sp>
      <p:sp>
        <p:nvSpPr>
          <p:cNvPr id="116" name="AutoShape 3"/>
          <p:cNvSpPr>
            <a:spLocks noChangeArrowheads="1"/>
          </p:cNvSpPr>
          <p:nvPr/>
        </p:nvSpPr>
        <p:spPr bwMode="grayWhite">
          <a:xfrm>
            <a:off x="1214414" y="4572008"/>
            <a:ext cx="6643734" cy="2143140"/>
          </a:xfrm>
          <a:prstGeom prst="roundRect">
            <a:avLst>
              <a:gd name="adj" fmla="val 8097"/>
            </a:avLst>
          </a:prstGeom>
          <a:solidFill>
            <a:srgbClr val="FFFFFF"/>
          </a:solidFill>
          <a:ln w="9525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" name="AutoShape 4"/>
          <p:cNvSpPr>
            <a:spLocks noChangeArrowheads="1"/>
          </p:cNvSpPr>
          <p:nvPr/>
        </p:nvSpPr>
        <p:spPr bwMode="gray">
          <a:xfrm>
            <a:off x="3000364" y="4643446"/>
            <a:ext cx="1560513" cy="1928826"/>
          </a:xfrm>
          <a:prstGeom prst="roundRect">
            <a:avLst>
              <a:gd name="adj" fmla="val 9523"/>
            </a:avLst>
          </a:prstGeom>
          <a:solidFill>
            <a:schemeClr val="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" name="AutoShape 5"/>
          <p:cNvSpPr>
            <a:spLocks noChangeArrowheads="1"/>
          </p:cNvSpPr>
          <p:nvPr/>
        </p:nvSpPr>
        <p:spPr bwMode="gray">
          <a:xfrm>
            <a:off x="4616451" y="4665675"/>
            <a:ext cx="1560512" cy="1906597"/>
          </a:xfrm>
          <a:prstGeom prst="roundRect">
            <a:avLst>
              <a:gd name="adj" fmla="val 9523"/>
            </a:avLst>
          </a:prstGeom>
          <a:solidFill>
            <a:schemeClr val="folHlink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" name="AutoShape 6"/>
          <p:cNvSpPr>
            <a:spLocks noChangeArrowheads="1"/>
          </p:cNvSpPr>
          <p:nvPr/>
        </p:nvSpPr>
        <p:spPr bwMode="gray">
          <a:xfrm>
            <a:off x="6215074" y="4643446"/>
            <a:ext cx="1560513" cy="1928826"/>
          </a:xfrm>
          <a:prstGeom prst="roundRect">
            <a:avLst>
              <a:gd name="adj" fmla="val 9523"/>
            </a:avLst>
          </a:prstGeom>
          <a:solidFill>
            <a:schemeClr val="accent2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0" name="AutoShape 7"/>
          <p:cNvSpPr>
            <a:spLocks noChangeArrowheads="1"/>
          </p:cNvSpPr>
          <p:nvPr/>
        </p:nvSpPr>
        <p:spPr bwMode="gray">
          <a:xfrm>
            <a:off x="1285852" y="4665675"/>
            <a:ext cx="1665311" cy="1906597"/>
          </a:xfrm>
          <a:prstGeom prst="roundRect">
            <a:avLst>
              <a:gd name="adj" fmla="val 9523"/>
            </a:avLst>
          </a:prstGeom>
          <a:solidFill>
            <a:schemeClr val="accent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" name="Text Box 21"/>
          <p:cNvSpPr txBox="1">
            <a:spLocks noChangeArrowheads="1"/>
          </p:cNvSpPr>
          <p:nvPr/>
        </p:nvSpPr>
        <p:spPr bwMode="black">
          <a:xfrm>
            <a:off x="1482726" y="4827600"/>
            <a:ext cx="1427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5F5F5F"/>
                </a:solidFill>
                <a:cs typeface="Arial" charset="0"/>
              </a:rPr>
              <a:t>Доходы, т.руб.</a:t>
            </a:r>
            <a:endParaRPr lang="en-US" sz="16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22" name="Text Box 22"/>
          <p:cNvSpPr txBox="1">
            <a:spLocks noChangeArrowheads="1"/>
          </p:cNvSpPr>
          <p:nvPr/>
        </p:nvSpPr>
        <p:spPr bwMode="black">
          <a:xfrm>
            <a:off x="3143240" y="4643446"/>
            <a:ext cx="142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5F5F5F"/>
                </a:solidFill>
                <a:cs typeface="Arial" charset="0"/>
              </a:rPr>
              <a:t>2013 год плановый</a:t>
            </a:r>
            <a:endParaRPr lang="en-US" sz="16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23" name="Text Box 23"/>
          <p:cNvSpPr txBox="1">
            <a:spLocks noChangeArrowheads="1"/>
          </p:cNvSpPr>
          <p:nvPr/>
        </p:nvSpPr>
        <p:spPr bwMode="black">
          <a:xfrm>
            <a:off x="4714876" y="4643446"/>
            <a:ext cx="1427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5F5F5F"/>
                </a:solidFill>
                <a:cs typeface="Arial" charset="0"/>
              </a:rPr>
              <a:t>2013 год фактически</a:t>
            </a:r>
            <a:endParaRPr lang="en-US" sz="16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24" name="Text Box 24"/>
          <p:cNvSpPr txBox="1">
            <a:spLocks noChangeArrowheads="1"/>
          </p:cNvSpPr>
          <p:nvPr/>
        </p:nvSpPr>
        <p:spPr bwMode="black">
          <a:xfrm>
            <a:off x="6286512" y="4643446"/>
            <a:ext cx="1425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5F5F5F"/>
                </a:solidFill>
                <a:cs typeface="Arial" charset="0"/>
              </a:rPr>
              <a:t>Процент исполнения</a:t>
            </a:r>
            <a:endParaRPr lang="en-US" sz="1600" dirty="0">
              <a:solidFill>
                <a:srgbClr val="5F5F5F"/>
              </a:solidFill>
              <a:cs typeface="Arial" charset="0"/>
            </a:endParaRPr>
          </a:p>
        </p:txBody>
      </p:sp>
      <p:grpSp>
        <p:nvGrpSpPr>
          <p:cNvPr id="128" name="Group 71"/>
          <p:cNvGrpSpPr>
            <a:grpSpLocks/>
          </p:cNvGrpSpPr>
          <p:nvPr/>
        </p:nvGrpSpPr>
        <p:grpSpPr bwMode="auto">
          <a:xfrm>
            <a:off x="6215074" y="5214950"/>
            <a:ext cx="1550987" cy="357190"/>
            <a:chOff x="764" y="2737"/>
            <a:chExt cx="1032" cy="102"/>
          </a:xfrm>
        </p:grpSpPr>
        <p:sp>
          <p:nvSpPr>
            <p:cNvPr id="129" name="AutoShape 7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0" name="AutoShape 7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1" name="Group 77"/>
          <p:cNvGrpSpPr>
            <a:grpSpLocks/>
          </p:cNvGrpSpPr>
          <p:nvPr/>
        </p:nvGrpSpPr>
        <p:grpSpPr bwMode="auto">
          <a:xfrm>
            <a:off x="4643438" y="5643578"/>
            <a:ext cx="1549400" cy="357190"/>
            <a:chOff x="764" y="2737"/>
            <a:chExt cx="1032" cy="102"/>
          </a:xfrm>
        </p:grpSpPr>
        <p:sp>
          <p:nvSpPr>
            <p:cNvPr id="132" name="AutoShape 7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" name="AutoShape 7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4" name="Group 80"/>
          <p:cNvGrpSpPr>
            <a:grpSpLocks/>
          </p:cNvGrpSpPr>
          <p:nvPr/>
        </p:nvGrpSpPr>
        <p:grpSpPr bwMode="auto">
          <a:xfrm>
            <a:off x="3000364" y="5214950"/>
            <a:ext cx="1549400" cy="357190"/>
            <a:chOff x="764" y="2737"/>
            <a:chExt cx="1032" cy="102"/>
          </a:xfrm>
        </p:grpSpPr>
        <p:sp>
          <p:nvSpPr>
            <p:cNvPr id="135" name="AutoShape 8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6" name="AutoShape 8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8" name="Group 50"/>
          <p:cNvGrpSpPr>
            <a:grpSpLocks/>
          </p:cNvGrpSpPr>
          <p:nvPr/>
        </p:nvGrpSpPr>
        <p:grpSpPr bwMode="auto">
          <a:xfrm>
            <a:off x="3000364" y="6072206"/>
            <a:ext cx="1550988" cy="344486"/>
            <a:chOff x="764" y="2737"/>
            <a:chExt cx="1032" cy="102"/>
          </a:xfrm>
        </p:grpSpPr>
        <p:sp>
          <p:nvSpPr>
            <p:cNvPr id="139" name="AutoShape 5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AutoShape 5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2" name="Text Box 21"/>
          <p:cNvSpPr txBox="1">
            <a:spLocks noChangeArrowheads="1"/>
          </p:cNvSpPr>
          <p:nvPr/>
        </p:nvSpPr>
        <p:spPr bwMode="black">
          <a:xfrm>
            <a:off x="3071802" y="5214950"/>
            <a:ext cx="142716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5F5F5F"/>
                </a:solidFill>
                <a:cs typeface="Arial" charset="0"/>
              </a:rPr>
              <a:t>996 836.5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grpSp>
        <p:nvGrpSpPr>
          <p:cNvPr id="144" name="Group 77"/>
          <p:cNvGrpSpPr>
            <a:grpSpLocks/>
          </p:cNvGrpSpPr>
          <p:nvPr/>
        </p:nvGrpSpPr>
        <p:grpSpPr bwMode="auto">
          <a:xfrm>
            <a:off x="3000364" y="5643578"/>
            <a:ext cx="1549400" cy="357190"/>
            <a:chOff x="764" y="2737"/>
            <a:chExt cx="1032" cy="102"/>
          </a:xfrm>
        </p:grpSpPr>
        <p:sp>
          <p:nvSpPr>
            <p:cNvPr id="145" name="AutoShape 7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" name="AutoShape 7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2" name="Text Box 21"/>
          <p:cNvSpPr txBox="1">
            <a:spLocks noChangeArrowheads="1"/>
          </p:cNvSpPr>
          <p:nvPr/>
        </p:nvSpPr>
        <p:spPr bwMode="black">
          <a:xfrm>
            <a:off x="6286512" y="5214950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5F5F5F"/>
                </a:solidFill>
                <a:cs typeface="Arial" charset="0"/>
              </a:rPr>
              <a:t>99%</a:t>
            </a: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grpSp>
        <p:nvGrpSpPr>
          <p:cNvPr id="153" name="Group 80"/>
          <p:cNvGrpSpPr>
            <a:grpSpLocks/>
          </p:cNvGrpSpPr>
          <p:nvPr/>
        </p:nvGrpSpPr>
        <p:grpSpPr bwMode="auto">
          <a:xfrm>
            <a:off x="4643438" y="5214950"/>
            <a:ext cx="1549400" cy="357190"/>
            <a:chOff x="764" y="2737"/>
            <a:chExt cx="1032" cy="102"/>
          </a:xfrm>
        </p:grpSpPr>
        <p:sp>
          <p:nvSpPr>
            <p:cNvPr id="154" name="AutoShape 8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5" name="AutoShape 8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9" name="Text Box 21"/>
          <p:cNvSpPr txBox="1">
            <a:spLocks noChangeArrowheads="1"/>
          </p:cNvSpPr>
          <p:nvPr/>
        </p:nvSpPr>
        <p:spPr bwMode="black">
          <a:xfrm>
            <a:off x="3071802" y="5643578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5F5F5F"/>
                </a:solidFill>
                <a:cs typeface="Arial" charset="0"/>
              </a:rPr>
              <a:t>475 350.0</a:t>
            </a: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60" name="Text Box 21"/>
          <p:cNvSpPr txBox="1">
            <a:spLocks noChangeArrowheads="1"/>
          </p:cNvSpPr>
          <p:nvPr/>
        </p:nvSpPr>
        <p:spPr bwMode="black">
          <a:xfrm>
            <a:off x="3071802" y="6072206"/>
            <a:ext cx="142716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5F5F5F"/>
                </a:solidFill>
                <a:cs typeface="Arial" charset="0"/>
              </a:rPr>
              <a:t>521 486.5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70" name="Text Box 21"/>
          <p:cNvSpPr txBox="1">
            <a:spLocks noChangeArrowheads="1"/>
          </p:cNvSpPr>
          <p:nvPr/>
        </p:nvSpPr>
        <p:spPr bwMode="black">
          <a:xfrm>
            <a:off x="4714876" y="5643578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5F5F5F"/>
                </a:solidFill>
                <a:cs typeface="Arial" charset="0"/>
              </a:rPr>
              <a:t>480 220.6</a:t>
            </a: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black">
          <a:xfrm>
            <a:off x="4714876" y="5214950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5F5F5F"/>
                </a:solidFill>
                <a:cs typeface="Arial" charset="0"/>
              </a:rPr>
              <a:t>986 955.8</a:t>
            </a: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grpSp>
        <p:nvGrpSpPr>
          <p:cNvPr id="72" name="Group 50"/>
          <p:cNvGrpSpPr>
            <a:grpSpLocks/>
          </p:cNvGrpSpPr>
          <p:nvPr/>
        </p:nvGrpSpPr>
        <p:grpSpPr bwMode="auto">
          <a:xfrm>
            <a:off x="4643438" y="6072206"/>
            <a:ext cx="1550988" cy="344486"/>
            <a:chOff x="764" y="2737"/>
            <a:chExt cx="1032" cy="102"/>
          </a:xfrm>
        </p:grpSpPr>
        <p:sp>
          <p:nvSpPr>
            <p:cNvPr id="73" name="AutoShape 5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5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5" name="Group 50"/>
          <p:cNvGrpSpPr>
            <a:grpSpLocks/>
          </p:cNvGrpSpPr>
          <p:nvPr/>
        </p:nvGrpSpPr>
        <p:grpSpPr bwMode="auto">
          <a:xfrm>
            <a:off x="1357290" y="6072206"/>
            <a:ext cx="1550988" cy="344486"/>
            <a:chOff x="764" y="2737"/>
            <a:chExt cx="1032" cy="102"/>
          </a:xfrm>
        </p:grpSpPr>
        <p:sp>
          <p:nvSpPr>
            <p:cNvPr id="76" name="AutoShape 51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" name="AutoShape 52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8" name="Text Box 21"/>
          <p:cNvSpPr txBox="1">
            <a:spLocks noChangeArrowheads="1"/>
          </p:cNvSpPr>
          <p:nvPr/>
        </p:nvSpPr>
        <p:spPr bwMode="black">
          <a:xfrm>
            <a:off x="1357290" y="6072206"/>
            <a:ext cx="157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5F5F5F"/>
                </a:solidFill>
                <a:cs typeface="Arial" charset="0"/>
              </a:rPr>
              <a:t>безвозмездные</a:t>
            </a: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black">
          <a:xfrm>
            <a:off x="4714876" y="6072206"/>
            <a:ext cx="142716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5F5F5F"/>
                </a:solidFill>
                <a:cs typeface="Arial" charset="0"/>
              </a:rPr>
              <a:t>506 735.2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80" name="AutoShape 21"/>
          <p:cNvSpPr>
            <a:spLocks/>
          </p:cNvSpPr>
          <p:nvPr/>
        </p:nvSpPr>
        <p:spPr bwMode="auto">
          <a:xfrm>
            <a:off x="4214810" y="1142984"/>
            <a:ext cx="1428760" cy="571504"/>
          </a:xfrm>
          <a:prstGeom prst="accentCallout2">
            <a:avLst>
              <a:gd name="adj1" fmla="val 36736"/>
              <a:gd name="adj2" fmla="val 103796"/>
              <a:gd name="adj3" fmla="val 39589"/>
              <a:gd name="adj4" fmla="val 116707"/>
              <a:gd name="adj5" fmla="val 59932"/>
              <a:gd name="adj6" fmla="val 1322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cs typeface="Arial" charset="0"/>
              </a:rPr>
              <a:t>2013</a:t>
            </a:r>
            <a:r>
              <a:rPr lang="en-US" sz="2000" dirty="0" smtClean="0">
                <a:cs typeface="Arial" charset="0"/>
              </a:rPr>
              <a:t> </a:t>
            </a:r>
            <a:r>
              <a:rPr lang="ru-RU" sz="2000" dirty="0" smtClean="0">
                <a:cs typeface="Arial" charset="0"/>
              </a:rPr>
              <a:t>Факт</a:t>
            </a:r>
            <a:endParaRPr lang="en-US" sz="2000" dirty="0" smtClean="0"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1400" dirty="0">
              <a:cs typeface="Arial" charset="0"/>
            </a:endParaRPr>
          </a:p>
        </p:txBody>
      </p:sp>
      <p:sp>
        <p:nvSpPr>
          <p:cNvPr id="83" name="AutoShape 26"/>
          <p:cNvSpPr>
            <a:spLocks/>
          </p:cNvSpPr>
          <p:nvPr/>
        </p:nvSpPr>
        <p:spPr bwMode="auto">
          <a:xfrm>
            <a:off x="-642974" y="2714620"/>
            <a:ext cx="1997075" cy="311150"/>
          </a:xfrm>
          <a:prstGeom prst="accentCallout2">
            <a:avLst>
              <a:gd name="adj1" fmla="val 36736"/>
              <a:gd name="adj2" fmla="val 103685"/>
              <a:gd name="adj3" fmla="val 33883"/>
              <a:gd name="adj4" fmla="val 112545"/>
              <a:gd name="adj5" fmla="val 93368"/>
              <a:gd name="adj6" fmla="val 1173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200" dirty="0" smtClean="0"/>
              <a:t>Собственные</a:t>
            </a:r>
            <a:endParaRPr lang="en-US" sz="1200" dirty="0"/>
          </a:p>
        </p:txBody>
      </p:sp>
      <p:grpSp>
        <p:nvGrpSpPr>
          <p:cNvPr id="85" name="Group 77"/>
          <p:cNvGrpSpPr>
            <a:grpSpLocks/>
          </p:cNvGrpSpPr>
          <p:nvPr/>
        </p:nvGrpSpPr>
        <p:grpSpPr bwMode="auto">
          <a:xfrm>
            <a:off x="1357290" y="5643578"/>
            <a:ext cx="1549400" cy="357190"/>
            <a:chOff x="764" y="2737"/>
            <a:chExt cx="1032" cy="102"/>
          </a:xfrm>
        </p:grpSpPr>
        <p:sp>
          <p:nvSpPr>
            <p:cNvPr id="86" name="AutoShape 78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AutoShape 79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8" name="Text Box 21"/>
          <p:cNvSpPr txBox="1">
            <a:spLocks noChangeArrowheads="1"/>
          </p:cNvSpPr>
          <p:nvPr/>
        </p:nvSpPr>
        <p:spPr bwMode="black">
          <a:xfrm>
            <a:off x="1428728" y="5643578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5F5F5F"/>
                </a:solidFill>
                <a:cs typeface="Arial" charset="0"/>
              </a:rPr>
              <a:t>собственные</a:t>
            </a: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black">
          <a:xfrm rot="16200000">
            <a:off x="1093029" y="3438318"/>
            <a:ext cx="1500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475 350.0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black">
          <a:xfrm rot="16200000">
            <a:off x="1593096" y="3264664"/>
            <a:ext cx="1500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</a:rPr>
              <a:t>521 486.5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gray">
          <a:xfrm>
            <a:off x="2143108" y="4071942"/>
            <a:ext cx="428628" cy="142876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Oval 10"/>
          <p:cNvSpPr>
            <a:spLocks noChangeArrowheads="1"/>
          </p:cNvSpPr>
          <p:nvPr/>
        </p:nvSpPr>
        <p:spPr bwMode="gray">
          <a:xfrm>
            <a:off x="6072198" y="4071942"/>
            <a:ext cx="930275" cy="292100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AutoShape 11"/>
          <p:cNvSpPr>
            <a:spLocks noChangeArrowheads="1"/>
          </p:cNvSpPr>
          <p:nvPr/>
        </p:nvSpPr>
        <p:spPr bwMode="gray">
          <a:xfrm>
            <a:off x="6072198" y="1357298"/>
            <a:ext cx="928687" cy="2857511"/>
          </a:xfrm>
          <a:prstGeom prst="can">
            <a:avLst>
              <a:gd name="adj" fmla="val 26994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5098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F8F8F8">
                <a:alpha val="14999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" name="AutoShape 13"/>
          <p:cNvSpPr>
            <a:spLocks noChangeArrowheads="1"/>
          </p:cNvSpPr>
          <p:nvPr/>
        </p:nvSpPr>
        <p:spPr bwMode="gray">
          <a:xfrm>
            <a:off x="5572132" y="2643182"/>
            <a:ext cx="428628" cy="1500198"/>
          </a:xfrm>
          <a:prstGeom prst="can">
            <a:avLst>
              <a:gd name="adj" fmla="val 29019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098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" name="AutoShape 14"/>
          <p:cNvSpPr>
            <a:spLocks noChangeArrowheads="1"/>
          </p:cNvSpPr>
          <p:nvPr/>
        </p:nvSpPr>
        <p:spPr bwMode="gray">
          <a:xfrm>
            <a:off x="5072066" y="2928934"/>
            <a:ext cx="430209" cy="1208082"/>
          </a:xfrm>
          <a:prstGeom prst="can">
            <a:avLst>
              <a:gd name="adj" fmla="val 30022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5098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" name="Text Box 18"/>
          <p:cNvSpPr txBox="1">
            <a:spLocks noChangeArrowheads="1"/>
          </p:cNvSpPr>
          <p:nvPr/>
        </p:nvSpPr>
        <p:spPr bwMode="black">
          <a:xfrm rot="16200000">
            <a:off x="5807907" y="2264532"/>
            <a:ext cx="1500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</a:rPr>
              <a:t>986 955.8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8" name="AutoShape 26"/>
          <p:cNvSpPr>
            <a:spLocks/>
          </p:cNvSpPr>
          <p:nvPr/>
        </p:nvSpPr>
        <p:spPr bwMode="auto">
          <a:xfrm>
            <a:off x="3428992" y="2214554"/>
            <a:ext cx="1997075" cy="311150"/>
          </a:xfrm>
          <a:prstGeom prst="accentCallout2">
            <a:avLst>
              <a:gd name="adj1" fmla="val 36736"/>
              <a:gd name="adj2" fmla="val 103685"/>
              <a:gd name="adj3" fmla="val 33883"/>
              <a:gd name="adj4" fmla="val 112545"/>
              <a:gd name="adj5" fmla="val 153285"/>
              <a:gd name="adj6" fmla="val 1191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200" dirty="0" smtClean="0"/>
              <a:t>Безвозмездные</a:t>
            </a:r>
            <a:endParaRPr lang="en-US" sz="1200" dirty="0"/>
          </a:p>
        </p:txBody>
      </p:sp>
      <p:sp>
        <p:nvSpPr>
          <p:cNvPr id="99" name="Text Box 18"/>
          <p:cNvSpPr txBox="1">
            <a:spLocks noChangeArrowheads="1"/>
          </p:cNvSpPr>
          <p:nvPr/>
        </p:nvSpPr>
        <p:spPr bwMode="black">
          <a:xfrm rot="16200000">
            <a:off x="4522021" y="3438318"/>
            <a:ext cx="1500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480 220.6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Text Box 18"/>
          <p:cNvSpPr txBox="1">
            <a:spLocks noChangeArrowheads="1"/>
          </p:cNvSpPr>
          <p:nvPr/>
        </p:nvSpPr>
        <p:spPr bwMode="black">
          <a:xfrm rot="16200000">
            <a:off x="5022088" y="3264664"/>
            <a:ext cx="1500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</a:rPr>
              <a:t>506 735.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1" name="AutoShape 26"/>
          <p:cNvSpPr>
            <a:spLocks/>
          </p:cNvSpPr>
          <p:nvPr/>
        </p:nvSpPr>
        <p:spPr bwMode="auto">
          <a:xfrm>
            <a:off x="3071803" y="2643182"/>
            <a:ext cx="1857387" cy="311150"/>
          </a:xfrm>
          <a:prstGeom prst="accentCallout2">
            <a:avLst>
              <a:gd name="adj1" fmla="val 36736"/>
              <a:gd name="adj2" fmla="val 103685"/>
              <a:gd name="adj3" fmla="val 33883"/>
              <a:gd name="adj4" fmla="val 112545"/>
              <a:gd name="adj5" fmla="val 93368"/>
              <a:gd name="adj6" fmla="val 1173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200" dirty="0" smtClean="0"/>
              <a:t>Собственные</a:t>
            </a:r>
            <a:endParaRPr lang="en-US" sz="1200" dirty="0"/>
          </a:p>
        </p:txBody>
      </p:sp>
      <p:sp>
        <p:nvSpPr>
          <p:cNvPr id="102" name="Oval 10"/>
          <p:cNvSpPr>
            <a:spLocks noChangeArrowheads="1"/>
          </p:cNvSpPr>
          <p:nvPr/>
        </p:nvSpPr>
        <p:spPr bwMode="gray">
          <a:xfrm>
            <a:off x="8001024" y="4143380"/>
            <a:ext cx="930275" cy="292100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" name="Oval 9"/>
          <p:cNvSpPr>
            <a:spLocks noChangeArrowheads="1"/>
          </p:cNvSpPr>
          <p:nvPr/>
        </p:nvSpPr>
        <p:spPr bwMode="gray">
          <a:xfrm>
            <a:off x="5072066" y="4071942"/>
            <a:ext cx="428628" cy="142876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" name="Oval 9"/>
          <p:cNvSpPr>
            <a:spLocks noChangeArrowheads="1"/>
          </p:cNvSpPr>
          <p:nvPr/>
        </p:nvSpPr>
        <p:spPr bwMode="gray">
          <a:xfrm>
            <a:off x="5572132" y="4071942"/>
            <a:ext cx="428628" cy="142876"/>
          </a:xfrm>
          <a:prstGeom prst="ellipse">
            <a:avLst/>
          </a:prstGeom>
          <a:solidFill>
            <a:srgbClr val="FFFFFF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1" name="Group 71"/>
          <p:cNvGrpSpPr>
            <a:grpSpLocks/>
          </p:cNvGrpSpPr>
          <p:nvPr/>
        </p:nvGrpSpPr>
        <p:grpSpPr bwMode="auto">
          <a:xfrm>
            <a:off x="6215074" y="5643578"/>
            <a:ext cx="1550987" cy="357190"/>
            <a:chOff x="764" y="2737"/>
            <a:chExt cx="1032" cy="102"/>
          </a:xfrm>
        </p:grpSpPr>
        <p:sp>
          <p:nvSpPr>
            <p:cNvPr id="82" name="AutoShape 7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AutoShape 7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7" name="Group 71"/>
          <p:cNvGrpSpPr>
            <a:grpSpLocks/>
          </p:cNvGrpSpPr>
          <p:nvPr/>
        </p:nvGrpSpPr>
        <p:grpSpPr bwMode="auto">
          <a:xfrm>
            <a:off x="6215074" y="6072206"/>
            <a:ext cx="1550987" cy="357190"/>
            <a:chOff x="764" y="2737"/>
            <a:chExt cx="1032" cy="102"/>
          </a:xfrm>
        </p:grpSpPr>
        <p:sp>
          <p:nvSpPr>
            <p:cNvPr id="105" name="AutoShape 72"/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AutoShape 73"/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7" name="Text Box 21"/>
          <p:cNvSpPr txBox="1">
            <a:spLocks noChangeArrowheads="1"/>
          </p:cNvSpPr>
          <p:nvPr/>
        </p:nvSpPr>
        <p:spPr bwMode="black">
          <a:xfrm>
            <a:off x="6286512" y="5643578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5F5F5F"/>
                </a:solidFill>
                <a:cs typeface="Arial" charset="0"/>
              </a:rPr>
              <a:t>101</a:t>
            </a:r>
            <a:r>
              <a:rPr lang="ru-RU" sz="1400" dirty="0" smtClean="0">
                <a:solidFill>
                  <a:srgbClr val="5F5F5F"/>
                </a:solidFill>
                <a:cs typeface="Arial" charset="0"/>
              </a:rPr>
              <a:t>%</a:t>
            </a: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08" name="Text Box 21"/>
          <p:cNvSpPr txBox="1">
            <a:spLocks noChangeArrowheads="1"/>
          </p:cNvSpPr>
          <p:nvPr/>
        </p:nvSpPr>
        <p:spPr bwMode="black">
          <a:xfrm>
            <a:off x="6286512" y="6072206"/>
            <a:ext cx="1427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rgbClr val="5F5F5F"/>
                </a:solidFill>
                <a:cs typeface="Arial" charset="0"/>
              </a:rPr>
              <a:t>9</a:t>
            </a:r>
            <a:r>
              <a:rPr lang="en-US" sz="1400" dirty="0" smtClean="0">
                <a:solidFill>
                  <a:srgbClr val="5F5F5F"/>
                </a:solidFill>
                <a:cs typeface="Arial" charset="0"/>
              </a:rPr>
              <a:t>7.2</a:t>
            </a:r>
            <a:r>
              <a:rPr lang="ru-RU" sz="1400" dirty="0" smtClean="0">
                <a:solidFill>
                  <a:srgbClr val="5F5F5F"/>
                </a:solidFill>
                <a:cs typeface="Arial" charset="0"/>
              </a:rPr>
              <a:t>%</a:t>
            </a:r>
            <a:endParaRPr lang="en-US" sz="1400" dirty="0">
              <a:solidFill>
                <a:srgbClr val="5F5F5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786874" cy="1066800"/>
          </a:xfrm>
        </p:spPr>
        <p:txBody>
          <a:bodyPr/>
          <a:lstStyle/>
          <a:p>
            <a:pPr algn="ctr"/>
            <a:r>
              <a:rPr lang="ru-RU" sz="2700" dirty="0" smtClean="0"/>
              <a:t>Структура доходов муниципального образования «</a:t>
            </a:r>
            <a:r>
              <a:rPr lang="ru-RU" sz="2700" dirty="0" err="1" smtClean="0"/>
              <a:t>Дальнегорский</a:t>
            </a:r>
            <a:r>
              <a:rPr lang="ru-RU" sz="2700" dirty="0" smtClean="0"/>
              <a:t> городской округ» за 2013 год</a:t>
            </a:r>
            <a:endParaRPr lang="en-US" sz="27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357290" y="2071678"/>
          <a:ext cx="664373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utoShape 17"/>
          <p:cNvSpPr>
            <a:spLocks/>
          </p:cNvSpPr>
          <p:nvPr/>
        </p:nvSpPr>
        <p:spPr bwMode="black">
          <a:xfrm flipH="1">
            <a:off x="428596" y="2571744"/>
            <a:ext cx="2214578" cy="679462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5158"/>
              <a:gd name="adj5" fmla="val 167232"/>
              <a:gd name="adj6" fmla="val 114518"/>
              <a:gd name="adj7" fmla="val 174569"/>
              <a:gd name="adj8" fmla="val 351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400" dirty="0" smtClean="0">
                <a:cs typeface="Arial" charset="0"/>
              </a:rPr>
              <a:t>Налог на доходы физических лиц 37,4%</a:t>
            </a:r>
            <a:endParaRPr lang="en-US" sz="1400" dirty="0">
              <a:cs typeface="Arial" charset="0"/>
            </a:endParaRPr>
          </a:p>
        </p:txBody>
      </p:sp>
      <p:sp>
        <p:nvSpPr>
          <p:cNvPr id="9" name="AutoShape 23"/>
          <p:cNvSpPr>
            <a:spLocks/>
          </p:cNvSpPr>
          <p:nvPr/>
        </p:nvSpPr>
        <p:spPr bwMode="auto">
          <a:xfrm>
            <a:off x="0" y="4500570"/>
            <a:ext cx="1857356" cy="811223"/>
          </a:xfrm>
          <a:prstGeom prst="accentCallout2">
            <a:avLst>
              <a:gd name="adj1" fmla="val 34616"/>
              <a:gd name="adj2" fmla="val 103704"/>
              <a:gd name="adj3" fmla="val 35711"/>
              <a:gd name="adj4" fmla="val 117529"/>
              <a:gd name="adj5" fmla="val 36456"/>
              <a:gd name="adj6" fmla="val 1290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dirty="0" smtClean="0"/>
              <a:t>Единый налог на совокупный доход (ЕНВД, ЕСХН,        патент) 3,1%</a:t>
            </a:r>
            <a:endParaRPr lang="en-US" sz="1400" dirty="0"/>
          </a:p>
        </p:txBody>
      </p:sp>
      <p:sp>
        <p:nvSpPr>
          <p:cNvPr id="10" name="AutoShape 23"/>
          <p:cNvSpPr>
            <a:spLocks/>
          </p:cNvSpPr>
          <p:nvPr/>
        </p:nvSpPr>
        <p:spPr bwMode="auto">
          <a:xfrm>
            <a:off x="0" y="5857892"/>
            <a:ext cx="1857356" cy="382595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-189098"/>
              <a:gd name="adj6" fmla="val 1510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400" dirty="0" smtClean="0"/>
              <a:t>Прочие 1,1%</a:t>
            </a:r>
            <a:endParaRPr lang="en-US" sz="1400" dirty="0"/>
          </a:p>
        </p:txBody>
      </p:sp>
      <p:sp>
        <p:nvSpPr>
          <p:cNvPr id="11" name="AutoShape 17"/>
          <p:cNvSpPr>
            <a:spLocks/>
          </p:cNvSpPr>
          <p:nvPr/>
        </p:nvSpPr>
        <p:spPr bwMode="black">
          <a:xfrm flipH="1">
            <a:off x="6715140" y="5429264"/>
            <a:ext cx="2559046" cy="679462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-23528"/>
              <a:gd name="adj6" fmla="val 123438"/>
              <a:gd name="adj7" fmla="val -27950"/>
              <a:gd name="adj8" fmla="val 12291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400" dirty="0" smtClean="0">
                <a:cs typeface="Arial" charset="0"/>
              </a:rPr>
              <a:t>Безвозмездные поступления 51,3%</a:t>
            </a:r>
            <a:endParaRPr lang="en-US" sz="1400" dirty="0">
              <a:cs typeface="Arial" charset="0"/>
            </a:endParaRPr>
          </a:p>
        </p:txBody>
      </p:sp>
      <p:sp>
        <p:nvSpPr>
          <p:cNvPr id="12" name="AutoShape 17"/>
          <p:cNvSpPr>
            <a:spLocks/>
          </p:cNvSpPr>
          <p:nvPr/>
        </p:nvSpPr>
        <p:spPr bwMode="black">
          <a:xfrm flipH="1">
            <a:off x="2071670" y="1357298"/>
            <a:ext cx="2928958" cy="679462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142407"/>
              <a:gd name="adj6" fmla="val 119621"/>
              <a:gd name="adj7" fmla="val 207234"/>
              <a:gd name="adj8" fmla="val 149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400" dirty="0" smtClean="0">
                <a:cs typeface="Arial" charset="0"/>
              </a:rPr>
              <a:t>Имущественные налоги (налог на имущество физических лиц и земельный налог 2,2%</a:t>
            </a:r>
            <a:endParaRPr lang="en-US" sz="1400" dirty="0">
              <a:cs typeface="Arial" charset="0"/>
            </a:endParaRPr>
          </a:p>
        </p:txBody>
      </p:sp>
      <p:sp>
        <p:nvSpPr>
          <p:cNvPr id="13" name="AutoShape 17"/>
          <p:cNvSpPr>
            <a:spLocks/>
          </p:cNvSpPr>
          <p:nvPr/>
        </p:nvSpPr>
        <p:spPr bwMode="black">
          <a:xfrm flipH="1">
            <a:off x="6227764" y="1500174"/>
            <a:ext cx="2916236" cy="1071570"/>
          </a:xfrm>
          <a:prstGeom prst="accentCallout3">
            <a:avLst>
              <a:gd name="adj1" fmla="val 42856"/>
              <a:gd name="adj2" fmla="val 106944"/>
              <a:gd name="adj3" fmla="val 42856"/>
              <a:gd name="adj4" fmla="val 119968"/>
              <a:gd name="adj5" fmla="val 85105"/>
              <a:gd name="adj6" fmla="val 133816"/>
              <a:gd name="adj7" fmla="val 123297"/>
              <a:gd name="adj8" fmla="val 14517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ru-RU" sz="1400" dirty="0" smtClean="0">
                <a:cs typeface="Arial" charset="0"/>
              </a:rPr>
              <a:t>Доходы от использования имущества находящегося в муниципальной собственности (аренда) 2,1%</a:t>
            </a:r>
            <a:endParaRPr lang="en-US" sz="1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848600" cy="1066800"/>
          </a:xfrm>
        </p:spPr>
        <p:txBody>
          <a:bodyPr/>
          <a:lstStyle/>
          <a:p>
            <a:pPr algn="ctr"/>
            <a:r>
              <a:rPr lang="ru-RU" sz="2800" dirty="0" smtClean="0"/>
              <a:t>Структура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собственных</a:t>
            </a:r>
            <a:r>
              <a:rPr lang="ru-RU" sz="2800" dirty="0" smtClean="0"/>
              <a:t> доходов МО «</a:t>
            </a:r>
            <a:r>
              <a:rPr lang="ru-RU" sz="2800" dirty="0" err="1" smtClean="0"/>
              <a:t>Дальнегорский</a:t>
            </a:r>
            <a:r>
              <a:rPr lang="ru-RU" sz="2800" dirty="0" smtClean="0"/>
              <a:t> городской округ»</a:t>
            </a:r>
            <a:endParaRPr lang="ru-RU" sz="2800" dirty="0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357158" y="1500174"/>
            <a:ext cx="8429684" cy="5143536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4918349"/>
              </p:ext>
            </p:extLst>
          </p:nvPr>
        </p:nvGraphicFramePr>
        <p:xfrm>
          <a:off x="571472" y="1643050"/>
          <a:ext cx="8072494" cy="4876800"/>
        </p:xfrm>
        <a:graphic>
          <a:graphicData uri="http://schemas.openxmlformats.org/drawingml/2006/table">
            <a:tbl>
              <a:tblPr/>
              <a:tblGrid>
                <a:gridCol w="3286148"/>
                <a:gridCol w="1508005"/>
                <a:gridCol w="1384465"/>
                <a:gridCol w="880377"/>
                <a:gridCol w="1013499"/>
              </a:tblGrid>
              <a:tr h="118944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 на 2013 год, т.руб.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Факт, т.руб.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в собственных доходах,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8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475 350,00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480 220,63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НДФЛ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363 100,00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369 641,93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76,97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776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 (ЕНВД, ЕСХН, патент)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31 350,00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30 622,61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 на имущество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23 000,00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22 101,73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3 600,00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3 827,62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Отменённые налоги и сборы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23,68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Аренда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19 650,00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20 440,46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776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Плата за негативное воздействие на ОС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3 500,00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1 946,54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370,88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82,42 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Приватизация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27 200,00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27 394,50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100,72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3 50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3 750,50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8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066800"/>
          </a:xfrm>
        </p:spPr>
        <p:txBody>
          <a:bodyPr/>
          <a:lstStyle/>
          <a:p>
            <a:pPr algn="ctr"/>
            <a:r>
              <a:rPr lang="ru-RU" sz="2800" dirty="0" smtClean="0"/>
              <a:t>Структура </a:t>
            </a:r>
            <a:r>
              <a:rPr lang="ru-RU" sz="2800" dirty="0" smtClean="0">
                <a:solidFill>
                  <a:schemeClr val="accent2"/>
                </a:solidFill>
              </a:rPr>
              <a:t>безвозмездных</a:t>
            </a:r>
            <a:r>
              <a:rPr lang="ru-RU" sz="2800" dirty="0" smtClean="0"/>
              <a:t> поступлений МО «</a:t>
            </a:r>
            <a:r>
              <a:rPr lang="ru-RU" sz="2800" dirty="0" err="1" smtClean="0"/>
              <a:t>Дальнегорский</a:t>
            </a:r>
            <a:r>
              <a:rPr lang="ru-RU" sz="2800" dirty="0" smtClean="0"/>
              <a:t> городской округ»</a:t>
            </a:r>
            <a:endParaRPr lang="ru-RU" sz="2800" dirty="0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500034" y="1857364"/>
            <a:ext cx="8215370" cy="400052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6040038"/>
              </p:ext>
            </p:extLst>
          </p:nvPr>
        </p:nvGraphicFramePr>
        <p:xfrm>
          <a:off x="714348" y="2143116"/>
          <a:ext cx="7786743" cy="3413760"/>
        </p:xfrm>
        <a:graphic>
          <a:graphicData uri="http://schemas.openxmlformats.org/drawingml/2006/table">
            <a:tbl>
              <a:tblPr/>
              <a:tblGrid>
                <a:gridCol w="3263016"/>
                <a:gridCol w="1361431"/>
                <a:gridCol w="1335459"/>
                <a:gridCol w="849214"/>
                <a:gridCol w="977623"/>
              </a:tblGrid>
              <a:tr h="119913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План,  т.руб.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Факт, т.руб.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в собственных доходах,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2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2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521 486,47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506 735,19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97,17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2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1 601,00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1 601,00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2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283 345,43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269 993,54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2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214 276,94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212 895,79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2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22 263,1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22 263,1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55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Возврат остатков целевых средств прошлых лет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-18,24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2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всего</a:t>
                      </a:r>
                      <a:endParaRPr lang="ru-RU" sz="1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996 836,47</a:t>
                      </a:r>
                      <a:endParaRPr lang="ru-RU" sz="1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986 955,82</a:t>
                      </a:r>
                      <a:endParaRPr lang="ru-RU" sz="1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99,00</a:t>
                      </a:r>
                      <a:endParaRPr lang="ru-RU" sz="16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mb_dark">
  <a:themeElements>
    <a:clrScheme name="Тема Office 1">
      <a:dk1>
        <a:srgbClr val="808080"/>
      </a:dk1>
      <a:lt1>
        <a:srgbClr val="FFFFFF"/>
      </a:lt1>
      <a:dk2>
        <a:srgbClr val="003366"/>
      </a:dk2>
      <a:lt2>
        <a:srgbClr val="FFFFCC"/>
      </a:lt2>
      <a:accent1>
        <a:srgbClr val="79CE24"/>
      </a:accent1>
      <a:accent2>
        <a:srgbClr val="E45267"/>
      </a:accent2>
      <a:accent3>
        <a:srgbClr val="AAADB8"/>
      </a:accent3>
      <a:accent4>
        <a:srgbClr val="DADADA"/>
      </a:accent4>
      <a:accent5>
        <a:srgbClr val="BEE3AC"/>
      </a:accent5>
      <a:accent6>
        <a:srgbClr val="CF495D"/>
      </a:accent6>
      <a:hlink>
        <a:srgbClr val="5FC3D7"/>
      </a:hlink>
      <a:folHlink>
        <a:srgbClr val="FAA71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climb_dark</Template>
  <TotalTime>2420</TotalTime>
  <Words>2865</Words>
  <Application>Microsoft Office PowerPoint</Application>
  <PresentationFormat>Экран (4:3)</PresentationFormat>
  <Paragraphs>725</Paragraphs>
  <Slides>43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climb_dark</vt:lpstr>
      <vt:lpstr>Отчет об исполнении бюджета Дальнегорского городского округа, за 2013 год</vt:lpstr>
      <vt:lpstr>Отчет сформирован на основании следующих документов:</vt:lpstr>
      <vt:lpstr>Структура отчета об исполнении бюджета в доступной для граждан форме</vt:lpstr>
      <vt:lpstr>Основные понятия:</vt:lpstr>
      <vt:lpstr>Основные параметры бюджета Дальнегорского городского округа</vt:lpstr>
      <vt:lpstr>   Исполнение бюджета по доходам</vt:lpstr>
      <vt:lpstr>Структура доходов муниципального образования «Дальнегорский городской округ» за 2013 год</vt:lpstr>
      <vt:lpstr>Структура собственных доходов МО «Дальнегорский городской округ»</vt:lpstr>
      <vt:lpstr>Структура безвозмездных поступлений МО «Дальнегорский городской округ»</vt:lpstr>
      <vt:lpstr>Сравнительный анализ исполнения бюджета Дальнегорского городского округа за 2012 и 2013 год</vt:lpstr>
      <vt:lpstr>Исполнение бюджета за 2012 и 2013 год</vt:lpstr>
      <vt:lpstr>Исполнение бюджета по расходам </vt:lpstr>
      <vt:lpstr>Остатки целевых средств на едином счете бюджета по состоянию на 01.01.2014 (межбюджетные трансферты)</vt:lpstr>
      <vt:lpstr>Структура расходов бюджета Дальнегорского городского округа в 2013 году</vt:lpstr>
      <vt:lpstr>Структура расходов бюджета Дальнегорского городского округа в 2013 году (в графическом виде)</vt:lpstr>
      <vt:lpstr>Расходы на образование за 2011, 2012, 2013 годы</vt:lpstr>
      <vt:lpstr>Среднемесячная начисленная заработная плата работников образования</vt:lpstr>
      <vt:lpstr>Расходы бюджета Дальнегорского городского округа в расчете на 1 обучающего в общеобразовательных учреждениях (школах)</vt:lpstr>
      <vt:lpstr>Расходы по отрасли «Культура» 2011-2013 годы</vt:lpstr>
      <vt:lpstr>Среднемесячная начисленная заработная плата работников культуры</vt:lpstr>
      <vt:lpstr>Расходы по отрасли «Жилищно-коммунальное хозяйство» 2011-2013 годы</vt:lpstr>
      <vt:lpstr>Основные мероприятия по отрасли «Жилищно-коммунальное хозяйство»</vt:lpstr>
      <vt:lpstr> </vt:lpstr>
      <vt:lpstr>Расходы по отрасли «Национальная экономика»</vt:lpstr>
      <vt:lpstr>Основные мероприятия  по отрасли «Национальная экономика»</vt:lpstr>
      <vt:lpstr> </vt:lpstr>
      <vt:lpstr> </vt:lpstr>
      <vt:lpstr> </vt:lpstr>
      <vt:lpstr>Анализ исполнения расходов за 2011, 2012, 2013 годы</vt:lpstr>
      <vt:lpstr>Перечень муниципальных программ, функционировавших на территории Дальнегорского городского округа в 2013 году</vt:lpstr>
      <vt:lpstr>Перечень муниципальных программ функционировавших на территории Дальнегорского городского округа в 2013 году</vt:lpstr>
      <vt:lpstr>Перечень муниципальных программ функционировавших на территории Дальнегорского городского округа в 2013 году</vt:lpstr>
      <vt:lpstr>Муниципальная целевая программа "Пожарная безопасность Дальнегорского городского округа на 2011-2015 г.г." </vt:lpstr>
      <vt:lpstr>"Улучшение условий и охраны труда в организациях Дальнегорского городского округа на 2013-2015 годы" </vt:lpstr>
      <vt:lpstr>"Организация отдыха, оздоровления  и занятости детей и подростков в каникулярное время на  территории Дальнегорского городского округа на 2011-2015 г.г." </vt:lpstr>
      <vt:lpstr>"Молодёжь Дальнегорского городского округа на 2011-2015 г.г." </vt:lpstr>
      <vt:lpstr>"Развитие системы образования Дальнегорского городского округа" на период 2012-2014 годы </vt:lpstr>
      <vt:lpstr>"Модернизация муниципальных библиотек  в Дальнегорском городском округе на 2013-2015 годы" </vt:lpstr>
      <vt:lpstr>«Обеспечение сохранности музейного фонда и развитие Музейно-выставочного центра г. Дальнегорска на 2012-2014 годы» </vt:lpstr>
      <vt:lpstr>"Повышение качества предоставления государственных и муниципальных услуг на базе многофункционального центра предоставления государственных и муниципальных услуг на 2013-2014 годы" </vt:lpstr>
      <vt:lpstr>Исполнение бюджета по источникам финансирования дефицита бюджета</vt:lpstr>
      <vt:lpstr>Просроченная кредиторская задолженность за период 2011-2013гг.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Kruc</dc:creator>
  <cp:lastModifiedBy>Admin</cp:lastModifiedBy>
  <cp:revision>278</cp:revision>
  <dcterms:created xsi:type="dcterms:W3CDTF">2014-05-16T00:41:34Z</dcterms:created>
  <dcterms:modified xsi:type="dcterms:W3CDTF">2014-06-02T03:46:42Z</dcterms:modified>
</cp:coreProperties>
</file>