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57" r:id="rId2"/>
    <p:sldId id="258" r:id="rId3"/>
    <p:sldId id="259" r:id="rId4"/>
    <p:sldId id="382" r:id="rId5"/>
    <p:sldId id="383" r:id="rId6"/>
    <p:sldId id="316" r:id="rId7"/>
    <p:sldId id="352" r:id="rId8"/>
    <p:sldId id="326" r:id="rId9"/>
    <p:sldId id="264" r:id="rId10"/>
    <p:sldId id="319" r:id="rId11"/>
    <p:sldId id="266" r:id="rId12"/>
    <p:sldId id="320" r:id="rId13"/>
    <p:sldId id="321" r:id="rId14"/>
    <p:sldId id="370" r:id="rId15"/>
    <p:sldId id="324" r:id="rId16"/>
    <p:sldId id="338" r:id="rId17"/>
    <p:sldId id="371" r:id="rId18"/>
    <p:sldId id="372" r:id="rId19"/>
    <p:sldId id="378" r:id="rId20"/>
    <p:sldId id="325" r:id="rId21"/>
    <p:sldId id="328" r:id="rId22"/>
    <p:sldId id="331" r:id="rId23"/>
    <p:sldId id="332" r:id="rId24"/>
    <p:sldId id="336" r:id="rId25"/>
    <p:sldId id="333" r:id="rId26"/>
    <p:sldId id="334" r:id="rId27"/>
    <p:sldId id="335" r:id="rId28"/>
    <p:sldId id="330" r:id="rId29"/>
    <p:sldId id="337" r:id="rId30"/>
    <p:sldId id="339" r:id="rId31"/>
    <p:sldId id="340" r:id="rId32"/>
    <p:sldId id="357" r:id="rId33"/>
    <p:sldId id="341" r:id="rId34"/>
    <p:sldId id="354" r:id="rId35"/>
    <p:sldId id="356" r:id="rId36"/>
    <p:sldId id="358" r:id="rId37"/>
    <p:sldId id="359" r:id="rId38"/>
    <p:sldId id="342" r:id="rId39"/>
    <p:sldId id="360" r:id="rId40"/>
    <p:sldId id="343" r:id="rId41"/>
    <p:sldId id="344" r:id="rId42"/>
    <p:sldId id="364" r:id="rId43"/>
    <p:sldId id="365" r:id="rId44"/>
    <p:sldId id="366" r:id="rId45"/>
    <p:sldId id="367" r:id="rId46"/>
    <p:sldId id="368" r:id="rId47"/>
    <p:sldId id="373" r:id="rId48"/>
    <p:sldId id="369" r:id="rId49"/>
    <p:sldId id="345" r:id="rId50"/>
    <p:sldId id="376" r:id="rId51"/>
    <p:sldId id="346" r:id="rId52"/>
    <p:sldId id="375" r:id="rId53"/>
    <p:sldId id="347" r:id="rId54"/>
    <p:sldId id="348" r:id="rId55"/>
    <p:sldId id="361" r:id="rId56"/>
    <p:sldId id="350" r:id="rId57"/>
    <p:sldId id="351" r:id="rId58"/>
    <p:sldId id="380" r:id="rId59"/>
    <p:sldId id="381" r:id="rId60"/>
    <p:sldId id="384" r:id="rId61"/>
    <p:sldId id="385" r:id="rId62"/>
    <p:sldId id="379" r:id="rId63"/>
    <p:sldId id="377" r:id="rId64"/>
    <p:sldId id="386" r:id="rId65"/>
    <p:sldId id="387" r:id="rId66"/>
    <p:sldId id="311" r:id="rId67"/>
  </p:sldIdLst>
  <p:sldSz cx="7524750" cy="5292725"/>
  <p:notesSz cx="6735763" cy="9866313"/>
  <p:defaultTextStyle>
    <a:defPPr>
      <a:defRPr lang="en-US"/>
    </a:defPPr>
    <a:lvl1pPr marL="0" algn="l" defTabSz="36605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1pPr>
    <a:lvl2pPr marL="366057" algn="l" defTabSz="36605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2pPr>
    <a:lvl3pPr marL="732113" algn="l" defTabSz="36605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3pPr>
    <a:lvl4pPr marL="1098170" algn="l" defTabSz="36605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4pPr>
    <a:lvl5pPr marL="1464228" algn="l" defTabSz="36605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5pPr>
    <a:lvl6pPr marL="1830285" algn="l" defTabSz="36605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6pPr>
    <a:lvl7pPr marL="2196342" algn="l" defTabSz="36605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7pPr>
    <a:lvl8pPr marL="2562398" algn="l" defTabSz="36605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8pPr>
    <a:lvl9pPr marL="2928456" algn="l" defTabSz="366057" rtl="0" eaLnBrk="1" latinLnBrk="0" hangingPunct="1">
      <a:defRPr sz="14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7BF61"/>
    <a:srgbClr val="7D44AC"/>
    <a:srgbClr val="338CED"/>
    <a:srgbClr val="678CCF"/>
    <a:srgbClr val="990033"/>
    <a:srgbClr val="FF0000"/>
    <a:srgbClr val="F5B68B"/>
    <a:srgbClr val="EBEB2D"/>
    <a:srgbClr val="FC7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6445" autoAdjust="0"/>
  </p:normalViewPr>
  <p:slideViewPr>
    <p:cSldViewPr snapToGrid="0">
      <p:cViewPr varScale="1">
        <p:scale>
          <a:sx n="123" d="100"/>
          <a:sy n="123" d="100"/>
        </p:scale>
        <p:origin x="96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Лист1!$B$4:$B$5</c:f>
              <c:numCache>
                <c:formatCode>General</c:formatCode>
                <c:ptCount val="2"/>
                <c:pt idx="0">
                  <c:v>585295.53</c:v>
                </c:pt>
                <c:pt idx="1">
                  <c:v>631518.36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7-4377-8707-061D341E00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Лист1!$C$4:$C$5</c:f>
              <c:numCache>
                <c:formatCode>General</c:formatCode>
                <c:ptCount val="2"/>
                <c:pt idx="0">
                  <c:v>665415.43000000005</c:v>
                </c:pt>
                <c:pt idx="1">
                  <c:v>647726.13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B7-4377-8707-061D341E0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3204927"/>
        <c:axId val="1483185375"/>
      </c:barChart>
      <c:catAx>
        <c:axId val="1483204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83185375"/>
        <c:crosses val="autoZero"/>
        <c:auto val="1"/>
        <c:lblAlgn val="ctr"/>
        <c:lblOffset val="100"/>
        <c:noMultiLvlLbl val="0"/>
      </c:catAx>
      <c:valAx>
        <c:axId val="1483185375"/>
        <c:scaling>
          <c:orientation val="minMax"/>
          <c:max val="13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83204927"/>
        <c:crosses val="autoZero"/>
        <c:crossBetween val="between"/>
        <c:majorUnit val="100000"/>
        <c:minorUnit val="4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explosion val="1"/>
          <c:dPt>
            <c:idx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48-45ED-A1CF-A699099F7D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48-45ED-A1CF-A699099F7D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48-45ED-A1CF-A699099F7DBA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48-45ED-A1CF-A699099F7DBA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2B-4DFF-A2EC-BB22B127C4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848-45ED-A1CF-A699099F7DBA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42B-4DFF-A2EC-BB22B127C4C4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2B-4DFF-A2EC-BB22B127C4C4}"/>
              </c:ext>
            </c:extLst>
          </c:dPt>
          <c:dPt>
            <c:idx val="8"/>
            <c:bubble3D val="0"/>
            <c:spPr>
              <a:solidFill>
                <a:srgbClr val="63636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848-45ED-A1CF-A699099F7DBA}"/>
              </c:ext>
            </c:extLst>
          </c:dPt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налог на товары</c:v>
                </c:pt>
                <c:pt idx="2">
                  <c:v>совокупный доход</c:v>
                </c:pt>
                <c:pt idx="3">
                  <c:v>имущество</c:v>
                </c:pt>
                <c:pt idx="4">
                  <c:v>пошлина</c:v>
                </c:pt>
                <c:pt idx="5">
                  <c:v>аренда</c:v>
                </c:pt>
                <c:pt idx="6">
                  <c:v>продажа</c:v>
                </c:pt>
                <c:pt idx="7">
                  <c:v>штрафы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502929.69</c:v>
                </c:pt>
                <c:pt idx="1">
                  <c:v>11062.32</c:v>
                </c:pt>
                <c:pt idx="2">
                  <c:v>33339.22</c:v>
                </c:pt>
                <c:pt idx="3">
                  <c:v>32882.69</c:v>
                </c:pt>
                <c:pt idx="4">
                  <c:v>8036.8</c:v>
                </c:pt>
                <c:pt idx="5">
                  <c:v>22612.16</c:v>
                </c:pt>
                <c:pt idx="6">
                  <c:v>8464.75</c:v>
                </c:pt>
                <c:pt idx="7">
                  <c:v>7339.4</c:v>
                </c:pt>
                <c:pt idx="8">
                  <c:v>4851.33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B-4DFF-A2EC-BB22B127C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96B-4474-83FF-73D85013343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96B-4474-83FF-73D85013343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96B-4474-83FF-73D85013343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96B-4474-83FF-73D85013343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96B-4474-83FF-73D85013343E}"/>
              </c:ext>
            </c:extLst>
          </c:dPt>
          <c:val>
            <c:numRef>
              <c:f>Лист1!$A$2:$A$6</c:f>
              <c:numCache>
                <c:formatCode>General</c:formatCode>
                <c:ptCount val="5"/>
                <c:pt idx="0">
                  <c:v>505</c:v>
                </c:pt>
                <c:pt idx="1">
                  <c:v>534.4</c:v>
                </c:pt>
                <c:pt idx="2">
                  <c:v>499.3</c:v>
                </c:pt>
                <c:pt idx="3">
                  <c:v>666.4</c:v>
                </c:pt>
                <c:pt idx="4">
                  <c:v>631.5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6B-4474-83FF-73D850133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65154144"/>
        <c:axId val="665150864"/>
      </c:barChart>
      <c:catAx>
        <c:axId val="665154144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150864"/>
        <c:crosses val="autoZero"/>
        <c:auto val="1"/>
        <c:lblAlgn val="ctr"/>
        <c:lblOffset val="100"/>
        <c:noMultiLvlLbl val="0"/>
      </c:catAx>
      <c:valAx>
        <c:axId val="66515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6515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35074693203458"/>
          <c:y val="8.6572686478706279E-2"/>
          <c:w val="0.50069439181064934"/>
          <c:h val="0.80562272457878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 направления деятельности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17A-4CCE-A71F-356C1EDD0380}"/>
              </c:ext>
            </c:extLst>
          </c:dPt>
          <c:dLbls>
            <c:dLbl>
              <c:idx val="0"/>
              <c:layout>
                <c:manualLayout>
                  <c:x val="-1.6284604624545917E-3"/>
                  <c:y val="0"/>
                </c:manualLayout>
              </c:layout>
              <c:tx>
                <c:rich>
                  <a:bodyPr/>
                  <a:lstStyle/>
                  <a:p>
                    <a:fld id="{523FC437-4058-4B04-ADA4-8F1504622268}" type="VALUE">
                      <a:rPr lang="en-US" sz="100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17A-4CCE-A71F-356C1EDD0380}"/>
                </c:ext>
              </c:extLst>
            </c:dLbl>
            <c:dLbl>
              <c:idx val="1"/>
              <c:layout>
                <c:manualLayout>
                  <c:x val="-5.9709527187113987E-17"/>
                  <c:y val="-4.2899680616944698E-3"/>
                </c:manualLayout>
              </c:layout>
              <c:tx>
                <c:rich>
                  <a:bodyPr/>
                  <a:lstStyle/>
                  <a:p>
                    <a:fld id="{7F91F387-5A94-40AA-89D5-688C40FA3BB2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17A-4CCE-A71F-356C1EDD0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153395.9</c:v>
                </c:pt>
                <c:pt idx="1">
                  <c:v>151632.4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7A-4CCE-A71F-356C1EDD03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chemeClr val="bg1">
                    <a:alpha val="63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17A-4CCE-A71F-356C1EDD038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17A-4CCE-A71F-356C1EDD0380}"/>
              </c:ext>
            </c:extLst>
          </c:dPt>
          <c:dLbls>
            <c:dLbl>
              <c:idx val="0"/>
              <c:layout>
                <c:manualLayout>
                  <c:x val="-1.6284604624545917E-3"/>
                  <c:y val="-7.8648505910147004E-17"/>
                </c:manualLayout>
              </c:layout>
              <c:tx>
                <c:rich>
                  <a:bodyPr/>
                  <a:lstStyle/>
                  <a:p>
                    <a:fld id="{BE5224E5-79FF-428F-8308-2D0FC774D2A5}" type="VALUE">
                      <a:rPr lang="en-US" sz="100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17A-4CCE-A71F-356C1EDD038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46D2313-FF37-4587-A755-FC8851C7AB4F}" type="VALUE">
                      <a:rPr lang="en-US" sz="100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17A-4CCE-A71F-356C1EDD0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1247770.8</c:v>
                </c:pt>
                <c:pt idx="1">
                  <c:v>1219815.8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7A-4CCE-A71F-356C1EDD0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625920"/>
        <c:axId val="101872384"/>
      </c:barChart>
      <c:catAx>
        <c:axId val="92625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1872384"/>
        <c:crosses val="autoZero"/>
        <c:auto val="1"/>
        <c:lblAlgn val="ctr"/>
        <c:lblOffset val="100"/>
        <c:noMultiLvlLbl val="0"/>
      </c:catAx>
      <c:valAx>
        <c:axId val="10187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62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574362658414374"/>
          <c:y val="0.33833701661310228"/>
          <c:w val="0.34648165705626893"/>
          <c:h val="0.45802525079998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AC9-40EA-ADAD-7ADF4B33CB5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AC9-40EA-ADAD-7ADF4B33CB5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AC9-40EA-ADAD-7ADF4B33CB5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AC9-40EA-ADAD-7ADF4B33CB5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AC9-40EA-ADAD-7ADF4B33CB51}"/>
              </c:ext>
            </c:extLst>
          </c:dPt>
          <c:val>
            <c:numRef>
              <c:f>Лист1!$A$2:$A$6</c:f>
              <c:numCache>
                <c:formatCode>General</c:formatCode>
                <c:ptCount val="5"/>
                <c:pt idx="0">
                  <c:v>399</c:v>
                </c:pt>
                <c:pt idx="1">
                  <c:v>401.8</c:v>
                </c:pt>
                <c:pt idx="2">
                  <c:v>492.7</c:v>
                </c:pt>
                <c:pt idx="3">
                  <c:v>452.6</c:v>
                </c:pt>
                <c:pt idx="4">
                  <c:v>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AC9-40EA-ADAD-7ADF4B33C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65154144"/>
        <c:axId val="665150864"/>
      </c:barChart>
      <c:catAx>
        <c:axId val="665154144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150864"/>
        <c:crosses val="autoZero"/>
        <c:auto val="1"/>
        <c:lblAlgn val="ctr"/>
        <c:lblOffset val="100"/>
        <c:noMultiLvlLbl val="0"/>
      </c:catAx>
      <c:valAx>
        <c:axId val="66515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6515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31-4724-B583-DE226809BB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31-4724-B583-DE226809BB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31-4724-B583-DE226809BB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31-4724-B583-DE226809BB4B}"/>
              </c:ext>
            </c:extLst>
          </c:dPt>
          <c:dPt>
            <c:idx val="4"/>
            <c:bubble3D val="0"/>
            <c:spPr>
              <a:solidFill>
                <a:srgbClr val="5B9BD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31-4724-B583-DE226809BB4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C31-4724-B583-DE226809BB4B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C31-4724-B583-DE226809BB4B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C31-4724-B583-DE226809BB4B}"/>
              </c:ext>
            </c:extLst>
          </c:dPt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151466.73000000001</c:v>
                </c:pt>
                <c:pt idx="1">
                  <c:v>12460</c:v>
                </c:pt>
                <c:pt idx="2">
                  <c:v>39586.959999999999</c:v>
                </c:pt>
                <c:pt idx="3">
                  <c:v>155919.09</c:v>
                </c:pt>
                <c:pt idx="4">
                  <c:v>761761.49</c:v>
                </c:pt>
                <c:pt idx="5">
                  <c:v>119575.34</c:v>
                </c:pt>
                <c:pt idx="6">
                  <c:v>45195.86</c:v>
                </c:pt>
                <c:pt idx="7">
                  <c:v>96696.76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C31-4724-B583-DE226809B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39592215122376"/>
          <c:y val="0.20826813581209738"/>
          <c:w val="0.70159501418609949"/>
          <c:h val="0.681148825212103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1-9A58-4456-B5CE-DC62BC81919D}"/>
              </c:ext>
            </c:extLst>
          </c:dPt>
          <c:dPt>
            <c:idx val="1"/>
            <c:bubble3D val="0"/>
            <c:explosion val="7"/>
            <c:extLst>
              <c:ext xmlns:c16="http://schemas.microsoft.com/office/drawing/2014/chart" uri="{C3380CC4-5D6E-409C-BE32-E72D297353CC}">
                <c16:uniqueId val="{00000003-9A58-4456-B5CE-DC62BC81919D}"/>
              </c:ext>
            </c:extLst>
          </c:dPt>
          <c:dPt>
            <c:idx val="2"/>
            <c:bubble3D val="0"/>
            <c:explosion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9A58-4456-B5CE-DC62BC81919D}"/>
              </c:ext>
            </c:extLst>
          </c:dPt>
          <c:dLbls>
            <c:dLbl>
              <c:idx val="0"/>
              <c:layout>
                <c:manualLayout>
                  <c:x val="-0.29865724506667041"/>
                  <c:y val="-0.30484582881414896"/>
                </c:manualLayout>
              </c:layout>
              <c:tx>
                <c:rich>
                  <a:bodyPr/>
                  <a:lstStyle/>
                  <a:p>
                    <a:pPr>
                      <a:defRPr sz="1988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988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II  </a:t>
                    </a:r>
                    <a:r>
                      <a:rPr lang="ru-RU" sz="1988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степень    </a:t>
                    </a:r>
                    <a:endPara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58-4456-B5CE-DC62BC81919D}"/>
                </c:ext>
              </c:extLst>
            </c:dLbl>
            <c:dLbl>
              <c:idx val="1"/>
              <c:layout>
                <c:manualLayout>
                  <c:x val="9.8322598539620651E-2"/>
                  <c:y val="6.1099007991413296E-2"/>
                </c:manualLayout>
              </c:layout>
              <c:spPr/>
              <c:txPr>
                <a:bodyPr/>
                <a:lstStyle/>
                <a:p>
                  <a:pPr>
                    <a:defRPr sz="1988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58-4456-B5CE-DC62BC81919D}"/>
                </c:ext>
              </c:extLst>
            </c:dLbl>
            <c:dLbl>
              <c:idx val="2"/>
              <c:layout>
                <c:manualLayout>
                  <c:x val="-0.14144189812455701"/>
                  <c:y val="-0.10883667496834475"/>
                </c:manualLayout>
              </c:layout>
              <c:spPr/>
              <c:txPr>
                <a:bodyPr/>
                <a:lstStyle/>
                <a:p>
                  <a:pPr>
                    <a:defRPr sz="1988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A58-4456-B5CE-DC62BC81919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II степень</c:v>
                </c:pt>
                <c:pt idx="1">
                  <c:v>III степень</c:v>
                </c:pt>
                <c:pt idx="2">
                  <c:v>I  степень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58-4456-B5CE-DC62BC819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5">
          <a:noFill/>
        </a:ln>
      </c:spPr>
    </c:plotArea>
    <c:plotVisOnly val="1"/>
    <c:dispBlanksAs val="zero"/>
    <c:showDLblsOverMax val="0"/>
  </c:chart>
  <c:txPr>
    <a:bodyPr/>
    <a:lstStyle/>
    <a:p>
      <a:pPr>
        <a:defRPr sz="179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0.63373</cdr:x>
      <cdr:y>0.32156</cdr:y>
    </cdr:from>
    <cdr:to>
      <cdr:x>0.743</cdr:x>
      <cdr:y>0.4334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47019" y="1019252"/>
          <a:ext cx="387458" cy="354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0.0372</cdr:x>
      <cdr:y>0.28173</cdr:y>
    </cdr:from>
    <cdr:to>
      <cdr:x>0.13543</cdr:x>
      <cdr:y>0.37397</cdr:y>
    </cdr:to>
    <cdr:sp macro="" textlink="">
      <cdr:nvSpPr>
        <cdr:cNvPr id="3" name="TextBox 29">
          <a:extLst xmlns:a="http://schemas.openxmlformats.org/drawingml/2006/main">
            <a:ext uri="{FF2B5EF4-FFF2-40B4-BE49-F238E27FC236}">
              <a16:creationId xmlns:a16="http://schemas.microsoft.com/office/drawing/2014/main" id="{46EB96DD-CAD2-4957-9D74-5766F0C62C03}"/>
            </a:ext>
          </a:extLst>
        </cdr:cNvPr>
        <cdr:cNvSpPr txBox="1"/>
      </cdr:nvSpPr>
      <cdr:spPr>
        <a:xfrm xmlns:a="http://schemas.openxmlformats.org/drawingml/2006/main">
          <a:off x="131917" y="892987"/>
          <a:ext cx="348296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366057" rtl="0" eaLnBrk="1" latinLnBrk="0" hangingPunct="1">
            <a:defRPr sz="1442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66057" algn="l" defTabSz="366057" rtl="0" eaLnBrk="1" latinLnBrk="0" hangingPunct="1">
            <a:defRPr sz="1442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732113" algn="l" defTabSz="366057" rtl="0" eaLnBrk="1" latinLnBrk="0" hangingPunct="1">
            <a:defRPr sz="1442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98170" algn="l" defTabSz="366057" rtl="0" eaLnBrk="1" latinLnBrk="0" hangingPunct="1">
            <a:defRPr sz="1442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464228" algn="l" defTabSz="366057" rtl="0" eaLnBrk="1" latinLnBrk="0" hangingPunct="1">
            <a:defRPr sz="1442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830285" algn="l" defTabSz="366057" rtl="0" eaLnBrk="1" latinLnBrk="0" hangingPunct="1">
            <a:defRPr sz="1442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196342" algn="l" defTabSz="366057" rtl="0" eaLnBrk="1" latinLnBrk="0" hangingPunct="1">
            <a:defRPr sz="1442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562398" algn="l" defTabSz="366057" rtl="0" eaLnBrk="1" latinLnBrk="0" hangingPunct="1">
            <a:defRPr sz="1442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928456" algn="l" defTabSz="366057" rtl="0" eaLnBrk="1" latinLnBrk="0" hangingPunct="1">
            <a:defRPr sz="1442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02</a:t>
          </a:r>
          <a:endParaRPr kumimoji="0" lang="en-GB" sz="1300" b="1" i="0" u="none" strike="noStrike" kern="1200" cap="none" spc="0" normalizeH="0" baseline="0" noProof="0" dirty="0">
            <a:ln>
              <a:noFill/>
            </a:ln>
            <a:solidFill>
              <a:schemeClr val="accent2"/>
            </a:solidFill>
            <a:effectLst/>
            <a:uLnTx/>
            <a:uFillTx/>
            <a:latin typeface="Times New Roman" panose="02020603050405020304" pitchFamily="18" charset="0"/>
            <a:ea typeface="Noto Sans" panose="020B0502040504020204" pitchFamily="34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0.1728</cdr:y>
    </cdr:from>
    <cdr:to>
      <cdr:x>0.19793</cdr:x>
      <cdr:y>0.77946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864097"/>
          <a:ext cx="1728192" cy="3024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0.00177</cdr:x>
      <cdr:y>0.00195</cdr:y>
    </cdr:from>
    <cdr:to>
      <cdr:x>1</cdr:x>
      <cdr:y>0.73578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193" y="9393"/>
          <a:ext cx="8569065" cy="3549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>
            <a:lnSpc>
              <a:spcPts val="2300"/>
            </a:lnSpc>
          </a:pPr>
          <a:endParaRPr lang="ru-RU" sz="1800" b="1" dirty="0" smtClean="0">
            <a:solidFill>
              <a:srgbClr val="FF0000"/>
            </a:solidFill>
            <a:latin typeface="+mj-lt"/>
            <a:cs typeface="Times New Roman" panose="02020603050405020304" pitchFamily="18" charset="0"/>
          </a:endParaRPr>
        </a:p>
        <a:p xmlns:a="http://schemas.openxmlformats.org/drawingml/2006/main">
          <a:pPr algn="l">
            <a:lnSpc>
              <a:spcPts val="2300"/>
            </a:lnSpc>
          </a:pP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>
            <a:lnSpc>
              <a:spcPts val="2300"/>
            </a:lnSpc>
          </a:pPr>
          <a:endParaRPr lang="ru-RU" sz="1800" b="1" dirty="0" smtClean="0">
            <a:latin typeface="+mj-lt"/>
            <a:cs typeface="Times New Roman" panose="02020603050405020304" pitchFamily="18" charset="0"/>
          </a:endParaRPr>
        </a:p>
        <a:p xmlns:a="http://schemas.openxmlformats.org/drawingml/2006/main">
          <a:pPr>
            <a:lnSpc>
              <a:spcPts val="1900"/>
            </a:lnSpc>
          </a:pP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0.57973</cdr:x>
      <cdr:y>0.13228</cdr:y>
    </cdr:from>
    <cdr:to>
      <cdr:x>0.71535</cdr:x>
      <cdr:y>0.30423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3014421" y="387458"/>
          <a:ext cx="705173" cy="503695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356" y="866194"/>
            <a:ext cx="6396038" cy="1842652"/>
          </a:xfrm>
        </p:spPr>
        <p:txBody>
          <a:bodyPr anchor="b"/>
          <a:lstStyle>
            <a:lvl1pPr algn="ctr">
              <a:defRPr sz="463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594" y="2779906"/>
            <a:ext cx="5643563" cy="1277850"/>
          </a:xfrm>
        </p:spPr>
        <p:txBody>
          <a:bodyPr/>
          <a:lstStyle>
            <a:lvl1pPr marL="0" indent="0" algn="ctr">
              <a:buNone/>
              <a:defRPr sz="1852"/>
            </a:lvl1pPr>
            <a:lvl2pPr marL="352867" indent="0" algn="ctr">
              <a:buNone/>
              <a:defRPr sz="1544"/>
            </a:lvl2pPr>
            <a:lvl3pPr marL="705734" indent="0" algn="ctr">
              <a:buNone/>
              <a:defRPr sz="1389"/>
            </a:lvl3pPr>
            <a:lvl4pPr marL="1058601" indent="0" algn="ctr">
              <a:buNone/>
              <a:defRPr sz="1235"/>
            </a:lvl4pPr>
            <a:lvl5pPr marL="1411468" indent="0" algn="ctr">
              <a:buNone/>
              <a:defRPr sz="1235"/>
            </a:lvl5pPr>
            <a:lvl6pPr marL="1764335" indent="0" algn="ctr">
              <a:buNone/>
              <a:defRPr sz="1235"/>
            </a:lvl6pPr>
            <a:lvl7pPr marL="2117202" indent="0" algn="ctr">
              <a:buNone/>
              <a:defRPr sz="1235"/>
            </a:lvl7pPr>
            <a:lvl8pPr marL="2470069" indent="0" algn="ctr">
              <a:buNone/>
              <a:defRPr sz="1235"/>
            </a:lvl8pPr>
            <a:lvl9pPr marL="2822936" indent="0" algn="ctr">
              <a:buNone/>
              <a:defRPr sz="123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ECD2-C168-4DBA-B850-145D7A5DF04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29BE-EEB5-4EBC-A028-0876FD68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8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ECD2-C168-4DBA-B850-145D7A5DF04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29BE-EEB5-4EBC-A028-0876FD68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59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4900" y="281788"/>
            <a:ext cx="1622524" cy="44853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327" y="281788"/>
            <a:ext cx="4773513" cy="44853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ECD2-C168-4DBA-B850-145D7A5DF04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29BE-EEB5-4EBC-A028-0876FD68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1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ECD2-C168-4DBA-B850-145D7A5DF04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29BE-EEB5-4EBC-A028-0876FD68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7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08" y="1319507"/>
            <a:ext cx="6490097" cy="2201626"/>
          </a:xfrm>
        </p:spPr>
        <p:txBody>
          <a:bodyPr anchor="b"/>
          <a:lstStyle>
            <a:lvl1pPr>
              <a:defRPr sz="463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408" y="3541962"/>
            <a:ext cx="6490097" cy="1157783"/>
          </a:xfrm>
        </p:spPr>
        <p:txBody>
          <a:bodyPr/>
          <a:lstStyle>
            <a:lvl1pPr marL="0" indent="0">
              <a:buNone/>
              <a:defRPr sz="1852">
                <a:solidFill>
                  <a:schemeClr val="tx1"/>
                </a:solidFill>
              </a:defRPr>
            </a:lvl1pPr>
            <a:lvl2pPr marL="352867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2pPr>
            <a:lvl3pPr marL="705734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3pPr>
            <a:lvl4pPr marL="1058601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4pPr>
            <a:lvl5pPr marL="1411468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5pPr>
            <a:lvl6pPr marL="1764335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6pPr>
            <a:lvl7pPr marL="2117202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7pPr>
            <a:lvl8pPr marL="2470069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8pPr>
            <a:lvl9pPr marL="2822936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ECD2-C168-4DBA-B850-145D7A5DF04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29BE-EEB5-4EBC-A028-0876FD68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6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326" y="1408943"/>
            <a:ext cx="3198019" cy="33581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405" y="1408943"/>
            <a:ext cx="3198019" cy="33581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ECD2-C168-4DBA-B850-145D7A5DF04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29BE-EEB5-4EBC-A028-0876FD68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2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07" y="281790"/>
            <a:ext cx="6490097" cy="10230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308" y="1297453"/>
            <a:ext cx="3183321" cy="635862"/>
          </a:xfrm>
        </p:spPr>
        <p:txBody>
          <a:bodyPr anchor="b"/>
          <a:lstStyle>
            <a:lvl1pPr marL="0" indent="0">
              <a:buNone/>
              <a:defRPr sz="1852" b="1"/>
            </a:lvl1pPr>
            <a:lvl2pPr marL="352867" indent="0">
              <a:buNone/>
              <a:defRPr sz="1544" b="1"/>
            </a:lvl2pPr>
            <a:lvl3pPr marL="705734" indent="0">
              <a:buNone/>
              <a:defRPr sz="1389" b="1"/>
            </a:lvl3pPr>
            <a:lvl4pPr marL="1058601" indent="0">
              <a:buNone/>
              <a:defRPr sz="1235" b="1"/>
            </a:lvl4pPr>
            <a:lvl5pPr marL="1411468" indent="0">
              <a:buNone/>
              <a:defRPr sz="1235" b="1"/>
            </a:lvl5pPr>
            <a:lvl6pPr marL="1764335" indent="0">
              <a:buNone/>
              <a:defRPr sz="1235" b="1"/>
            </a:lvl6pPr>
            <a:lvl7pPr marL="2117202" indent="0">
              <a:buNone/>
              <a:defRPr sz="1235" b="1"/>
            </a:lvl7pPr>
            <a:lvl8pPr marL="2470069" indent="0">
              <a:buNone/>
              <a:defRPr sz="1235" b="1"/>
            </a:lvl8pPr>
            <a:lvl9pPr marL="2822936" indent="0">
              <a:buNone/>
              <a:defRPr sz="123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08" y="1933315"/>
            <a:ext cx="3183321" cy="28436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09405" y="1297453"/>
            <a:ext cx="3198999" cy="635862"/>
          </a:xfrm>
        </p:spPr>
        <p:txBody>
          <a:bodyPr anchor="b"/>
          <a:lstStyle>
            <a:lvl1pPr marL="0" indent="0">
              <a:buNone/>
              <a:defRPr sz="1852" b="1"/>
            </a:lvl1pPr>
            <a:lvl2pPr marL="352867" indent="0">
              <a:buNone/>
              <a:defRPr sz="1544" b="1"/>
            </a:lvl2pPr>
            <a:lvl3pPr marL="705734" indent="0">
              <a:buNone/>
              <a:defRPr sz="1389" b="1"/>
            </a:lvl3pPr>
            <a:lvl4pPr marL="1058601" indent="0">
              <a:buNone/>
              <a:defRPr sz="1235" b="1"/>
            </a:lvl4pPr>
            <a:lvl5pPr marL="1411468" indent="0">
              <a:buNone/>
              <a:defRPr sz="1235" b="1"/>
            </a:lvl5pPr>
            <a:lvl6pPr marL="1764335" indent="0">
              <a:buNone/>
              <a:defRPr sz="1235" b="1"/>
            </a:lvl6pPr>
            <a:lvl7pPr marL="2117202" indent="0">
              <a:buNone/>
              <a:defRPr sz="1235" b="1"/>
            </a:lvl7pPr>
            <a:lvl8pPr marL="2470069" indent="0">
              <a:buNone/>
              <a:defRPr sz="1235" b="1"/>
            </a:lvl8pPr>
            <a:lvl9pPr marL="2822936" indent="0">
              <a:buNone/>
              <a:defRPr sz="123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09405" y="1933315"/>
            <a:ext cx="3198999" cy="28436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ECD2-C168-4DBA-B850-145D7A5DF04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29BE-EEB5-4EBC-A028-0876FD68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4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ECD2-C168-4DBA-B850-145D7A5DF04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29BE-EEB5-4EBC-A028-0876FD68680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/>
          <p:cNvSpPr txBox="1"/>
          <p:nvPr userDrawn="1"/>
        </p:nvSpPr>
        <p:spPr>
          <a:xfrm>
            <a:off x="2873526" y="5085921"/>
            <a:ext cx="4266474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49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849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sz="849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849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849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H="1">
            <a:off x="46615" y="49962"/>
            <a:ext cx="13317" cy="518736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flipH="1">
            <a:off x="7446093" y="49962"/>
            <a:ext cx="13317" cy="518736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 flipH="1">
            <a:off x="59930" y="49963"/>
            <a:ext cx="7399478" cy="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H="1">
            <a:off x="59930" y="5237323"/>
            <a:ext cx="7399478" cy="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9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ECD2-C168-4DBA-B850-145D7A5DF04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29BE-EEB5-4EBC-A028-0876FD68680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2757769" y="4788169"/>
            <a:ext cx="4548816" cy="23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49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926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sz="926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926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926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 flipH="1">
            <a:off x="189411" y="215063"/>
            <a:ext cx="28754" cy="485118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 flipH="1">
            <a:off x="7150346" y="215062"/>
            <a:ext cx="29019" cy="4865126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flipH="1">
            <a:off x="218165" y="215061"/>
            <a:ext cx="6961200" cy="2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 flipH="1" flipV="1">
            <a:off x="189411" y="5059271"/>
            <a:ext cx="6961200" cy="20918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4267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37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07" y="352848"/>
            <a:ext cx="2426928" cy="1234969"/>
          </a:xfrm>
        </p:spPr>
        <p:txBody>
          <a:bodyPr anchor="b"/>
          <a:lstStyle>
            <a:lvl1pPr>
              <a:defRPr sz="247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999" y="762056"/>
            <a:ext cx="3809405" cy="3761265"/>
          </a:xfrm>
        </p:spPr>
        <p:txBody>
          <a:bodyPr/>
          <a:lstStyle>
            <a:lvl1pPr>
              <a:defRPr sz="2470"/>
            </a:lvl1pPr>
            <a:lvl2pPr>
              <a:defRPr sz="2161"/>
            </a:lvl2pPr>
            <a:lvl3pPr>
              <a:defRPr sz="1852"/>
            </a:lvl3pPr>
            <a:lvl4pPr>
              <a:defRPr sz="1544"/>
            </a:lvl4pPr>
            <a:lvl5pPr>
              <a:defRPr sz="1544"/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307" y="1587818"/>
            <a:ext cx="2426928" cy="2941628"/>
          </a:xfrm>
        </p:spPr>
        <p:txBody>
          <a:bodyPr/>
          <a:lstStyle>
            <a:lvl1pPr marL="0" indent="0">
              <a:buNone/>
              <a:defRPr sz="1235"/>
            </a:lvl1pPr>
            <a:lvl2pPr marL="352867" indent="0">
              <a:buNone/>
              <a:defRPr sz="1081"/>
            </a:lvl2pPr>
            <a:lvl3pPr marL="705734" indent="0">
              <a:buNone/>
              <a:defRPr sz="926"/>
            </a:lvl3pPr>
            <a:lvl4pPr marL="1058601" indent="0">
              <a:buNone/>
              <a:defRPr sz="772"/>
            </a:lvl4pPr>
            <a:lvl5pPr marL="1411468" indent="0">
              <a:buNone/>
              <a:defRPr sz="772"/>
            </a:lvl5pPr>
            <a:lvl6pPr marL="1764335" indent="0">
              <a:buNone/>
              <a:defRPr sz="772"/>
            </a:lvl6pPr>
            <a:lvl7pPr marL="2117202" indent="0">
              <a:buNone/>
              <a:defRPr sz="772"/>
            </a:lvl7pPr>
            <a:lvl8pPr marL="2470069" indent="0">
              <a:buNone/>
              <a:defRPr sz="772"/>
            </a:lvl8pPr>
            <a:lvl9pPr marL="2822936" indent="0">
              <a:buNone/>
              <a:defRPr sz="7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ECD2-C168-4DBA-B850-145D7A5DF04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29BE-EEB5-4EBC-A028-0876FD68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9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07" y="352848"/>
            <a:ext cx="2426928" cy="1234969"/>
          </a:xfrm>
        </p:spPr>
        <p:txBody>
          <a:bodyPr anchor="b"/>
          <a:lstStyle>
            <a:lvl1pPr>
              <a:defRPr sz="247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98999" y="762056"/>
            <a:ext cx="3809405" cy="3761265"/>
          </a:xfrm>
        </p:spPr>
        <p:txBody>
          <a:bodyPr anchor="t"/>
          <a:lstStyle>
            <a:lvl1pPr marL="0" indent="0">
              <a:buNone/>
              <a:defRPr sz="2470"/>
            </a:lvl1pPr>
            <a:lvl2pPr marL="352867" indent="0">
              <a:buNone/>
              <a:defRPr sz="2161"/>
            </a:lvl2pPr>
            <a:lvl3pPr marL="705734" indent="0">
              <a:buNone/>
              <a:defRPr sz="1852"/>
            </a:lvl3pPr>
            <a:lvl4pPr marL="1058601" indent="0">
              <a:buNone/>
              <a:defRPr sz="1544"/>
            </a:lvl4pPr>
            <a:lvl5pPr marL="1411468" indent="0">
              <a:buNone/>
              <a:defRPr sz="1544"/>
            </a:lvl5pPr>
            <a:lvl6pPr marL="1764335" indent="0">
              <a:buNone/>
              <a:defRPr sz="1544"/>
            </a:lvl6pPr>
            <a:lvl7pPr marL="2117202" indent="0">
              <a:buNone/>
              <a:defRPr sz="1544"/>
            </a:lvl7pPr>
            <a:lvl8pPr marL="2470069" indent="0">
              <a:buNone/>
              <a:defRPr sz="1544"/>
            </a:lvl8pPr>
            <a:lvl9pPr marL="2822936" indent="0">
              <a:buNone/>
              <a:defRPr sz="154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307" y="1587818"/>
            <a:ext cx="2426928" cy="2941628"/>
          </a:xfrm>
        </p:spPr>
        <p:txBody>
          <a:bodyPr/>
          <a:lstStyle>
            <a:lvl1pPr marL="0" indent="0">
              <a:buNone/>
              <a:defRPr sz="1235"/>
            </a:lvl1pPr>
            <a:lvl2pPr marL="352867" indent="0">
              <a:buNone/>
              <a:defRPr sz="1081"/>
            </a:lvl2pPr>
            <a:lvl3pPr marL="705734" indent="0">
              <a:buNone/>
              <a:defRPr sz="926"/>
            </a:lvl3pPr>
            <a:lvl4pPr marL="1058601" indent="0">
              <a:buNone/>
              <a:defRPr sz="772"/>
            </a:lvl4pPr>
            <a:lvl5pPr marL="1411468" indent="0">
              <a:buNone/>
              <a:defRPr sz="772"/>
            </a:lvl5pPr>
            <a:lvl6pPr marL="1764335" indent="0">
              <a:buNone/>
              <a:defRPr sz="772"/>
            </a:lvl6pPr>
            <a:lvl7pPr marL="2117202" indent="0">
              <a:buNone/>
              <a:defRPr sz="772"/>
            </a:lvl7pPr>
            <a:lvl8pPr marL="2470069" indent="0">
              <a:buNone/>
              <a:defRPr sz="772"/>
            </a:lvl8pPr>
            <a:lvl9pPr marL="2822936" indent="0">
              <a:buNone/>
              <a:defRPr sz="7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ECD2-C168-4DBA-B850-145D7A5DF04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29BE-EEB5-4EBC-A028-0876FD68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01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327" y="281790"/>
            <a:ext cx="6490097" cy="1023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327" y="1408943"/>
            <a:ext cx="6490097" cy="335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7326" y="4905573"/>
            <a:ext cx="1693069" cy="28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2ECD2-C168-4DBA-B850-145D7A5DF048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2574" y="4905573"/>
            <a:ext cx="2539603" cy="28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4355" y="4905573"/>
            <a:ext cx="1693069" cy="28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D29BE-EEB5-4EBC-A028-0876FD68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8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705734" rtl="0" eaLnBrk="1" latinLnBrk="0" hangingPunct="1">
        <a:lnSpc>
          <a:spcPct val="90000"/>
        </a:lnSpc>
        <a:spcBef>
          <a:spcPct val="0"/>
        </a:spcBef>
        <a:buNone/>
        <a:defRPr sz="3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433" indent="-176433" algn="l" defTabSz="705734" rtl="0" eaLnBrk="1" latinLnBrk="0" hangingPunct="1">
        <a:lnSpc>
          <a:spcPct val="90000"/>
        </a:lnSpc>
        <a:spcBef>
          <a:spcPts val="772"/>
        </a:spcBef>
        <a:buFont typeface="Arial" panose="020B0604020202020204" pitchFamily="34" charset="0"/>
        <a:buChar char="•"/>
        <a:defRPr sz="2161" kern="1200">
          <a:solidFill>
            <a:schemeClr val="tx1"/>
          </a:solidFill>
          <a:latin typeface="+mn-lt"/>
          <a:ea typeface="+mn-ea"/>
          <a:cs typeface="+mn-cs"/>
        </a:defRPr>
      </a:lvl1pPr>
      <a:lvl2pPr marL="529300" indent="-176433" algn="l" defTabSz="705734" rtl="0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2pPr>
      <a:lvl3pPr marL="882167" indent="-176433" algn="l" defTabSz="705734" rtl="0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544" kern="1200">
          <a:solidFill>
            <a:schemeClr val="tx1"/>
          </a:solidFill>
          <a:latin typeface="+mn-lt"/>
          <a:ea typeface="+mn-ea"/>
          <a:cs typeface="+mn-cs"/>
        </a:defRPr>
      </a:lvl3pPr>
      <a:lvl4pPr marL="1235034" indent="-176433" algn="l" defTabSz="705734" rtl="0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4pPr>
      <a:lvl5pPr marL="1587901" indent="-176433" algn="l" defTabSz="705734" rtl="0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5pPr>
      <a:lvl6pPr marL="1940768" indent="-176433" algn="l" defTabSz="705734" rtl="0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6pPr>
      <a:lvl7pPr marL="2293635" indent="-176433" algn="l" defTabSz="705734" rtl="0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7pPr>
      <a:lvl8pPr marL="2646502" indent="-176433" algn="l" defTabSz="705734" rtl="0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8pPr>
      <a:lvl9pPr marL="2999369" indent="-176433" algn="l" defTabSz="705734" rtl="0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5734" rtl="0" eaLnBrk="1" latinLnBrk="0" hangingPunct="1">
        <a:defRPr sz="1389" kern="1200">
          <a:solidFill>
            <a:schemeClr val="tx1"/>
          </a:solidFill>
          <a:latin typeface="+mn-lt"/>
          <a:ea typeface="+mn-ea"/>
          <a:cs typeface="+mn-cs"/>
        </a:defRPr>
      </a:lvl1pPr>
      <a:lvl2pPr marL="352867" algn="l" defTabSz="705734" rtl="0" eaLnBrk="1" latinLnBrk="0" hangingPunct="1">
        <a:defRPr sz="1389" kern="1200">
          <a:solidFill>
            <a:schemeClr val="tx1"/>
          </a:solidFill>
          <a:latin typeface="+mn-lt"/>
          <a:ea typeface="+mn-ea"/>
          <a:cs typeface="+mn-cs"/>
        </a:defRPr>
      </a:lvl2pPr>
      <a:lvl3pPr marL="705734" algn="l" defTabSz="705734" rtl="0" eaLnBrk="1" latinLnBrk="0" hangingPunct="1">
        <a:defRPr sz="1389" kern="1200">
          <a:solidFill>
            <a:schemeClr val="tx1"/>
          </a:solidFill>
          <a:latin typeface="+mn-lt"/>
          <a:ea typeface="+mn-ea"/>
          <a:cs typeface="+mn-cs"/>
        </a:defRPr>
      </a:lvl3pPr>
      <a:lvl4pPr marL="1058601" algn="l" defTabSz="705734" rtl="0" eaLnBrk="1" latinLnBrk="0" hangingPunct="1">
        <a:defRPr sz="1389" kern="1200">
          <a:solidFill>
            <a:schemeClr val="tx1"/>
          </a:solidFill>
          <a:latin typeface="+mn-lt"/>
          <a:ea typeface="+mn-ea"/>
          <a:cs typeface="+mn-cs"/>
        </a:defRPr>
      </a:lvl4pPr>
      <a:lvl5pPr marL="1411468" algn="l" defTabSz="705734" rtl="0" eaLnBrk="1" latinLnBrk="0" hangingPunct="1">
        <a:defRPr sz="1389" kern="1200">
          <a:solidFill>
            <a:schemeClr val="tx1"/>
          </a:solidFill>
          <a:latin typeface="+mn-lt"/>
          <a:ea typeface="+mn-ea"/>
          <a:cs typeface="+mn-cs"/>
        </a:defRPr>
      </a:lvl5pPr>
      <a:lvl6pPr marL="1764335" algn="l" defTabSz="705734" rtl="0" eaLnBrk="1" latinLnBrk="0" hangingPunct="1">
        <a:defRPr sz="1389" kern="1200">
          <a:solidFill>
            <a:schemeClr val="tx1"/>
          </a:solidFill>
          <a:latin typeface="+mn-lt"/>
          <a:ea typeface="+mn-ea"/>
          <a:cs typeface="+mn-cs"/>
        </a:defRPr>
      </a:lvl6pPr>
      <a:lvl7pPr marL="2117202" algn="l" defTabSz="705734" rtl="0" eaLnBrk="1" latinLnBrk="0" hangingPunct="1">
        <a:defRPr sz="1389" kern="1200">
          <a:solidFill>
            <a:schemeClr val="tx1"/>
          </a:solidFill>
          <a:latin typeface="+mn-lt"/>
          <a:ea typeface="+mn-ea"/>
          <a:cs typeface="+mn-cs"/>
        </a:defRPr>
      </a:lvl7pPr>
      <a:lvl8pPr marL="2470069" algn="l" defTabSz="705734" rtl="0" eaLnBrk="1" latinLnBrk="0" hangingPunct="1">
        <a:defRPr sz="1389" kern="1200">
          <a:solidFill>
            <a:schemeClr val="tx1"/>
          </a:solidFill>
          <a:latin typeface="+mn-lt"/>
          <a:ea typeface="+mn-ea"/>
          <a:cs typeface="+mn-cs"/>
        </a:defRPr>
      </a:lvl8pPr>
      <a:lvl9pPr marL="2822936" algn="l" defTabSz="705734" rtl="0" eaLnBrk="1" latinLnBrk="0" hangingPunct="1">
        <a:defRPr sz="13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dalnegorsk-mo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28534" y="482224"/>
            <a:ext cx="3271198" cy="1232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4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r>
              <a:rPr lang="ru-RU" sz="18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8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</a:p>
          <a:p>
            <a:pPr algn="ctr"/>
            <a:r>
              <a:rPr lang="ru-RU" sz="18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2019 год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0" y="312691"/>
            <a:ext cx="3153582" cy="22003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6044" y="4481222"/>
            <a:ext cx="3528483" cy="424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81" dirty="0">
                <a:latin typeface="Times New Roman" pitchFamily="18" charset="0"/>
                <a:cs typeface="Times New Roman" pitchFamily="18" charset="0"/>
              </a:rPr>
              <a:t>Подготовлен финансовым управлением</a:t>
            </a:r>
          </a:p>
          <a:p>
            <a:r>
              <a:rPr lang="ru-RU" sz="1081" dirty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081" dirty="0" err="1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081" dirty="0">
                <a:latin typeface="Times New Roman" pitchFamily="18" charset="0"/>
                <a:cs typeface="Times New Roman" pitchFamily="18" charset="0"/>
              </a:rPr>
              <a:t> ГО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35" y="1858930"/>
            <a:ext cx="3094773" cy="21719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31" y="2808084"/>
            <a:ext cx="2999210" cy="2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057" y="288452"/>
            <a:ext cx="7002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 за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год, </a:t>
            </a: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тыс</a:t>
            </a:r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</a:t>
            </a: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2F0F94-543F-4C8A-91EA-1D12B603697E}"/>
              </a:ext>
            </a:extLst>
          </p:cNvPr>
          <p:cNvSpPr txBox="1"/>
          <p:nvPr/>
        </p:nvSpPr>
        <p:spPr>
          <a:xfrm>
            <a:off x="2345608" y="715766"/>
            <a:ext cx="3057885" cy="258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5734">
              <a:defRPr/>
            </a:pPr>
            <a:r>
              <a:rPr lang="ru-RU" sz="10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8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05806" y="2037139"/>
            <a:ext cx="3057885" cy="258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81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endParaRPr lang="ru-RU" sz="108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10924" y="2558566"/>
            <a:ext cx="3057885" cy="258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81" dirty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endParaRPr lang="ru-RU" sz="108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71537" y="3720921"/>
            <a:ext cx="3066484" cy="258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81" dirty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endParaRPr lang="ru-RU" sz="108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05809" y="3236713"/>
            <a:ext cx="3066484" cy="258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81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endParaRPr lang="ru-RU" sz="1081" dirty="0"/>
          </a:p>
        </p:txBody>
      </p:sp>
      <p:sp>
        <p:nvSpPr>
          <p:cNvPr id="3" name="TextBox 2"/>
          <p:cNvSpPr txBox="1"/>
          <p:nvPr/>
        </p:nvSpPr>
        <p:spPr>
          <a:xfrm>
            <a:off x="1204071" y="3462481"/>
            <a:ext cx="843501" cy="263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3504" y="3458206"/>
            <a:ext cx="926857" cy="263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4" name="Куб 3"/>
          <p:cNvSpPr/>
          <p:nvPr/>
        </p:nvSpPr>
        <p:spPr>
          <a:xfrm>
            <a:off x="1061207" y="1454244"/>
            <a:ext cx="732437" cy="20052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5" name="Куб 4"/>
          <p:cNvSpPr/>
          <p:nvPr/>
        </p:nvSpPr>
        <p:spPr>
          <a:xfrm>
            <a:off x="1610593" y="1322158"/>
            <a:ext cx="759991" cy="2137328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1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</a:p>
        </p:txBody>
      </p:sp>
      <p:sp>
        <p:nvSpPr>
          <p:cNvPr id="14" name="Куб 13"/>
          <p:cNvSpPr/>
          <p:nvPr/>
        </p:nvSpPr>
        <p:spPr>
          <a:xfrm>
            <a:off x="5017484" y="1190876"/>
            <a:ext cx="746664" cy="226051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1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15" name="Куб 14"/>
          <p:cNvSpPr/>
          <p:nvPr/>
        </p:nvSpPr>
        <p:spPr>
          <a:xfrm>
            <a:off x="5578498" y="1354396"/>
            <a:ext cx="739894" cy="2096998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058078" y="1013705"/>
            <a:ext cx="298653" cy="36631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42436" y="1014353"/>
            <a:ext cx="1015722" cy="12786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1195656" y="1171858"/>
            <a:ext cx="284340" cy="340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97289" y="1171858"/>
            <a:ext cx="906782" cy="190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7289" y="943055"/>
            <a:ext cx="939681" cy="263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1 250 710,96</a:t>
            </a:r>
            <a:endParaRPr lang="ru-RU" sz="111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9808" y="784031"/>
            <a:ext cx="939681" cy="263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1 279 244,49</a:t>
            </a:r>
            <a:endParaRPr lang="ru-RU" sz="111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147406" y="1032578"/>
            <a:ext cx="240318" cy="2170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153131" y="1032577"/>
            <a:ext cx="10026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948445" y="1092792"/>
            <a:ext cx="225134" cy="297661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171366" y="1099795"/>
            <a:ext cx="966413" cy="4953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80428" y="802730"/>
            <a:ext cx="939681" cy="263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1 401 166,76</a:t>
            </a:r>
            <a:endParaRPr lang="ru-RU" sz="111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64459" y="846226"/>
            <a:ext cx="939681" cy="263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1 371 448,22</a:t>
            </a:r>
            <a:endParaRPr lang="ru-RU" sz="111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780048"/>
              </p:ext>
            </p:extLst>
          </p:nvPr>
        </p:nvGraphicFramePr>
        <p:xfrm>
          <a:off x="2700613" y="1851799"/>
          <a:ext cx="1871572" cy="1200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786">
                  <a:extLst>
                    <a:ext uri="{9D8B030D-6E8A-4147-A177-3AD203B41FA5}">
                      <a16:colId xmlns:a16="http://schemas.microsoft.com/office/drawing/2014/main" val="1401159411"/>
                    </a:ext>
                  </a:extLst>
                </a:gridCol>
                <a:gridCol w="935786">
                  <a:extLst>
                    <a:ext uri="{9D8B030D-6E8A-4147-A177-3AD203B41FA5}">
                      <a16:colId xmlns:a16="http://schemas.microsoft.com/office/drawing/2014/main" val="2374533805"/>
                    </a:ext>
                  </a:extLst>
                </a:gridCol>
              </a:tblGrid>
              <a:tr h="371861">
                <a:tc gridSpan="2"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66964"/>
                  </a:ext>
                </a:extLst>
              </a:tr>
              <a:tr h="3718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План: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Факт: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110924"/>
                  </a:ext>
                </a:extLst>
              </a:tr>
              <a:tr h="4157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-150 558,66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-92 203,73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089057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799061" y="3929279"/>
            <a:ext cx="61131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План по сбору доходов исполнен на 103%. Бюджет исполнен с дефицитом, источник покрытия дефицита –остатки средств на едином счете бюджета, сложившиеся по состоянию на 01.01.2019г. </a:t>
            </a: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561" y="364846"/>
            <a:ext cx="694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бюджета по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доходам в 2019 году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тыс. руб.</a:t>
            </a:r>
            <a:endParaRPr lang="ru-RU" sz="13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68889392"/>
              </p:ext>
            </p:extLst>
          </p:nvPr>
        </p:nvGraphicFramePr>
        <p:xfrm>
          <a:off x="1254125" y="1006498"/>
          <a:ext cx="5016500" cy="373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7425" y="1790528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665 415,43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3047" y="1790528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647 726,13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7425" y="3436229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585 295,53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3046" y="3436229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631 518,36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9716" y="907333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1 250 710,96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5337" y="907333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1 279 244,49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1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950" y="282907"/>
            <a:ext cx="697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исполнения налоговых и неналоговых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доходов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2019 год (по видам доходов</a:t>
            </a:r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в тыс. руб.</a:t>
            </a:r>
            <a:endParaRPr lang="ru-RU" sz="13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483338"/>
              </p:ext>
            </p:extLst>
          </p:nvPr>
        </p:nvGraphicFramePr>
        <p:xfrm>
          <a:off x="457945" y="867579"/>
          <a:ext cx="6379697" cy="30379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1818">
                  <a:extLst>
                    <a:ext uri="{9D8B030D-6E8A-4147-A177-3AD203B41FA5}">
                      <a16:colId xmlns:a16="http://schemas.microsoft.com/office/drawing/2014/main" val="227079787"/>
                    </a:ext>
                  </a:extLst>
                </a:gridCol>
                <a:gridCol w="1490699">
                  <a:extLst>
                    <a:ext uri="{9D8B030D-6E8A-4147-A177-3AD203B41FA5}">
                      <a16:colId xmlns:a16="http://schemas.microsoft.com/office/drawing/2014/main" val="344770112"/>
                    </a:ext>
                  </a:extLst>
                </a:gridCol>
                <a:gridCol w="1336062">
                  <a:extLst>
                    <a:ext uri="{9D8B030D-6E8A-4147-A177-3AD203B41FA5}">
                      <a16:colId xmlns:a16="http://schemas.microsoft.com/office/drawing/2014/main" val="309370466"/>
                    </a:ext>
                  </a:extLst>
                </a:gridCol>
                <a:gridCol w="1031118">
                  <a:extLst>
                    <a:ext uri="{9D8B030D-6E8A-4147-A177-3AD203B41FA5}">
                      <a16:colId xmlns:a16="http://schemas.microsoft.com/office/drawing/2014/main" val="168563779"/>
                    </a:ext>
                  </a:extLst>
                </a:gridCol>
              </a:tblGrid>
              <a:tr h="51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884796"/>
                  </a:ext>
                </a:extLst>
              </a:tr>
              <a:tr h="235716"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585 295,53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631 518,36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107,90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676039"/>
                  </a:ext>
                </a:extLst>
              </a:tr>
              <a:tr h="235716"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458 400,00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502 929,69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109,71*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95144"/>
                  </a:ext>
                </a:extLst>
              </a:tr>
              <a:tr h="2397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товары, работы, услуги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11 108,65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11 062,32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898192"/>
                  </a:ext>
                </a:extLst>
              </a:tr>
              <a:tr h="235716"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33 748,40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33 339,22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98,79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053621"/>
                  </a:ext>
                </a:extLst>
              </a:tr>
              <a:tr h="235716"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34 483,00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32 882,69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255559"/>
                  </a:ext>
                </a:extLst>
              </a:tr>
              <a:tr h="235716"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7 446,00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8 036,80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107,93</a:t>
                      </a:r>
                      <a:r>
                        <a:rPr lang="ru-RU" sz="1100" dirty="0" smtClean="0">
                          <a:solidFill>
                            <a:srgbClr val="7D44A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100" dirty="0">
                        <a:solidFill>
                          <a:srgbClr val="7D44A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924376"/>
                  </a:ext>
                </a:extLst>
              </a:tr>
              <a:tr h="340525"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20 848,55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22 612,16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108,46</a:t>
                      </a:r>
                      <a:r>
                        <a:rPr lang="ru-RU" sz="11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393517"/>
                  </a:ext>
                </a:extLst>
              </a:tr>
              <a:tr h="235716"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имущества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7 636,29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8 464,75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110,85</a:t>
                      </a:r>
                      <a:r>
                        <a:rPr lang="ru-RU" sz="11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983911"/>
                  </a:ext>
                </a:extLst>
              </a:tr>
              <a:tr h="235716"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7 140,00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7 339,40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102,79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108213"/>
                  </a:ext>
                </a:extLst>
              </a:tr>
              <a:tr h="2958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4 484,64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4 851,33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108,17</a:t>
                      </a:r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****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40778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945" y="3888462"/>
            <a:ext cx="6473247" cy="314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* 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Перевыполнение связано с  погашением задолженности прошлых лет крупными предприятиями;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945" y="4072960"/>
            <a:ext cx="5283819" cy="314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D44AC"/>
                </a:solidFill>
              </a:rPr>
              <a:t>  **    </a:t>
            </a:r>
            <a:r>
              <a:rPr lang="ru-RU" sz="1100" dirty="0" smtClean="0">
                <a:solidFill>
                  <a:srgbClr val="7D4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Перевыполнение связано с увеличением количества исков, поданных в суды;</a:t>
            </a:r>
            <a:endParaRPr lang="ru-RU" sz="1100" dirty="0">
              <a:solidFill>
                <a:srgbClr val="7D44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45" y="4228083"/>
            <a:ext cx="4831772" cy="314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  ***  </a:t>
            </a:r>
            <a:r>
              <a:rPr lang="ru-RU" sz="1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Перевыполнение связано с погашением задолженности прошлых лет;</a:t>
            </a:r>
            <a:endParaRPr lang="ru-RU" sz="11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692" y="4397473"/>
            <a:ext cx="5282215" cy="314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****</a:t>
            </a:r>
            <a:r>
              <a:rPr lang="ru-RU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Перевыполнение связано с увеличением количества оказанных платных услуг.</a:t>
            </a:r>
            <a:endParaRPr lang="ru-RU" sz="1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144" y="230789"/>
            <a:ext cx="6986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собственных доходов за 2019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тыс. руб.</a:t>
            </a:r>
            <a:endParaRPr lang="ru-RU" sz="13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D59F04-68DA-4C37-B312-2BF3FDFEEBB2}"/>
              </a:ext>
            </a:extLst>
          </p:cNvPr>
          <p:cNvSpPr txBox="1"/>
          <p:nvPr/>
        </p:nvSpPr>
        <p:spPr>
          <a:xfrm>
            <a:off x="3151951" y="1650531"/>
            <a:ext cx="599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graphicFrame>
        <p:nvGraphicFramePr>
          <p:cNvPr id="57" name="Диаграмма 56"/>
          <p:cNvGraphicFramePr/>
          <p:nvPr>
            <p:extLst>
              <p:ext uri="{D42A27DB-BD31-4B8C-83A1-F6EECF244321}">
                <p14:modId xmlns:p14="http://schemas.microsoft.com/office/powerpoint/2010/main" val="3331479898"/>
              </p:ext>
            </p:extLst>
          </p:nvPr>
        </p:nvGraphicFramePr>
        <p:xfrm>
          <a:off x="62228" y="1068927"/>
          <a:ext cx="3545719" cy="316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3562885" y="1639739"/>
            <a:ext cx="15849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товары, работы, услуги -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062,32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EB96DD-CAD2-4957-9D74-5766F0C62C03}"/>
              </a:ext>
            </a:extLst>
          </p:cNvPr>
          <p:cNvSpPr txBox="1"/>
          <p:nvPr/>
        </p:nvSpPr>
        <p:spPr>
          <a:xfrm>
            <a:off x="5052310" y="1657292"/>
            <a:ext cx="525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410226" y="1646282"/>
            <a:ext cx="1770256" cy="55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339,22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4D59F04-68DA-4C37-B312-2BF3FDFEEBB2}"/>
              </a:ext>
            </a:extLst>
          </p:cNvPr>
          <p:cNvSpPr txBox="1"/>
          <p:nvPr/>
        </p:nvSpPr>
        <p:spPr>
          <a:xfrm>
            <a:off x="3214286" y="2401650"/>
            <a:ext cx="473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62885" y="2428804"/>
            <a:ext cx="1738501" cy="40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882,69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4D59F04-68DA-4C37-B312-2BF3FDFEEBB2}"/>
              </a:ext>
            </a:extLst>
          </p:cNvPr>
          <p:cNvSpPr txBox="1"/>
          <p:nvPr/>
        </p:nvSpPr>
        <p:spPr>
          <a:xfrm>
            <a:off x="5126675" y="2418047"/>
            <a:ext cx="473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461976" y="2442673"/>
            <a:ext cx="1979438" cy="40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пошлина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036,80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D59F04-68DA-4C37-B312-2BF3FDFEEBB2}"/>
              </a:ext>
            </a:extLst>
          </p:cNvPr>
          <p:cNvSpPr txBox="1"/>
          <p:nvPr/>
        </p:nvSpPr>
        <p:spPr>
          <a:xfrm>
            <a:off x="3271017" y="3075508"/>
            <a:ext cx="473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91963" y="3084001"/>
            <a:ext cx="1778592" cy="55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зования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имущества 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612,16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D59F04-68DA-4C37-B312-2BF3FDFEEBB2}"/>
              </a:ext>
            </a:extLst>
          </p:cNvPr>
          <p:cNvSpPr txBox="1"/>
          <p:nvPr/>
        </p:nvSpPr>
        <p:spPr>
          <a:xfrm>
            <a:off x="5119712" y="3083308"/>
            <a:ext cx="501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61976" y="3129066"/>
            <a:ext cx="18388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имущества 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464,75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D59F04-68DA-4C37-B312-2BF3FDFEEBB2}"/>
              </a:ext>
            </a:extLst>
          </p:cNvPr>
          <p:cNvSpPr txBox="1"/>
          <p:nvPr/>
        </p:nvSpPr>
        <p:spPr>
          <a:xfrm>
            <a:off x="3274558" y="3684069"/>
            <a:ext cx="473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1963" y="3800935"/>
            <a:ext cx="1567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- 7 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339,40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5008" y="3796823"/>
            <a:ext cx="1667636" cy="246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851,33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D59F04-68DA-4C37-B312-2BF3FDFEEBB2}"/>
              </a:ext>
            </a:extLst>
          </p:cNvPr>
          <p:cNvSpPr txBox="1"/>
          <p:nvPr/>
        </p:nvSpPr>
        <p:spPr>
          <a:xfrm>
            <a:off x="5152363" y="3684069"/>
            <a:ext cx="473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200" b="1" dirty="0">
                <a:solidFill>
                  <a:srgbClr val="636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636363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728" y="757308"/>
            <a:ext cx="359665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Девять (9) видов доходов поступают в местный бюджет, 80% в собственных доходах занимает НДФЛ (</a:t>
            </a: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80678" y="785101"/>
            <a:ext cx="3363457" cy="73537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22301A-6616-44AA-AB1E-6BD0F55A55F1}"/>
              </a:ext>
            </a:extLst>
          </p:cNvPr>
          <p:cNvSpPr txBox="1"/>
          <p:nvPr/>
        </p:nvSpPr>
        <p:spPr>
          <a:xfrm>
            <a:off x="1175295" y="2926781"/>
            <a:ext cx="171820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5"/>
              </a:lnSpc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-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502 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929,69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EB96DD-CAD2-4957-9D74-5766F0C62C03}"/>
              </a:ext>
            </a:extLst>
          </p:cNvPr>
          <p:cNvSpPr txBox="1"/>
          <p:nvPr/>
        </p:nvSpPr>
        <p:spPr>
          <a:xfrm>
            <a:off x="323585" y="1658775"/>
            <a:ext cx="3482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636363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EB96DD-CAD2-4957-9D74-5766F0C62C03}"/>
              </a:ext>
            </a:extLst>
          </p:cNvPr>
          <p:cNvSpPr txBox="1"/>
          <p:nvPr/>
        </p:nvSpPr>
        <p:spPr>
          <a:xfrm>
            <a:off x="610280" y="1243698"/>
            <a:ext cx="3482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EB96DD-CAD2-4957-9D74-5766F0C62C03}"/>
              </a:ext>
            </a:extLst>
          </p:cNvPr>
          <p:cNvSpPr txBox="1"/>
          <p:nvPr/>
        </p:nvSpPr>
        <p:spPr>
          <a:xfrm>
            <a:off x="927749" y="1077882"/>
            <a:ext cx="3577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EB96DD-CAD2-4957-9D74-5766F0C62C03}"/>
              </a:ext>
            </a:extLst>
          </p:cNvPr>
          <p:cNvSpPr txBox="1"/>
          <p:nvPr/>
        </p:nvSpPr>
        <p:spPr>
          <a:xfrm>
            <a:off x="1109780" y="992700"/>
            <a:ext cx="403682" cy="28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EB96DD-CAD2-4957-9D74-5766F0C62C03}"/>
              </a:ext>
            </a:extLst>
          </p:cNvPr>
          <p:cNvSpPr txBox="1"/>
          <p:nvPr/>
        </p:nvSpPr>
        <p:spPr>
          <a:xfrm>
            <a:off x="1394482" y="947077"/>
            <a:ext cx="348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EB96DD-CAD2-4957-9D74-5766F0C62C03}"/>
              </a:ext>
            </a:extLst>
          </p:cNvPr>
          <p:cNvSpPr txBox="1"/>
          <p:nvPr/>
        </p:nvSpPr>
        <p:spPr>
          <a:xfrm>
            <a:off x="1622432" y="769227"/>
            <a:ext cx="5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EB96DD-CAD2-4957-9D74-5766F0C62C03}"/>
              </a:ext>
            </a:extLst>
          </p:cNvPr>
          <p:cNvSpPr txBox="1"/>
          <p:nvPr/>
        </p:nvSpPr>
        <p:spPr>
          <a:xfrm>
            <a:off x="1864233" y="914321"/>
            <a:ext cx="348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7052" y="2245950"/>
            <a:ext cx="3513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1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786880" y="1077666"/>
            <a:ext cx="140947" cy="11371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36" idx="1"/>
          </p:cNvCxnSpPr>
          <p:nvPr/>
        </p:nvCxnSpPr>
        <p:spPr>
          <a:xfrm flipV="1">
            <a:off x="1742778" y="1052821"/>
            <a:ext cx="121455" cy="168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40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386" y="208045"/>
            <a:ext cx="695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исполнения по безвозмездным поступлениям за 2019 год, </a:t>
            </a:r>
            <a:endParaRPr lang="ru-RU" sz="14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468740"/>
              </p:ext>
            </p:extLst>
          </p:nvPr>
        </p:nvGraphicFramePr>
        <p:xfrm>
          <a:off x="515800" y="725593"/>
          <a:ext cx="6353404" cy="24188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09655">
                  <a:extLst>
                    <a:ext uri="{9D8B030D-6E8A-4147-A177-3AD203B41FA5}">
                      <a16:colId xmlns:a16="http://schemas.microsoft.com/office/drawing/2014/main" val="3932042927"/>
                    </a:ext>
                  </a:extLst>
                </a:gridCol>
                <a:gridCol w="1348145">
                  <a:extLst>
                    <a:ext uri="{9D8B030D-6E8A-4147-A177-3AD203B41FA5}">
                      <a16:colId xmlns:a16="http://schemas.microsoft.com/office/drawing/2014/main" val="2190604384"/>
                    </a:ext>
                  </a:extLst>
                </a:gridCol>
                <a:gridCol w="1151766">
                  <a:extLst>
                    <a:ext uri="{9D8B030D-6E8A-4147-A177-3AD203B41FA5}">
                      <a16:colId xmlns:a16="http://schemas.microsoft.com/office/drawing/2014/main" val="1185418567"/>
                    </a:ext>
                  </a:extLst>
                </a:gridCol>
                <a:gridCol w="943838">
                  <a:extLst>
                    <a:ext uri="{9D8B030D-6E8A-4147-A177-3AD203B41FA5}">
                      <a16:colId xmlns:a16="http://schemas.microsoft.com/office/drawing/2014/main" val="3659240555"/>
                    </a:ext>
                  </a:extLst>
                </a:gridCol>
              </a:tblGrid>
              <a:tr h="32622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164103"/>
                  </a:ext>
                </a:extLst>
              </a:tr>
              <a:tr h="42320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1039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665 415,43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1039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7 726,13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1039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96,66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595934"/>
                  </a:ext>
                </a:extLst>
              </a:tr>
              <a:tr h="211604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5 007,33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7 225,97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144,31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115024"/>
                  </a:ext>
                </a:extLst>
              </a:tr>
              <a:tr h="211604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125 896,57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105 152,12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83,52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492818"/>
                  </a:ext>
                </a:extLst>
              </a:tr>
              <a:tr h="211604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534 511,53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530 811,06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38136"/>
                  </a:ext>
                </a:extLst>
              </a:tr>
              <a:tr h="211604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555321"/>
                  </a:ext>
                </a:extLst>
              </a:tr>
              <a:tr h="49614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городских округов от возврата бюджетными учреждениями остатков субсидий прошлых лет</a:t>
                      </a:r>
                      <a:endParaRPr lang="ru-RU" sz="105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0,72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635391"/>
                  </a:ext>
                </a:extLst>
              </a:tr>
              <a:tr h="211604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363" algn="l"/>
                          <a:tab pos="1162050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межбюджетных трансфертов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4 536,26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61314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8678" y="3301139"/>
            <a:ext cx="6210526" cy="133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83%   - </a:t>
            </a:r>
            <a:r>
              <a:rPr lang="ru-RU" dirty="0" smtClean="0">
                <a:solidFill>
                  <a:srgbClr val="7D4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b="1" dirty="0" smtClean="0">
                <a:solidFill>
                  <a:srgbClr val="7D4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видов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переданных полномочий);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16%    -  </a:t>
            </a:r>
            <a:r>
              <a:rPr lang="ru-RU" sz="13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видов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местного бюджета);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0,01% - дотация на сбалансированность местного бюджета;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0,007   - прочие</a:t>
            </a: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93" y="238033"/>
            <a:ext cx="6967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Поступление  субвенций  за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13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2241" y="980135"/>
            <a:ext cx="184731" cy="263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13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066749"/>
              </p:ext>
            </p:extLst>
          </p:nvPr>
        </p:nvGraphicFramePr>
        <p:xfrm>
          <a:off x="375314" y="676022"/>
          <a:ext cx="6673755" cy="38893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81156">
                  <a:extLst>
                    <a:ext uri="{9D8B030D-6E8A-4147-A177-3AD203B41FA5}">
                      <a16:colId xmlns:a16="http://schemas.microsoft.com/office/drawing/2014/main" val="890318508"/>
                    </a:ext>
                  </a:extLst>
                </a:gridCol>
                <a:gridCol w="801002">
                  <a:extLst>
                    <a:ext uri="{9D8B030D-6E8A-4147-A177-3AD203B41FA5}">
                      <a16:colId xmlns:a16="http://schemas.microsoft.com/office/drawing/2014/main" val="2597281342"/>
                    </a:ext>
                  </a:extLst>
                </a:gridCol>
                <a:gridCol w="891597">
                  <a:extLst>
                    <a:ext uri="{9D8B030D-6E8A-4147-A177-3AD203B41FA5}">
                      <a16:colId xmlns:a16="http://schemas.microsoft.com/office/drawing/2014/main" val="2065956582"/>
                    </a:ext>
                  </a:extLst>
                </a:gridCol>
              </a:tblGrid>
              <a:tr h="335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План,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Поступление,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14980"/>
                  </a:ext>
                </a:extLst>
              </a:tr>
              <a:tr h="180068">
                <a:tc gridSpan="3">
                  <a:txBody>
                    <a:bodyPr/>
                    <a:lstStyle/>
                    <a:p>
                      <a:pPr marL="0" marR="0" indent="0" algn="l" defTabSz="70573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2050" algn="l"/>
                        </a:tabLst>
                        <a:defRPr/>
                      </a:pPr>
                      <a:r>
                        <a:rPr lang="ru-RU" sz="10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СУБВЕНЦИИ: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465095"/>
                  </a:ext>
                </a:extLst>
              </a:tr>
              <a:tr h="369051">
                <a:tc>
                  <a:txBody>
                    <a:bodyPr/>
                    <a:lstStyle/>
                    <a:p>
                      <a:pPr marL="0" algn="l" defTabSz="70573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дошкольного, общего и дополнительного образования в муниципальных общеобразовательных учреждениях по основным общеобразовательным программам 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518034"/>
                  </a:ext>
                </a:extLst>
              </a:tr>
              <a:tr h="480447">
                <a:tc>
                  <a:txBody>
                    <a:bodyPr/>
                    <a:lstStyle/>
                    <a:p>
                      <a:pPr marL="0" algn="l" defTabSz="70573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660481"/>
                  </a:ext>
                </a:extLst>
              </a:tr>
              <a:tr h="333214">
                <a:tc>
                  <a:txBody>
                    <a:bodyPr/>
                    <a:lstStyle/>
                    <a:p>
                      <a:pPr marL="0" algn="l" defTabSz="70573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обеспечение бесплатным питанием детей, обучающихся в муниципальных общеобразовательных организациях Приморского края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529398"/>
                  </a:ext>
                </a:extLst>
              </a:tr>
              <a:tr h="356461">
                <a:tc>
                  <a:txBody>
                    <a:bodyPr/>
                    <a:lstStyle/>
                    <a:p>
                      <a:pPr marL="0" algn="l" defTabSz="70573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обеспечение мер социальной поддержки педагогическим работникам муниципальных образовательных организаций Приморского края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111388"/>
                  </a:ext>
                </a:extLst>
              </a:tr>
              <a:tr h="325373">
                <a:tc>
                  <a:txBody>
                    <a:bodyPr/>
                    <a:lstStyle/>
                    <a:p>
                      <a:pPr marL="0" algn="l" defTabSz="70573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осуществление отдельных государственных полномочий по созданию и обеспечению деятельности комиссий по делам несовершеннолетних и защите их прав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145442"/>
                  </a:ext>
                </a:extLst>
              </a:tr>
              <a:tr h="323126">
                <a:tc>
                  <a:txBody>
                    <a:bodyPr/>
                    <a:lstStyle/>
                    <a:p>
                      <a:pPr marL="0" algn="l" defTabSz="70573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организацию и обеспечение оздоровления и отдыха детей Приморского края (за исключением организации отдыха детей в каникулярное время) 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24105"/>
                  </a:ext>
                </a:extLst>
              </a:tr>
              <a:tr h="325568">
                <a:tc>
                  <a:txBody>
                    <a:bodyPr/>
                    <a:lstStyle/>
                    <a:p>
                      <a:pPr marL="0" algn="l" defTabSz="70573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осуществление отдельных государственных полномочий по государственному управлению охраной труда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237142"/>
                  </a:ext>
                </a:extLst>
              </a:tr>
              <a:tr h="327751">
                <a:tc>
                  <a:txBody>
                    <a:bodyPr/>
                    <a:lstStyle/>
                    <a:p>
                      <a:pPr marL="0" algn="l" defTabSz="70573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отдельных государственных полномочий по созданию административных комиссий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994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9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1" y="233017"/>
            <a:ext cx="6953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Поступление субвенций за 2019 год</a:t>
            </a:r>
            <a:endParaRPr lang="ru-RU" sz="13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2241" y="980135"/>
            <a:ext cx="184731" cy="263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13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851423"/>
              </p:ext>
            </p:extLst>
          </p:nvPr>
        </p:nvGraphicFramePr>
        <p:xfrm>
          <a:off x="370107" y="673376"/>
          <a:ext cx="6619629" cy="38990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06767">
                  <a:extLst>
                    <a:ext uri="{9D8B030D-6E8A-4147-A177-3AD203B41FA5}">
                      <a16:colId xmlns:a16="http://schemas.microsoft.com/office/drawing/2014/main" val="890318508"/>
                    </a:ext>
                  </a:extLst>
                </a:gridCol>
                <a:gridCol w="906497">
                  <a:extLst>
                    <a:ext uri="{9D8B030D-6E8A-4147-A177-3AD203B41FA5}">
                      <a16:colId xmlns:a16="http://schemas.microsoft.com/office/drawing/2014/main" val="2597281342"/>
                    </a:ext>
                  </a:extLst>
                </a:gridCol>
                <a:gridCol w="1006365">
                  <a:extLst>
                    <a:ext uri="{9D8B030D-6E8A-4147-A177-3AD203B41FA5}">
                      <a16:colId xmlns:a16="http://schemas.microsoft.com/office/drawing/2014/main" val="2065956582"/>
                    </a:ext>
                  </a:extLst>
                </a:gridCol>
              </a:tblGrid>
              <a:tr h="345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План,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Поступление,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14980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marL="0" algn="l" defTabSz="70573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осуществление государственных полномочий по регистрации и учёту граждан, имеющих право на получение жилищных субсидий в связи с переселением из районов Крайнего Севера и приравненных к ним местностей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033839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marL="0" algn="l" defTabSz="70573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государственных полномочий Приморского края по организации проведения мероприятий по предупреждению и ликвидации болезней животных, их лечению, отлову и содержанию безнадзорных животных, защите населения от болезней, общих для человека и животных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481957"/>
                  </a:ext>
                </a:extLst>
              </a:tr>
              <a:tr h="196136">
                <a:tc>
                  <a:txBody>
                    <a:bodyPr/>
                    <a:lstStyle/>
                    <a:p>
                      <a:pPr marL="0" algn="l" defTabSz="70573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государственных полномочий Приморского края по установлению регулируемых тарифов на регулярные перевозки пассажиров и багажа автомобильным и наземным электрическим общественным транспортом по муниципальным маршрутам в границах муниципального образования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518034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marL="0" algn="l" defTabSz="70573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660481"/>
                  </a:ext>
                </a:extLst>
              </a:tr>
              <a:tr h="200426">
                <a:tc>
                  <a:txBody>
                    <a:bodyPr/>
                    <a:lstStyle/>
                    <a:p>
                      <a:pPr marL="0" algn="l" defTabSz="70573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 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529398"/>
                  </a:ext>
                </a:extLst>
              </a:tr>
              <a:tr h="200426">
                <a:tc>
                  <a:txBody>
                    <a:bodyPr/>
                    <a:lstStyle/>
                    <a:p>
                      <a:pPr marL="0" algn="l" defTabSz="70573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384,0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530,8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755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764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804" y="250399"/>
            <a:ext cx="61704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Поступление субсидий за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год,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/ </a:t>
            </a:r>
            <a:r>
              <a:rPr lang="ru-RU" sz="1400" b="1" dirty="0" smtClean="0">
                <a:solidFill>
                  <a:srgbClr val="678CC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</a:t>
            </a:r>
            <a:endParaRPr lang="ru-RU" sz="1400" b="1" dirty="0">
              <a:solidFill>
                <a:srgbClr val="678CC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2">
            <a:extLst>
              <a:ext uri="{FF2B5EF4-FFF2-40B4-BE49-F238E27FC236}">
                <a16:creationId xmlns:a16="http://schemas.microsoft.com/office/drawing/2014/main" id="{C1C8186C-C127-4783-8C03-24D6823397A0}"/>
              </a:ext>
            </a:extLst>
          </p:cNvPr>
          <p:cNvGrpSpPr/>
          <p:nvPr/>
        </p:nvGrpSpPr>
        <p:grpSpPr>
          <a:xfrm rot="20381346">
            <a:off x="2294056" y="1544282"/>
            <a:ext cx="2624773" cy="2431126"/>
            <a:chOff x="2390980" y="-386096"/>
            <a:chExt cx="7410040" cy="7523694"/>
          </a:xfrm>
        </p:grpSpPr>
        <p:sp>
          <p:nvSpPr>
            <p:cNvPr id="70" name="Arrow: Circular 1">
              <a:extLst>
                <a:ext uri="{FF2B5EF4-FFF2-40B4-BE49-F238E27FC236}">
                  <a16:creationId xmlns:a16="http://schemas.microsoft.com/office/drawing/2014/main" id="{5EF35E08-DA12-4697-A342-2E5ABE243727}"/>
                </a:ext>
              </a:extLst>
            </p:cNvPr>
            <p:cNvSpPr/>
            <p:nvPr/>
          </p:nvSpPr>
          <p:spPr>
            <a:xfrm rot="19685965">
              <a:off x="2585948" y="1309964"/>
              <a:ext cx="5473410" cy="5473410"/>
            </a:xfrm>
            <a:prstGeom prst="circularArrow">
              <a:avLst>
                <a:gd name="adj1" fmla="val 5398"/>
                <a:gd name="adj2" fmla="val 556223"/>
                <a:gd name="adj3" fmla="val 19421306"/>
                <a:gd name="adj4" fmla="val 11866447"/>
                <a:gd name="adj5" fmla="val 496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Arrow: Circular 41">
              <a:extLst>
                <a:ext uri="{FF2B5EF4-FFF2-40B4-BE49-F238E27FC236}">
                  <a16:creationId xmlns:a16="http://schemas.microsoft.com/office/drawing/2014/main" id="{1B0F7A3F-36AF-4271-A8CC-F4612569A994}"/>
                </a:ext>
              </a:extLst>
            </p:cNvPr>
            <p:cNvSpPr/>
            <p:nvPr/>
          </p:nvSpPr>
          <p:spPr>
            <a:xfrm rot="1862564">
              <a:off x="2390980" y="291307"/>
              <a:ext cx="5473410" cy="5473410"/>
            </a:xfrm>
            <a:prstGeom prst="circularArrow">
              <a:avLst>
                <a:gd name="adj1" fmla="val 5692"/>
                <a:gd name="adj2" fmla="val 556223"/>
                <a:gd name="adj3" fmla="val 19421183"/>
                <a:gd name="adj4" fmla="val 11866447"/>
                <a:gd name="adj5" fmla="val 496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Arrow: Circular 57">
              <a:extLst>
                <a:ext uri="{FF2B5EF4-FFF2-40B4-BE49-F238E27FC236}">
                  <a16:creationId xmlns:a16="http://schemas.microsoft.com/office/drawing/2014/main" id="{E43FCAE7-E062-4DC2-AF8F-C261923646AB}"/>
                </a:ext>
              </a:extLst>
            </p:cNvPr>
            <p:cNvSpPr/>
            <p:nvPr/>
          </p:nvSpPr>
          <p:spPr>
            <a:xfrm rot="5400000">
              <a:off x="3194495" y="-386096"/>
              <a:ext cx="5473410" cy="5473410"/>
            </a:xfrm>
            <a:prstGeom prst="circularArrow">
              <a:avLst>
                <a:gd name="adj1" fmla="val 5736"/>
                <a:gd name="adj2" fmla="val 556223"/>
                <a:gd name="adj3" fmla="val 19270599"/>
                <a:gd name="adj4" fmla="val 11866447"/>
                <a:gd name="adj5" fmla="val 4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Arrow: Circular 62">
              <a:extLst>
                <a:ext uri="{FF2B5EF4-FFF2-40B4-BE49-F238E27FC236}">
                  <a16:creationId xmlns:a16="http://schemas.microsoft.com/office/drawing/2014/main" id="{FD3CB38B-FA0D-4CA6-B8EA-AA422CD9F189}"/>
                </a:ext>
              </a:extLst>
            </p:cNvPr>
            <p:cNvSpPr/>
            <p:nvPr/>
          </p:nvSpPr>
          <p:spPr>
            <a:xfrm rot="8725689">
              <a:off x="4103784" y="-25877"/>
              <a:ext cx="5473410" cy="5473410"/>
            </a:xfrm>
            <a:prstGeom prst="circularArrow">
              <a:avLst>
                <a:gd name="adj1" fmla="val 6126"/>
                <a:gd name="adj2" fmla="val 556223"/>
                <a:gd name="adj3" fmla="val 19402879"/>
                <a:gd name="adj4" fmla="val 11866447"/>
                <a:gd name="adj5" fmla="val 4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Arrow: Circular 63">
              <a:extLst>
                <a:ext uri="{FF2B5EF4-FFF2-40B4-BE49-F238E27FC236}">
                  <a16:creationId xmlns:a16="http://schemas.microsoft.com/office/drawing/2014/main" id="{D037D4B0-2683-4453-AB6F-D4570F2C5A2C}"/>
                </a:ext>
              </a:extLst>
            </p:cNvPr>
            <p:cNvSpPr/>
            <p:nvPr/>
          </p:nvSpPr>
          <p:spPr>
            <a:xfrm rot="12662564">
              <a:off x="4327610" y="986785"/>
              <a:ext cx="5473410" cy="5473410"/>
            </a:xfrm>
            <a:prstGeom prst="circularArrow">
              <a:avLst>
                <a:gd name="adj1" fmla="val 5742"/>
                <a:gd name="adj2" fmla="val 556223"/>
                <a:gd name="adj3" fmla="val 19400848"/>
                <a:gd name="adj4" fmla="val 11866447"/>
                <a:gd name="adj5" fmla="val 496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Arrow: Circular 64">
              <a:extLst>
                <a:ext uri="{FF2B5EF4-FFF2-40B4-BE49-F238E27FC236}">
                  <a16:creationId xmlns:a16="http://schemas.microsoft.com/office/drawing/2014/main" id="{5F57F665-6E10-4CAD-A69B-3F9C61B9B21F}"/>
                </a:ext>
              </a:extLst>
            </p:cNvPr>
            <p:cNvSpPr/>
            <p:nvPr/>
          </p:nvSpPr>
          <p:spPr>
            <a:xfrm rot="16200000">
              <a:off x="3524095" y="1664188"/>
              <a:ext cx="5473410" cy="5473410"/>
            </a:xfrm>
            <a:prstGeom prst="circularArrow">
              <a:avLst>
                <a:gd name="adj1" fmla="val 5575"/>
                <a:gd name="adj2" fmla="val 556223"/>
                <a:gd name="adj3" fmla="val 19493085"/>
                <a:gd name="adj4" fmla="val 11866447"/>
                <a:gd name="adj5" fmla="val 496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FC5DC78-E7C1-4B45-8A61-1E63343A25AD}"/>
              </a:ext>
            </a:extLst>
          </p:cNvPr>
          <p:cNvSpPr txBox="1"/>
          <p:nvPr/>
        </p:nvSpPr>
        <p:spPr>
          <a:xfrm>
            <a:off x="463522" y="3721120"/>
            <a:ext cx="1830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реализацию программ формирования современной городской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среды – 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18,4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15,7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AB0908A-E689-4EB3-B570-6F97536505C8}"/>
              </a:ext>
            </a:extLst>
          </p:cNvPr>
          <p:cNvSpPr txBox="1"/>
          <p:nvPr/>
        </p:nvSpPr>
        <p:spPr>
          <a:xfrm>
            <a:off x="463521" y="2205243"/>
            <a:ext cx="2111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поддержку муниципальных программ по благоустройству территорий муниципальных образований Приморского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края – 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26,4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18,4 млн.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9EAD0CC-08C9-48F2-8D02-D444FF3CE04F}"/>
              </a:ext>
            </a:extLst>
          </p:cNvPr>
          <p:cNvSpPr txBox="1"/>
          <p:nvPr/>
        </p:nvSpPr>
        <p:spPr>
          <a:xfrm>
            <a:off x="463521" y="857270"/>
            <a:ext cx="2231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развитие спортивной инфраструктуры, находящейся в муниципальной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собственности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29,7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29,7 млн.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87" name="Rectangle 69">
            <a:extLst>
              <a:ext uri="{FF2B5EF4-FFF2-40B4-BE49-F238E27FC236}">
                <a16:creationId xmlns:a16="http://schemas.microsoft.com/office/drawing/2014/main" id="{9CDD66BF-D896-4192-A867-40271146D729}"/>
              </a:ext>
            </a:extLst>
          </p:cNvPr>
          <p:cNvSpPr/>
          <p:nvPr/>
        </p:nvSpPr>
        <p:spPr>
          <a:xfrm>
            <a:off x="310841" y="940255"/>
            <a:ext cx="124148" cy="7613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70">
            <a:extLst>
              <a:ext uri="{FF2B5EF4-FFF2-40B4-BE49-F238E27FC236}">
                <a16:creationId xmlns:a16="http://schemas.microsoft.com/office/drawing/2014/main" id="{CDD16A33-F633-4A25-820E-9596EEDE23B6}"/>
              </a:ext>
            </a:extLst>
          </p:cNvPr>
          <p:cNvSpPr/>
          <p:nvPr/>
        </p:nvSpPr>
        <p:spPr>
          <a:xfrm>
            <a:off x="325389" y="2256486"/>
            <a:ext cx="109600" cy="98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71">
            <a:extLst>
              <a:ext uri="{FF2B5EF4-FFF2-40B4-BE49-F238E27FC236}">
                <a16:creationId xmlns:a16="http://schemas.microsoft.com/office/drawing/2014/main" id="{34AA6BEC-DCE6-4B81-B3F0-BB71F0ABC05F}"/>
              </a:ext>
            </a:extLst>
          </p:cNvPr>
          <p:cNvSpPr/>
          <p:nvPr/>
        </p:nvSpPr>
        <p:spPr>
          <a:xfrm>
            <a:off x="310841" y="3797360"/>
            <a:ext cx="124148" cy="7613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052EA5E-190D-47F3-B2EC-5F510249B1D6}"/>
              </a:ext>
            </a:extLst>
          </p:cNvPr>
          <p:cNvSpPr txBox="1"/>
          <p:nvPr/>
        </p:nvSpPr>
        <p:spPr>
          <a:xfrm>
            <a:off x="4726933" y="3721120"/>
            <a:ext cx="242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капитальный ремонт и ремонт автомобильных дорог общего пользования населенных пунктов за счет дорожного фонда Приморского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края – 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6,6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6,6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B108B35-90F5-447A-B9B3-2DFB9B90A822}"/>
              </a:ext>
            </a:extLst>
          </p:cNvPr>
          <p:cNvSpPr txBox="1"/>
          <p:nvPr/>
        </p:nvSpPr>
        <p:spPr>
          <a:xfrm>
            <a:off x="5112752" y="2426930"/>
            <a:ext cx="1830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обеспечение учреждений культуры передвижными многофункциональными культурными центрами (автоклубами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7,2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B09B1FD-F4CD-4CA9-BB9D-EBB30F9581B8}"/>
              </a:ext>
            </a:extLst>
          </p:cNvPr>
          <p:cNvSpPr txBox="1"/>
          <p:nvPr/>
        </p:nvSpPr>
        <p:spPr>
          <a:xfrm>
            <a:off x="4714697" y="857270"/>
            <a:ext cx="2450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обеспечение уровня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софинансирования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муниципальных организаций, осуществляющих спортивную подготовку в соответствии с требованиями федеральных стандартов спортивной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подготовки –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7,4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 млн. руб.</a:t>
            </a:r>
          </a:p>
        </p:txBody>
      </p:sp>
      <p:sp>
        <p:nvSpPr>
          <p:cNvPr id="119" name="Rectangle 75">
            <a:extLst>
              <a:ext uri="{FF2B5EF4-FFF2-40B4-BE49-F238E27FC236}">
                <a16:creationId xmlns:a16="http://schemas.microsoft.com/office/drawing/2014/main" id="{C7D716E4-235D-41EF-A164-A67D2E59C4A7}"/>
              </a:ext>
            </a:extLst>
          </p:cNvPr>
          <p:cNvSpPr/>
          <p:nvPr/>
        </p:nvSpPr>
        <p:spPr>
          <a:xfrm>
            <a:off x="4603781" y="926950"/>
            <a:ext cx="98016" cy="7613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76">
            <a:extLst>
              <a:ext uri="{FF2B5EF4-FFF2-40B4-BE49-F238E27FC236}">
                <a16:creationId xmlns:a16="http://schemas.microsoft.com/office/drawing/2014/main" id="{4DBADF7C-E84F-4FE6-A080-D727FE7CAAA1}"/>
              </a:ext>
            </a:extLst>
          </p:cNvPr>
          <p:cNvSpPr/>
          <p:nvPr/>
        </p:nvSpPr>
        <p:spPr>
          <a:xfrm>
            <a:off x="4999629" y="2483170"/>
            <a:ext cx="98016" cy="7613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77">
            <a:extLst>
              <a:ext uri="{FF2B5EF4-FFF2-40B4-BE49-F238E27FC236}">
                <a16:creationId xmlns:a16="http://schemas.microsoft.com/office/drawing/2014/main" id="{5F3F58D9-B9A0-46E2-8545-B655CFA3FC55}"/>
              </a:ext>
            </a:extLst>
          </p:cNvPr>
          <p:cNvSpPr/>
          <p:nvPr/>
        </p:nvSpPr>
        <p:spPr>
          <a:xfrm>
            <a:off x="4628917" y="3790800"/>
            <a:ext cx="98016" cy="7613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24">
            <a:extLst>
              <a:ext uri="{FF2B5EF4-FFF2-40B4-BE49-F238E27FC236}">
                <a16:creationId xmlns:a16="http://schemas.microsoft.com/office/drawing/2014/main" id="{CDABA6DA-0D47-47EC-BFA1-BFDA101BDCBB}"/>
              </a:ext>
            </a:extLst>
          </p:cNvPr>
          <p:cNvGrpSpPr/>
          <p:nvPr/>
        </p:nvGrpSpPr>
        <p:grpSpPr>
          <a:xfrm rot="2247443">
            <a:off x="3370606" y="2308931"/>
            <a:ext cx="492239" cy="836675"/>
            <a:chOff x="9490633" y="1499448"/>
            <a:chExt cx="1270458" cy="3028167"/>
          </a:xfrm>
          <a:solidFill>
            <a:schemeClr val="bg1"/>
          </a:solidFill>
        </p:grpSpPr>
        <p:sp>
          <p:nvSpPr>
            <p:cNvPr id="125" name="Freeform 5">
              <a:extLst>
                <a:ext uri="{FF2B5EF4-FFF2-40B4-BE49-F238E27FC236}">
                  <a16:creationId xmlns:a16="http://schemas.microsoft.com/office/drawing/2014/main" id="{B51F2F7A-561F-42EF-80DD-4DD2DE31D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0649" y="1907294"/>
              <a:ext cx="822910" cy="1768535"/>
            </a:xfrm>
            <a:custGeom>
              <a:avLst/>
              <a:gdLst>
                <a:gd name="T0" fmla="*/ 39 w 233"/>
                <a:gd name="T1" fmla="*/ 495 h 500"/>
                <a:gd name="T2" fmla="*/ 32 w 233"/>
                <a:gd name="T3" fmla="*/ 475 h 500"/>
                <a:gd name="T4" fmla="*/ 10 w 233"/>
                <a:gd name="T5" fmla="*/ 385 h 500"/>
                <a:gd name="T6" fmla="*/ 1 w 233"/>
                <a:gd name="T7" fmla="*/ 262 h 500"/>
                <a:gd name="T8" fmla="*/ 14 w 233"/>
                <a:gd name="T9" fmla="*/ 133 h 500"/>
                <a:gd name="T10" fmla="*/ 43 w 233"/>
                <a:gd name="T11" fmla="*/ 30 h 500"/>
                <a:gd name="T12" fmla="*/ 53 w 233"/>
                <a:gd name="T13" fmla="*/ 4 h 500"/>
                <a:gd name="T14" fmla="*/ 59 w 233"/>
                <a:gd name="T15" fmla="*/ 0 h 500"/>
                <a:gd name="T16" fmla="*/ 157 w 233"/>
                <a:gd name="T17" fmla="*/ 3 h 500"/>
                <a:gd name="T18" fmla="*/ 183 w 233"/>
                <a:gd name="T19" fmla="*/ 3 h 500"/>
                <a:gd name="T20" fmla="*/ 190 w 233"/>
                <a:gd name="T21" fmla="*/ 8 h 500"/>
                <a:gd name="T22" fmla="*/ 226 w 233"/>
                <a:gd name="T23" fmla="*/ 170 h 500"/>
                <a:gd name="T24" fmla="*/ 215 w 233"/>
                <a:gd name="T25" fmla="*/ 378 h 500"/>
                <a:gd name="T26" fmla="*/ 179 w 233"/>
                <a:gd name="T27" fmla="*/ 497 h 500"/>
                <a:gd name="T28" fmla="*/ 174 w 233"/>
                <a:gd name="T29" fmla="*/ 500 h 500"/>
                <a:gd name="T30" fmla="*/ 90 w 233"/>
                <a:gd name="T31" fmla="*/ 497 h 500"/>
                <a:gd name="T32" fmla="*/ 44 w 233"/>
                <a:gd name="T33" fmla="*/ 496 h 500"/>
                <a:gd name="T34" fmla="*/ 39 w 233"/>
                <a:gd name="T35" fmla="*/ 495 h 500"/>
                <a:gd name="T36" fmla="*/ 148 w 233"/>
                <a:gd name="T37" fmla="*/ 145 h 500"/>
                <a:gd name="T38" fmla="*/ 154 w 233"/>
                <a:gd name="T39" fmla="*/ 80 h 500"/>
                <a:gd name="T40" fmla="*/ 90 w 233"/>
                <a:gd name="T41" fmla="*/ 74 h 500"/>
                <a:gd name="T42" fmla="*/ 83 w 233"/>
                <a:gd name="T43" fmla="*/ 139 h 500"/>
                <a:gd name="T44" fmla="*/ 148 w 233"/>
                <a:gd name="T45" fmla="*/ 14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500">
                  <a:moveTo>
                    <a:pt x="39" y="495"/>
                  </a:moveTo>
                  <a:cubicBezTo>
                    <a:pt x="36" y="488"/>
                    <a:pt x="34" y="481"/>
                    <a:pt x="32" y="475"/>
                  </a:cubicBezTo>
                  <a:cubicBezTo>
                    <a:pt x="22" y="445"/>
                    <a:pt x="15" y="415"/>
                    <a:pt x="10" y="385"/>
                  </a:cubicBezTo>
                  <a:cubicBezTo>
                    <a:pt x="3" y="344"/>
                    <a:pt x="0" y="303"/>
                    <a:pt x="1" y="262"/>
                  </a:cubicBezTo>
                  <a:cubicBezTo>
                    <a:pt x="1" y="219"/>
                    <a:pt x="5" y="176"/>
                    <a:pt x="14" y="133"/>
                  </a:cubicBezTo>
                  <a:cubicBezTo>
                    <a:pt x="20" y="98"/>
                    <a:pt x="30" y="63"/>
                    <a:pt x="43" y="30"/>
                  </a:cubicBezTo>
                  <a:cubicBezTo>
                    <a:pt x="46" y="21"/>
                    <a:pt x="49" y="13"/>
                    <a:pt x="53" y="4"/>
                  </a:cubicBezTo>
                  <a:cubicBezTo>
                    <a:pt x="54" y="1"/>
                    <a:pt x="55" y="0"/>
                    <a:pt x="59" y="0"/>
                  </a:cubicBezTo>
                  <a:cubicBezTo>
                    <a:pt x="91" y="1"/>
                    <a:pt x="124" y="2"/>
                    <a:pt x="157" y="3"/>
                  </a:cubicBezTo>
                  <a:cubicBezTo>
                    <a:pt x="165" y="3"/>
                    <a:pt x="174" y="3"/>
                    <a:pt x="183" y="3"/>
                  </a:cubicBezTo>
                  <a:cubicBezTo>
                    <a:pt x="186" y="3"/>
                    <a:pt x="188" y="4"/>
                    <a:pt x="190" y="8"/>
                  </a:cubicBezTo>
                  <a:cubicBezTo>
                    <a:pt x="210" y="60"/>
                    <a:pt x="221" y="115"/>
                    <a:pt x="226" y="170"/>
                  </a:cubicBezTo>
                  <a:cubicBezTo>
                    <a:pt x="233" y="240"/>
                    <a:pt x="229" y="309"/>
                    <a:pt x="215" y="378"/>
                  </a:cubicBezTo>
                  <a:cubicBezTo>
                    <a:pt x="207" y="419"/>
                    <a:pt x="195" y="459"/>
                    <a:pt x="179" y="497"/>
                  </a:cubicBezTo>
                  <a:cubicBezTo>
                    <a:pt x="178" y="498"/>
                    <a:pt x="176" y="500"/>
                    <a:pt x="174" y="500"/>
                  </a:cubicBezTo>
                  <a:cubicBezTo>
                    <a:pt x="146" y="499"/>
                    <a:pt x="118" y="498"/>
                    <a:pt x="90" y="497"/>
                  </a:cubicBezTo>
                  <a:cubicBezTo>
                    <a:pt x="75" y="497"/>
                    <a:pt x="59" y="497"/>
                    <a:pt x="44" y="496"/>
                  </a:cubicBezTo>
                  <a:cubicBezTo>
                    <a:pt x="42" y="496"/>
                    <a:pt x="40" y="496"/>
                    <a:pt x="39" y="495"/>
                  </a:cubicBezTo>
                  <a:close/>
                  <a:moveTo>
                    <a:pt x="148" y="145"/>
                  </a:moveTo>
                  <a:cubicBezTo>
                    <a:pt x="168" y="129"/>
                    <a:pt x="171" y="100"/>
                    <a:pt x="154" y="80"/>
                  </a:cubicBezTo>
                  <a:cubicBezTo>
                    <a:pt x="139" y="61"/>
                    <a:pt x="109" y="58"/>
                    <a:pt x="90" y="74"/>
                  </a:cubicBezTo>
                  <a:cubicBezTo>
                    <a:pt x="70" y="90"/>
                    <a:pt x="67" y="119"/>
                    <a:pt x="83" y="139"/>
                  </a:cubicBezTo>
                  <a:cubicBezTo>
                    <a:pt x="99" y="159"/>
                    <a:pt x="128" y="161"/>
                    <a:pt x="148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6" name="Freeform 6">
              <a:extLst>
                <a:ext uri="{FF2B5EF4-FFF2-40B4-BE49-F238E27FC236}">
                  <a16:creationId xmlns:a16="http://schemas.microsoft.com/office/drawing/2014/main" id="{7756DC51-233F-4CE6-B26B-277EA78F6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9867" y="3109176"/>
              <a:ext cx="321224" cy="927579"/>
            </a:xfrm>
            <a:custGeom>
              <a:avLst/>
              <a:gdLst>
                <a:gd name="T0" fmla="*/ 38 w 91"/>
                <a:gd name="T1" fmla="*/ 0 h 262"/>
                <a:gd name="T2" fmla="*/ 53 w 91"/>
                <a:gd name="T3" fmla="*/ 12 h 262"/>
                <a:gd name="T4" fmla="*/ 83 w 91"/>
                <a:gd name="T5" fmla="*/ 36 h 262"/>
                <a:gd name="T6" fmla="*/ 89 w 91"/>
                <a:gd name="T7" fmla="*/ 42 h 262"/>
                <a:gd name="T8" fmla="*/ 90 w 91"/>
                <a:gd name="T9" fmla="*/ 47 h 262"/>
                <a:gd name="T10" fmla="*/ 71 w 91"/>
                <a:gd name="T11" fmla="*/ 164 h 262"/>
                <a:gd name="T12" fmla="*/ 57 w 91"/>
                <a:gd name="T13" fmla="*/ 256 h 262"/>
                <a:gd name="T14" fmla="*/ 55 w 91"/>
                <a:gd name="T15" fmla="*/ 262 h 262"/>
                <a:gd name="T16" fmla="*/ 49 w 91"/>
                <a:gd name="T17" fmla="*/ 248 h 262"/>
                <a:gd name="T18" fmla="*/ 23 w 91"/>
                <a:gd name="T19" fmla="*/ 194 h 262"/>
                <a:gd name="T20" fmla="*/ 5 w 91"/>
                <a:gd name="T21" fmla="*/ 157 h 262"/>
                <a:gd name="T22" fmla="*/ 4 w 91"/>
                <a:gd name="T23" fmla="*/ 134 h 262"/>
                <a:gd name="T24" fmla="*/ 37 w 91"/>
                <a:gd name="T25" fmla="*/ 4 h 262"/>
                <a:gd name="T26" fmla="*/ 38 w 91"/>
                <a:gd name="T2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262">
                  <a:moveTo>
                    <a:pt x="38" y="0"/>
                  </a:moveTo>
                  <a:cubicBezTo>
                    <a:pt x="43" y="4"/>
                    <a:pt x="48" y="8"/>
                    <a:pt x="53" y="12"/>
                  </a:cubicBezTo>
                  <a:cubicBezTo>
                    <a:pt x="63" y="20"/>
                    <a:pt x="73" y="28"/>
                    <a:pt x="83" y="36"/>
                  </a:cubicBezTo>
                  <a:cubicBezTo>
                    <a:pt x="85" y="38"/>
                    <a:pt x="88" y="40"/>
                    <a:pt x="89" y="42"/>
                  </a:cubicBezTo>
                  <a:cubicBezTo>
                    <a:pt x="90" y="43"/>
                    <a:pt x="91" y="46"/>
                    <a:pt x="90" y="47"/>
                  </a:cubicBezTo>
                  <a:cubicBezTo>
                    <a:pt x="84" y="86"/>
                    <a:pt x="78" y="125"/>
                    <a:pt x="71" y="164"/>
                  </a:cubicBezTo>
                  <a:cubicBezTo>
                    <a:pt x="66" y="195"/>
                    <a:pt x="61" y="225"/>
                    <a:pt x="57" y="256"/>
                  </a:cubicBezTo>
                  <a:cubicBezTo>
                    <a:pt x="56" y="258"/>
                    <a:pt x="56" y="259"/>
                    <a:pt x="55" y="262"/>
                  </a:cubicBezTo>
                  <a:cubicBezTo>
                    <a:pt x="53" y="257"/>
                    <a:pt x="51" y="252"/>
                    <a:pt x="49" y="248"/>
                  </a:cubicBezTo>
                  <a:cubicBezTo>
                    <a:pt x="40" y="230"/>
                    <a:pt x="32" y="212"/>
                    <a:pt x="23" y="194"/>
                  </a:cubicBezTo>
                  <a:cubicBezTo>
                    <a:pt x="17" y="182"/>
                    <a:pt x="12" y="169"/>
                    <a:pt x="5" y="157"/>
                  </a:cubicBezTo>
                  <a:cubicBezTo>
                    <a:pt x="0" y="149"/>
                    <a:pt x="1" y="142"/>
                    <a:pt x="4" y="134"/>
                  </a:cubicBezTo>
                  <a:cubicBezTo>
                    <a:pt x="20" y="92"/>
                    <a:pt x="30" y="48"/>
                    <a:pt x="37" y="4"/>
                  </a:cubicBezTo>
                  <a:cubicBezTo>
                    <a:pt x="37" y="3"/>
                    <a:pt x="37" y="2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7" name="Freeform 7">
              <a:extLst>
                <a:ext uri="{FF2B5EF4-FFF2-40B4-BE49-F238E27FC236}">
                  <a16:creationId xmlns:a16="http://schemas.microsoft.com/office/drawing/2014/main" id="{C20F2E5C-1B93-4624-B678-C38739E61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633" y="3087521"/>
              <a:ext cx="295959" cy="913142"/>
            </a:xfrm>
            <a:custGeom>
              <a:avLst/>
              <a:gdLst>
                <a:gd name="T0" fmla="*/ 55 w 84"/>
                <a:gd name="T1" fmla="*/ 0 h 258"/>
                <a:gd name="T2" fmla="*/ 59 w 84"/>
                <a:gd name="T3" fmla="*/ 34 h 258"/>
                <a:gd name="T4" fmla="*/ 76 w 84"/>
                <a:gd name="T5" fmla="*/ 117 h 258"/>
                <a:gd name="T6" fmla="*/ 84 w 84"/>
                <a:gd name="T7" fmla="*/ 145 h 258"/>
                <a:gd name="T8" fmla="*/ 83 w 84"/>
                <a:gd name="T9" fmla="*/ 149 h 258"/>
                <a:gd name="T10" fmla="*/ 55 w 84"/>
                <a:gd name="T11" fmla="*/ 201 h 258"/>
                <a:gd name="T12" fmla="*/ 28 w 84"/>
                <a:gd name="T13" fmla="*/ 251 h 258"/>
                <a:gd name="T14" fmla="*/ 23 w 84"/>
                <a:gd name="T15" fmla="*/ 258 h 258"/>
                <a:gd name="T16" fmla="*/ 20 w 84"/>
                <a:gd name="T17" fmla="*/ 234 h 258"/>
                <a:gd name="T18" fmla="*/ 7 w 84"/>
                <a:gd name="T19" fmla="*/ 109 h 258"/>
                <a:gd name="T20" fmla="*/ 0 w 84"/>
                <a:gd name="T21" fmla="*/ 44 h 258"/>
                <a:gd name="T22" fmla="*/ 2 w 84"/>
                <a:gd name="T23" fmla="*/ 38 h 258"/>
                <a:gd name="T24" fmla="*/ 53 w 84"/>
                <a:gd name="T25" fmla="*/ 1 h 258"/>
                <a:gd name="T26" fmla="*/ 55 w 84"/>
                <a:gd name="T2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58">
                  <a:moveTo>
                    <a:pt x="55" y="0"/>
                  </a:moveTo>
                  <a:cubicBezTo>
                    <a:pt x="56" y="12"/>
                    <a:pt x="57" y="23"/>
                    <a:pt x="59" y="34"/>
                  </a:cubicBezTo>
                  <a:cubicBezTo>
                    <a:pt x="63" y="62"/>
                    <a:pt x="68" y="90"/>
                    <a:pt x="76" y="117"/>
                  </a:cubicBezTo>
                  <a:cubicBezTo>
                    <a:pt x="79" y="127"/>
                    <a:pt x="81" y="136"/>
                    <a:pt x="84" y="145"/>
                  </a:cubicBezTo>
                  <a:cubicBezTo>
                    <a:pt x="84" y="146"/>
                    <a:pt x="84" y="148"/>
                    <a:pt x="83" y="149"/>
                  </a:cubicBezTo>
                  <a:cubicBezTo>
                    <a:pt x="74" y="167"/>
                    <a:pt x="65" y="184"/>
                    <a:pt x="55" y="201"/>
                  </a:cubicBezTo>
                  <a:cubicBezTo>
                    <a:pt x="46" y="218"/>
                    <a:pt x="37" y="234"/>
                    <a:pt x="28" y="251"/>
                  </a:cubicBezTo>
                  <a:cubicBezTo>
                    <a:pt x="27" y="253"/>
                    <a:pt x="25" y="256"/>
                    <a:pt x="23" y="258"/>
                  </a:cubicBezTo>
                  <a:cubicBezTo>
                    <a:pt x="22" y="250"/>
                    <a:pt x="21" y="242"/>
                    <a:pt x="20" y="234"/>
                  </a:cubicBezTo>
                  <a:cubicBezTo>
                    <a:pt x="16" y="193"/>
                    <a:pt x="11" y="151"/>
                    <a:pt x="7" y="109"/>
                  </a:cubicBezTo>
                  <a:cubicBezTo>
                    <a:pt x="5" y="88"/>
                    <a:pt x="2" y="66"/>
                    <a:pt x="0" y="44"/>
                  </a:cubicBezTo>
                  <a:cubicBezTo>
                    <a:pt x="0" y="42"/>
                    <a:pt x="1" y="39"/>
                    <a:pt x="2" y="38"/>
                  </a:cubicBezTo>
                  <a:cubicBezTo>
                    <a:pt x="19" y="26"/>
                    <a:pt x="36" y="13"/>
                    <a:pt x="53" y="1"/>
                  </a:cubicBezTo>
                  <a:cubicBezTo>
                    <a:pt x="54" y="0"/>
                    <a:pt x="54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8" name="Freeform 8">
              <a:extLst>
                <a:ext uri="{FF2B5EF4-FFF2-40B4-BE49-F238E27FC236}">
                  <a16:creationId xmlns:a16="http://schemas.microsoft.com/office/drawing/2014/main" id="{FD20817F-B7BF-47AA-B73A-DF3260D6E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731" y="3771475"/>
              <a:ext cx="517929" cy="756140"/>
            </a:xfrm>
            <a:custGeom>
              <a:avLst/>
              <a:gdLst>
                <a:gd name="T0" fmla="*/ 55 w 147"/>
                <a:gd name="T1" fmla="*/ 36 h 214"/>
                <a:gd name="T2" fmla="*/ 50 w 147"/>
                <a:gd name="T3" fmla="*/ 59 h 214"/>
                <a:gd name="T4" fmla="*/ 59 w 147"/>
                <a:gd name="T5" fmla="*/ 99 h 214"/>
                <a:gd name="T6" fmla="*/ 74 w 147"/>
                <a:gd name="T7" fmla="*/ 125 h 214"/>
                <a:gd name="T8" fmla="*/ 87 w 147"/>
                <a:gd name="T9" fmla="*/ 80 h 214"/>
                <a:gd name="T10" fmla="*/ 117 w 147"/>
                <a:gd name="T11" fmla="*/ 43 h 214"/>
                <a:gd name="T12" fmla="*/ 119 w 147"/>
                <a:gd name="T13" fmla="*/ 85 h 214"/>
                <a:gd name="T14" fmla="*/ 127 w 147"/>
                <a:gd name="T15" fmla="*/ 75 h 214"/>
                <a:gd name="T16" fmla="*/ 134 w 147"/>
                <a:gd name="T17" fmla="*/ 22 h 214"/>
                <a:gd name="T18" fmla="*/ 133 w 147"/>
                <a:gd name="T19" fmla="*/ 10 h 214"/>
                <a:gd name="T20" fmla="*/ 139 w 147"/>
                <a:gd name="T21" fmla="*/ 25 h 214"/>
                <a:gd name="T22" fmla="*/ 135 w 147"/>
                <a:gd name="T23" fmla="*/ 96 h 214"/>
                <a:gd name="T24" fmla="*/ 118 w 147"/>
                <a:gd name="T25" fmla="*/ 140 h 214"/>
                <a:gd name="T26" fmla="*/ 114 w 147"/>
                <a:gd name="T27" fmla="*/ 154 h 214"/>
                <a:gd name="T28" fmla="*/ 99 w 147"/>
                <a:gd name="T29" fmla="*/ 125 h 214"/>
                <a:gd name="T30" fmla="*/ 102 w 147"/>
                <a:gd name="T31" fmla="*/ 93 h 214"/>
                <a:gd name="T32" fmla="*/ 94 w 147"/>
                <a:gd name="T33" fmla="*/ 114 h 214"/>
                <a:gd name="T34" fmla="*/ 94 w 147"/>
                <a:gd name="T35" fmla="*/ 155 h 214"/>
                <a:gd name="T36" fmla="*/ 85 w 147"/>
                <a:gd name="T37" fmla="*/ 191 h 214"/>
                <a:gd name="T38" fmla="*/ 61 w 147"/>
                <a:gd name="T39" fmla="*/ 214 h 214"/>
                <a:gd name="T40" fmla="*/ 50 w 147"/>
                <a:gd name="T41" fmla="*/ 173 h 214"/>
                <a:gd name="T42" fmla="*/ 33 w 147"/>
                <a:gd name="T43" fmla="*/ 107 h 214"/>
                <a:gd name="T44" fmla="*/ 38 w 147"/>
                <a:gd name="T45" fmla="*/ 86 h 214"/>
                <a:gd name="T46" fmla="*/ 29 w 147"/>
                <a:gd name="T47" fmla="*/ 103 h 214"/>
                <a:gd name="T48" fmla="*/ 25 w 147"/>
                <a:gd name="T49" fmla="*/ 125 h 214"/>
                <a:gd name="T50" fmla="*/ 13 w 147"/>
                <a:gd name="T51" fmla="*/ 141 h 214"/>
                <a:gd name="T52" fmla="*/ 3 w 147"/>
                <a:gd name="T53" fmla="*/ 70 h 214"/>
                <a:gd name="T54" fmla="*/ 12 w 147"/>
                <a:gd name="T55" fmla="*/ 12 h 214"/>
                <a:gd name="T56" fmla="*/ 21 w 147"/>
                <a:gd name="T57" fmla="*/ 0 h 214"/>
                <a:gd name="T58" fmla="*/ 21 w 147"/>
                <a:gd name="T59" fmla="*/ 72 h 214"/>
                <a:gd name="T60" fmla="*/ 55 w 147"/>
                <a:gd name="T61" fmla="*/ 3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7" h="214">
                  <a:moveTo>
                    <a:pt x="55" y="36"/>
                  </a:moveTo>
                  <a:cubicBezTo>
                    <a:pt x="53" y="44"/>
                    <a:pt x="51" y="51"/>
                    <a:pt x="50" y="59"/>
                  </a:cubicBezTo>
                  <a:cubicBezTo>
                    <a:pt x="48" y="74"/>
                    <a:pt x="52" y="86"/>
                    <a:pt x="59" y="99"/>
                  </a:cubicBezTo>
                  <a:cubicBezTo>
                    <a:pt x="64" y="107"/>
                    <a:pt x="69" y="116"/>
                    <a:pt x="74" y="125"/>
                  </a:cubicBezTo>
                  <a:cubicBezTo>
                    <a:pt x="75" y="109"/>
                    <a:pt x="79" y="94"/>
                    <a:pt x="87" y="80"/>
                  </a:cubicBezTo>
                  <a:cubicBezTo>
                    <a:pt x="94" y="66"/>
                    <a:pt x="104" y="54"/>
                    <a:pt x="117" y="43"/>
                  </a:cubicBezTo>
                  <a:cubicBezTo>
                    <a:pt x="120" y="57"/>
                    <a:pt x="121" y="71"/>
                    <a:pt x="119" y="85"/>
                  </a:cubicBezTo>
                  <a:cubicBezTo>
                    <a:pt x="124" y="83"/>
                    <a:pt x="126" y="79"/>
                    <a:pt x="127" y="75"/>
                  </a:cubicBezTo>
                  <a:cubicBezTo>
                    <a:pt x="135" y="58"/>
                    <a:pt x="136" y="40"/>
                    <a:pt x="134" y="22"/>
                  </a:cubicBezTo>
                  <a:cubicBezTo>
                    <a:pt x="134" y="18"/>
                    <a:pt x="133" y="14"/>
                    <a:pt x="133" y="10"/>
                  </a:cubicBezTo>
                  <a:cubicBezTo>
                    <a:pt x="135" y="15"/>
                    <a:pt x="138" y="20"/>
                    <a:pt x="139" y="25"/>
                  </a:cubicBezTo>
                  <a:cubicBezTo>
                    <a:pt x="147" y="50"/>
                    <a:pt x="144" y="73"/>
                    <a:pt x="135" y="96"/>
                  </a:cubicBezTo>
                  <a:cubicBezTo>
                    <a:pt x="130" y="111"/>
                    <a:pt x="123" y="126"/>
                    <a:pt x="118" y="140"/>
                  </a:cubicBezTo>
                  <a:cubicBezTo>
                    <a:pt x="116" y="145"/>
                    <a:pt x="115" y="149"/>
                    <a:pt x="114" y="154"/>
                  </a:cubicBezTo>
                  <a:cubicBezTo>
                    <a:pt x="108" y="145"/>
                    <a:pt x="102" y="136"/>
                    <a:pt x="99" y="125"/>
                  </a:cubicBezTo>
                  <a:cubicBezTo>
                    <a:pt x="97" y="114"/>
                    <a:pt x="99" y="103"/>
                    <a:pt x="102" y="93"/>
                  </a:cubicBezTo>
                  <a:cubicBezTo>
                    <a:pt x="97" y="99"/>
                    <a:pt x="95" y="106"/>
                    <a:pt x="94" y="114"/>
                  </a:cubicBezTo>
                  <a:cubicBezTo>
                    <a:pt x="94" y="127"/>
                    <a:pt x="94" y="141"/>
                    <a:pt x="94" y="155"/>
                  </a:cubicBezTo>
                  <a:cubicBezTo>
                    <a:pt x="94" y="167"/>
                    <a:pt x="92" y="180"/>
                    <a:pt x="85" y="191"/>
                  </a:cubicBezTo>
                  <a:cubicBezTo>
                    <a:pt x="79" y="201"/>
                    <a:pt x="72" y="209"/>
                    <a:pt x="61" y="214"/>
                  </a:cubicBezTo>
                  <a:cubicBezTo>
                    <a:pt x="63" y="198"/>
                    <a:pt x="55" y="186"/>
                    <a:pt x="50" y="173"/>
                  </a:cubicBezTo>
                  <a:cubicBezTo>
                    <a:pt x="40" y="152"/>
                    <a:pt x="30" y="131"/>
                    <a:pt x="33" y="107"/>
                  </a:cubicBezTo>
                  <a:cubicBezTo>
                    <a:pt x="34" y="100"/>
                    <a:pt x="36" y="94"/>
                    <a:pt x="38" y="86"/>
                  </a:cubicBezTo>
                  <a:cubicBezTo>
                    <a:pt x="32" y="91"/>
                    <a:pt x="30" y="97"/>
                    <a:pt x="29" y="103"/>
                  </a:cubicBezTo>
                  <a:cubicBezTo>
                    <a:pt x="27" y="110"/>
                    <a:pt x="26" y="118"/>
                    <a:pt x="25" y="125"/>
                  </a:cubicBezTo>
                  <a:cubicBezTo>
                    <a:pt x="23" y="132"/>
                    <a:pt x="19" y="138"/>
                    <a:pt x="13" y="141"/>
                  </a:cubicBezTo>
                  <a:cubicBezTo>
                    <a:pt x="9" y="117"/>
                    <a:pt x="5" y="94"/>
                    <a:pt x="3" y="70"/>
                  </a:cubicBezTo>
                  <a:cubicBezTo>
                    <a:pt x="0" y="50"/>
                    <a:pt x="2" y="30"/>
                    <a:pt x="12" y="12"/>
                  </a:cubicBezTo>
                  <a:cubicBezTo>
                    <a:pt x="15" y="8"/>
                    <a:pt x="18" y="4"/>
                    <a:pt x="21" y="0"/>
                  </a:cubicBezTo>
                  <a:cubicBezTo>
                    <a:pt x="8" y="24"/>
                    <a:pt x="12" y="47"/>
                    <a:pt x="21" y="72"/>
                  </a:cubicBezTo>
                  <a:cubicBezTo>
                    <a:pt x="28" y="55"/>
                    <a:pt x="40" y="44"/>
                    <a:pt x="5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9">
              <a:extLst>
                <a:ext uri="{FF2B5EF4-FFF2-40B4-BE49-F238E27FC236}">
                  <a16:creationId xmlns:a16="http://schemas.microsoft.com/office/drawing/2014/main" id="{4741E3B3-30B4-4595-BCFB-844D2E0FC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2618" y="1499448"/>
              <a:ext cx="420479" cy="364535"/>
            </a:xfrm>
            <a:custGeom>
              <a:avLst/>
              <a:gdLst>
                <a:gd name="T0" fmla="*/ 119 w 119"/>
                <a:gd name="T1" fmla="*/ 103 h 103"/>
                <a:gd name="T2" fmla="*/ 0 w 119"/>
                <a:gd name="T3" fmla="*/ 100 h 103"/>
                <a:gd name="T4" fmla="*/ 62 w 119"/>
                <a:gd name="T5" fmla="*/ 0 h 103"/>
                <a:gd name="T6" fmla="*/ 119 w 119"/>
                <a:gd name="T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3">
                  <a:moveTo>
                    <a:pt x="119" y="103"/>
                  </a:moveTo>
                  <a:cubicBezTo>
                    <a:pt x="79" y="102"/>
                    <a:pt x="39" y="101"/>
                    <a:pt x="0" y="100"/>
                  </a:cubicBezTo>
                  <a:cubicBezTo>
                    <a:pt x="3" y="84"/>
                    <a:pt x="47" y="12"/>
                    <a:pt x="62" y="0"/>
                  </a:cubicBezTo>
                  <a:cubicBezTo>
                    <a:pt x="76" y="12"/>
                    <a:pt x="118" y="90"/>
                    <a:pt x="119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662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64" y="215458"/>
            <a:ext cx="6946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Поступление субсидий за 2019 год, 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/ </a:t>
            </a:r>
            <a:r>
              <a:rPr lang="ru-RU" sz="1400" b="1" dirty="0">
                <a:solidFill>
                  <a:srgbClr val="678CC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</a:t>
            </a:r>
          </a:p>
        </p:txBody>
      </p:sp>
      <p:grpSp>
        <p:nvGrpSpPr>
          <p:cNvPr id="70" name="Group 2">
            <a:extLst>
              <a:ext uri="{FF2B5EF4-FFF2-40B4-BE49-F238E27FC236}">
                <a16:creationId xmlns:a16="http://schemas.microsoft.com/office/drawing/2014/main" id="{C1C8186C-C127-4783-8C03-24D6823397A0}"/>
              </a:ext>
            </a:extLst>
          </p:cNvPr>
          <p:cNvGrpSpPr/>
          <p:nvPr/>
        </p:nvGrpSpPr>
        <p:grpSpPr>
          <a:xfrm rot="20381346">
            <a:off x="2294056" y="1544282"/>
            <a:ext cx="2624773" cy="2431126"/>
            <a:chOff x="2390980" y="-386096"/>
            <a:chExt cx="7410040" cy="7523694"/>
          </a:xfrm>
        </p:grpSpPr>
        <p:sp>
          <p:nvSpPr>
            <p:cNvPr id="74" name="Arrow: Circular 1">
              <a:extLst>
                <a:ext uri="{FF2B5EF4-FFF2-40B4-BE49-F238E27FC236}">
                  <a16:creationId xmlns:a16="http://schemas.microsoft.com/office/drawing/2014/main" id="{5EF35E08-DA12-4697-A342-2E5ABE243727}"/>
                </a:ext>
              </a:extLst>
            </p:cNvPr>
            <p:cNvSpPr/>
            <p:nvPr/>
          </p:nvSpPr>
          <p:spPr>
            <a:xfrm rot="19685965">
              <a:off x="2585948" y="1309964"/>
              <a:ext cx="5473410" cy="5473410"/>
            </a:xfrm>
            <a:prstGeom prst="circularArrow">
              <a:avLst>
                <a:gd name="adj1" fmla="val 5398"/>
                <a:gd name="adj2" fmla="val 556223"/>
                <a:gd name="adj3" fmla="val 19421306"/>
                <a:gd name="adj4" fmla="val 11866447"/>
                <a:gd name="adj5" fmla="val 496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Arrow: Circular 41">
              <a:extLst>
                <a:ext uri="{FF2B5EF4-FFF2-40B4-BE49-F238E27FC236}">
                  <a16:creationId xmlns:a16="http://schemas.microsoft.com/office/drawing/2014/main" id="{1B0F7A3F-36AF-4271-A8CC-F4612569A994}"/>
                </a:ext>
              </a:extLst>
            </p:cNvPr>
            <p:cNvSpPr/>
            <p:nvPr/>
          </p:nvSpPr>
          <p:spPr>
            <a:xfrm rot="1862564">
              <a:off x="2390980" y="291307"/>
              <a:ext cx="5473410" cy="5473410"/>
            </a:xfrm>
            <a:prstGeom prst="circularArrow">
              <a:avLst>
                <a:gd name="adj1" fmla="val 5692"/>
                <a:gd name="adj2" fmla="val 556223"/>
                <a:gd name="adj3" fmla="val 19421183"/>
                <a:gd name="adj4" fmla="val 11866447"/>
                <a:gd name="adj5" fmla="val 496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Arrow: Circular 57">
              <a:extLst>
                <a:ext uri="{FF2B5EF4-FFF2-40B4-BE49-F238E27FC236}">
                  <a16:creationId xmlns:a16="http://schemas.microsoft.com/office/drawing/2014/main" id="{E43FCAE7-E062-4DC2-AF8F-C261923646AB}"/>
                </a:ext>
              </a:extLst>
            </p:cNvPr>
            <p:cNvSpPr/>
            <p:nvPr/>
          </p:nvSpPr>
          <p:spPr>
            <a:xfrm rot="5400000">
              <a:off x="3194495" y="-386096"/>
              <a:ext cx="5473410" cy="5473410"/>
            </a:xfrm>
            <a:prstGeom prst="circularArrow">
              <a:avLst>
                <a:gd name="adj1" fmla="val 5736"/>
                <a:gd name="adj2" fmla="val 556223"/>
                <a:gd name="adj3" fmla="val 19270599"/>
                <a:gd name="adj4" fmla="val 11866447"/>
                <a:gd name="adj5" fmla="val 4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Arrow: Circular 62">
              <a:extLst>
                <a:ext uri="{FF2B5EF4-FFF2-40B4-BE49-F238E27FC236}">
                  <a16:creationId xmlns:a16="http://schemas.microsoft.com/office/drawing/2014/main" id="{FD3CB38B-FA0D-4CA6-B8EA-AA422CD9F189}"/>
                </a:ext>
              </a:extLst>
            </p:cNvPr>
            <p:cNvSpPr/>
            <p:nvPr/>
          </p:nvSpPr>
          <p:spPr>
            <a:xfrm rot="8725689">
              <a:off x="4103784" y="-25877"/>
              <a:ext cx="5473410" cy="5473410"/>
            </a:xfrm>
            <a:prstGeom prst="circularArrow">
              <a:avLst>
                <a:gd name="adj1" fmla="val 6126"/>
                <a:gd name="adj2" fmla="val 556223"/>
                <a:gd name="adj3" fmla="val 19402879"/>
                <a:gd name="adj4" fmla="val 11866447"/>
                <a:gd name="adj5" fmla="val 4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Arrow: Circular 63">
              <a:extLst>
                <a:ext uri="{FF2B5EF4-FFF2-40B4-BE49-F238E27FC236}">
                  <a16:creationId xmlns:a16="http://schemas.microsoft.com/office/drawing/2014/main" id="{D037D4B0-2683-4453-AB6F-D4570F2C5A2C}"/>
                </a:ext>
              </a:extLst>
            </p:cNvPr>
            <p:cNvSpPr/>
            <p:nvPr/>
          </p:nvSpPr>
          <p:spPr>
            <a:xfrm rot="12662564">
              <a:off x="4327610" y="986785"/>
              <a:ext cx="5473410" cy="5473410"/>
            </a:xfrm>
            <a:prstGeom prst="circularArrow">
              <a:avLst>
                <a:gd name="adj1" fmla="val 5742"/>
                <a:gd name="adj2" fmla="val 556223"/>
                <a:gd name="adj3" fmla="val 19400848"/>
                <a:gd name="adj4" fmla="val 11866447"/>
                <a:gd name="adj5" fmla="val 496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Arrow: Circular 64">
              <a:extLst>
                <a:ext uri="{FF2B5EF4-FFF2-40B4-BE49-F238E27FC236}">
                  <a16:creationId xmlns:a16="http://schemas.microsoft.com/office/drawing/2014/main" id="{5F57F665-6E10-4CAD-A69B-3F9C61B9B21F}"/>
                </a:ext>
              </a:extLst>
            </p:cNvPr>
            <p:cNvSpPr/>
            <p:nvPr/>
          </p:nvSpPr>
          <p:spPr>
            <a:xfrm rot="16200000">
              <a:off x="3524095" y="1664188"/>
              <a:ext cx="5473410" cy="5473410"/>
            </a:xfrm>
            <a:prstGeom prst="circularArrow">
              <a:avLst>
                <a:gd name="adj1" fmla="val 5575"/>
                <a:gd name="adj2" fmla="val 556223"/>
                <a:gd name="adj3" fmla="val 19493085"/>
                <a:gd name="adj4" fmla="val 11866447"/>
                <a:gd name="adj5" fmla="val 496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EFC5DC78-E7C1-4B45-8A61-1E63343A25AD}"/>
              </a:ext>
            </a:extLst>
          </p:cNvPr>
          <p:cNvSpPr txBox="1"/>
          <p:nvPr/>
        </p:nvSpPr>
        <p:spPr>
          <a:xfrm>
            <a:off x="437038" y="4055801"/>
            <a:ext cx="2379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реализацию мероприятий по обеспечению жильем молодых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семей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4,2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 млн. руб.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AB0908A-E689-4EB3-B570-6F97536505C8}"/>
              </a:ext>
            </a:extLst>
          </p:cNvPr>
          <p:cNvSpPr txBox="1"/>
          <p:nvPr/>
        </p:nvSpPr>
        <p:spPr>
          <a:xfrm>
            <a:off x="466176" y="2348180"/>
            <a:ext cx="2111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обеспечение спортивным инвентарем, спортивным оборудованием и спортивными транспортными средствами муниципальных учреждений спортивной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направленности –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5,2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 млн. руб.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9EAD0CC-08C9-48F2-8D02-D444FF3CE04F}"/>
              </a:ext>
            </a:extLst>
          </p:cNvPr>
          <p:cNvSpPr txBox="1"/>
          <p:nvPr/>
        </p:nvSpPr>
        <p:spPr>
          <a:xfrm>
            <a:off x="463521" y="637188"/>
            <a:ext cx="2577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капитальный ремонт и ремонт дворовых территорий многоквартирных домов и проездов к дворовым территориям многоквартирных домов населенных пунктов за счет дорожного фонда Приморского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края –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5,4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105" name="Rectangle 69">
            <a:extLst>
              <a:ext uri="{FF2B5EF4-FFF2-40B4-BE49-F238E27FC236}">
                <a16:creationId xmlns:a16="http://schemas.microsoft.com/office/drawing/2014/main" id="{9CDD66BF-D896-4192-A867-40271146D729}"/>
              </a:ext>
            </a:extLst>
          </p:cNvPr>
          <p:cNvSpPr/>
          <p:nvPr/>
        </p:nvSpPr>
        <p:spPr>
          <a:xfrm>
            <a:off x="365505" y="988979"/>
            <a:ext cx="98016" cy="7613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70">
            <a:extLst>
              <a:ext uri="{FF2B5EF4-FFF2-40B4-BE49-F238E27FC236}">
                <a16:creationId xmlns:a16="http://schemas.microsoft.com/office/drawing/2014/main" id="{CDD16A33-F633-4A25-820E-9596EEDE23B6}"/>
              </a:ext>
            </a:extLst>
          </p:cNvPr>
          <p:cNvSpPr/>
          <p:nvPr/>
        </p:nvSpPr>
        <p:spPr>
          <a:xfrm>
            <a:off x="323199" y="2533400"/>
            <a:ext cx="98016" cy="7613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71">
            <a:extLst>
              <a:ext uri="{FF2B5EF4-FFF2-40B4-BE49-F238E27FC236}">
                <a16:creationId xmlns:a16="http://schemas.microsoft.com/office/drawing/2014/main" id="{34AA6BEC-DCE6-4B81-B3F0-BB71F0ABC05F}"/>
              </a:ext>
            </a:extLst>
          </p:cNvPr>
          <p:cNvSpPr/>
          <p:nvPr/>
        </p:nvSpPr>
        <p:spPr>
          <a:xfrm>
            <a:off x="339022" y="3998307"/>
            <a:ext cx="98016" cy="7613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052EA5E-190D-47F3-B2EC-5F510249B1D6}"/>
              </a:ext>
            </a:extLst>
          </p:cNvPr>
          <p:cNvSpPr txBox="1"/>
          <p:nvPr/>
        </p:nvSpPr>
        <p:spPr>
          <a:xfrm>
            <a:off x="4773844" y="3576317"/>
            <a:ext cx="2426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комплектование книжных фондов и обеспечение информационно-техническим оборудованием библиотек</a:t>
            </a:r>
            <a:endParaRPr lang="ru-RU" sz="1200" dirty="0"/>
          </a:p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0,1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B108B35-90F5-447A-B9B3-2DFB9B90A822}"/>
              </a:ext>
            </a:extLst>
          </p:cNvPr>
          <p:cNvSpPr txBox="1"/>
          <p:nvPr/>
        </p:nvSpPr>
        <p:spPr>
          <a:xfrm>
            <a:off x="4916809" y="2046272"/>
            <a:ext cx="2232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оснащение образовательных учреждений в сфере культуры (детских школ искусств и училищ) музыкальными инструментами, оборудованием и учебными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 – 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B09B1FD-F4CD-4CA9-BB9D-EBB30F9581B8}"/>
              </a:ext>
            </a:extLst>
          </p:cNvPr>
          <p:cNvSpPr txBox="1"/>
          <p:nvPr/>
        </p:nvSpPr>
        <p:spPr>
          <a:xfrm>
            <a:off x="4715902" y="679824"/>
            <a:ext cx="2450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создание в общеобразовательных организациях, расположенных в сельской местности, условий для занятий физической культурой и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спортом –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3,2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111" name="Rectangle 75">
            <a:extLst>
              <a:ext uri="{FF2B5EF4-FFF2-40B4-BE49-F238E27FC236}">
                <a16:creationId xmlns:a16="http://schemas.microsoft.com/office/drawing/2014/main" id="{C7D716E4-235D-41EF-A164-A67D2E59C4A7}"/>
              </a:ext>
            </a:extLst>
          </p:cNvPr>
          <p:cNvSpPr/>
          <p:nvPr/>
        </p:nvSpPr>
        <p:spPr>
          <a:xfrm>
            <a:off x="4603781" y="926950"/>
            <a:ext cx="98016" cy="7613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76">
            <a:extLst>
              <a:ext uri="{FF2B5EF4-FFF2-40B4-BE49-F238E27FC236}">
                <a16:creationId xmlns:a16="http://schemas.microsoft.com/office/drawing/2014/main" id="{4DBADF7C-E84F-4FE6-A080-D727FE7CAAA1}"/>
              </a:ext>
            </a:extLst>
          </p:cNvPr>
          <p:cNvSpPr/>
          <p:nvPr/>
        </p:nvSpPr>
        <p:spPr>
          <a:xfrm>
            <a:off x="4805180" y="2288922"/>
            <a:ext cx="111630" cy="7613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77">
            <a:extLst>
              <a:ext uri="{FF2B5EF4-FFF2-40B4-BE49-F238E27FC236}">
                <a16:creationId xmlns:a16="http://schemas.microsoft.com/office/drawing/2014/main" id="{5F3F58D9-B9A0-46E2-8545-B655CFA3FC55}"/>
              </a:ext>
            </a:extLst>
          </p:cNvPr>
          <p:cNvSpPr/>
          <p:nvPr/>
        </p:nvSpPr>
        <p:spPr>
          <a:xfrm>
            <a:off x="4603781" y="3734067"/>
            <a:ext cx="98016" cy="7613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24">
            <a:extLst>
              <a:ext uri="{FF2B5EF4-FFF2-40B4-BE49-F238E27FC236}">
                <a16:creationId xmlns:a16="http://schemas.microsoft.com/office/drawing/2014/main" id="{CDABA6DA-0D47-47EC-BFA1-BFDA101BDCBB}"/>
              </a:ext>
            </a:extLst>
          </p:cNvPr>
          <p:cNvGrpSpPr/>
          <p:nvPr/>
        </p:nvGrpSpPr>
        <p:grpSpPr>
          <a:xfrm rot="2247443">
            <a:off x="3370606" y="2308931"/>
            <a:ext cx="492239" cy="836675"/>
            <a:chOff x="9490633" y="1499448"/>
            <a:chExt cx="1270458" cy="3028167"/>
          </a:xfrm>
          <a:solidFill>
            <a:schemeClr val="bg1"/>
          </a:solidFill>
        </p:grpSpPr>
        <p:sp>
          <p:nvSpPr>
            <p:cNvPr id="115" name="Freeform 5">
              <a:extLst>
                <a:ext uri="{FF2B5EF4-FFF2-40B4-BE49-F238E27FC236}">
                  <a16:creationId xmlns:a16="http://schemas.microsoft.com/office/drawing/2014/main" id="{B51F2F7A-561F-42EF-80DD-4DD2DE31D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0649" y="1907294"/>
              <a:ext cx="822910" cy="1768535"/>
            </a:xfrm>
            <a:custGeom>
              <a:avLst/>
              <a:gdLst>
                <a:gd name="T0" fmla="*/ 39 w 233"/>
                <a:gd name="T1" fmla="*/ 495 h 500"/>
                <a:gd name="T2" fmla="*/ 32 w 233"/>
                <a:gd name="T3" fmla="*/ 475 h 500"/>
                <a:gd name="T4" fmla="*/ 10 w 233"/>
                <a:gd name="T5" fmla="*/ 385 h 500"/>
                <a:gd name="T6" fmla="*/ 1 w 233"/>
                <a:gd name="T7" fmla="*/ 262 h 500"/>
                <a:gd name="T8" fmla="*/ 14 w 233"/>
                <a:gd name="T9" fmla="*/ 133 h 500"/>
                <a:gd name="T10" fmla="*/ 43 w 233"/>
                <a:gd name="T11" fmla="*/ 30 h 500"/>
                <a:gd name="T12" fmla="*/ 53 w 233"/>
                <a:gd name="T13" fmla="*/ 4 h 500"/>
                <a:gd name="T14" fmla="*/ 59 w 233"/>
                <a:gd name="T15" fmla="*/ 0 h 500"/>
                <a:gd name="T16" fmla="*/ 157 w 233"/>
                <a:gd name="T17" fmla="*/ 3 h 500"/>
                <a:gd name="T18" fmla="*/ 183 w 233"/>
                <a:gd name="T19" fmla="*/ 3 h 500"/>
                <a:gd name="T20" fmla="*/ 190 w 233"/>
                <a:gd name="T21" fmla="*/ 8 h 500"/>
                <a:gd name="T22" fmla="*/ 226 w 233"/>
                <a:gd name="T23" fmla="*/ 170 h 500"/>
                <a:gd name="T24" fmla="*/ 215 w 233"/>
                <a:gd name="T25" fmla="*/ 378 h 500"/>
                <a:gd name="T26" fmla="*/ 179 w 233"/>
                <a:gd name="T27" fmla="*/ 497 h 500"/>
                <a:gd name="T28" fmla="*/ 174 w 233"/>
                <a:gd name="T29" fmla="*/ 500 h 500"/>
                <a:gd name="T30" fmla="*/ 90 w 233"/>
                <a:gd name="T31" fmla="*/ 497 h 500"/>
                <a:gd name="T32" fmla="*/ 44 w 233"/>
                <a:gd name="T33" fmla="*/ 496 h 500"/>
                <a:gd name="T34" fmla="*/ 39 w 233"/>
                <a:gd name="T35" fmla="*/ 495 h 500"/>
                <a:gd name="T36" fmla="*/ 148 w 233"/>
                <a:gd name="T37" fmla="*/ 145 h 500"/>
                <a:gd name="T38" fmla="*/ 154 w 233"/>
                <a:gd name="T39" fmla="*/ 80 h 500"/>
                <a:gd name="T40" fmla="*/ 90 w 233"/>
                <a:gd name="T41" fmla="*/ 74 h 500"/>
                <a:gd name="T42" fmla="*/ 83 w 233"/>
                <a:gd name="T43" fmla="*/ 139 h 500"/>
                <a:gd name="T44" fmla="*/ 148 w 233"/>
                <a:gd name="T45" fmla="*/ 14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500">
                  <a:moveTo>
                    <a:pt x="39" y="495"/>
                  </a:moveTo>
                  <a:cubicBezTo>
                    <a:pt x="36" y="488"/>
                    <a:pt x="34" y="481"/>
                    <a:pt x="32" y="475"/>
                  </a:cubicBezTo>
                  <a:cubicBezTo>
                    <a:pt x="22" y="445"/>
                    <a:pt x="15" y="415"/>
                    <a:pt x="10" y="385"/>
                  </a:cubicBezTo>
                  <a:cubicBezTo>
                    <a:pt x="3" y="344"/>
                    <a:pt x="0" y="303"/>
                    <a:pt x="1" y="262"/>
                  </a:cubicBezTo>
                  <a:cubicBezTo>
                    <a:pt x="1" y="219"/>
                    <a:pt x="5" y="176"/>
                    <a:pt x="14" y="133"/>
                  </a:cubicBezTo>
                  <a:cubicBezTo>
                    <a:pt x="20" y="98"/>
                    <a:pt x="30" y="63"/>
                    <a:pt x="43" y="30"/>
                  </a:cubicBezTo>
                  <a:cubicBezTo>
                    <a:pt x="46" y="21"/>
                    <a:pt x="49" y="13"/>
                    <a:pt x="53" y="4"/>
                  </a:cubicBezTo>
                  <a:cubicBezTo>
                    <a:pt x="54" y="1"/>
                    <a:pt x="55" y="0"/>
                    <a:pt x="59" y="0"/>
                  </a:cubicBezTo>
                  <a:cubicBezTo>
                    <a:pt x="91" y="1"/>
                    <a:pt x="124" y="2"/>
                    <a:pt x="157" y="3"/>
                  </a:cubicBezTo>
                  <a:cubicBezTo>
                    <a:pt x="165" y="3"/>
                    <a:pt x="174" y="3"/>
                    <a:pt x="183" y="3"/>
                  </a:cubicBezTo>
                  <a:cubicBezTo>
                    <a:pt x="186" y="3"/>
                    <a:pt x="188" y="4"/>
                    <a:pt x="190" y="8"/>
                  </a:cubicBezTo>
                  <a:cubicBezTo>
                    <a:pt x="210" y="60"/>
                    <a:pt x="221" y="115"/>
                    <a:pt x="226" y="170"/>
                  </a:cubicBezTo>
                  <a:cubicBezTo>
                    <a:pt x="233" y="240"/>
                    <a:pt x="229" y="309"/>
                    <a:pt x="215" y="378"/>
                  </a:cubicBezTo>
                  <a:cubicBezTo>
                    <a:pt x="207" y="419"/>
                    <a:pt x="195" y="459"/>
                    <a:pt x="179" y="497"/>
                  </a:cubicBezTo>
                  <a:cubicBezTo>
                    <a:pt x="178" y="498"/>
                    <a:pt x="176" y="500"/>
                    <a:pt x="174" y="500"/>
                  </a:cubicBezTo>
                  <a:cubicBezTo>
                    <a:pt x="146" y="499"/>
                    <a:pt x="118" y="498"/>
                    <a:pt x="90" y="497"/>
                  </a:cubicBezTo>
                  <a:cubicBezTo>
                    <a:pt x="75" y="497"/>
                    <a:pt x="59" y="497"/>
                    <a:pt x="44" y="496"/>
                  </a:cubicBezTo>
                  <a:cubicBezTo>
                    <a:pt x="42" y="496"/>
                    <a:pt x="40" y="496"/>
                    <a:pt x="39" y="495"/>
                  </a:cubicBezTo>
                  <a:close/>
                  <a:moveTo>
                    <a:pt x="148" y="145"/>
                  </a:moveTo>
                  <a:cubicBezTo>
                    <a:pt x="168" y="129"/>
                    <a:pt x="171" y="100"/>
                    <a:pt x="154" y="80"/>
                  </a:cubicBezTo>
                  <a:cubicBezTo>
                    <a:pt x="139" y="61"/>
                    <a:pt x="109" y="58"/>
                    <a:pt x="90" y="74"/>
                  </a:cubicBezTo>
                  <a:cubicBezTo>
                    <a:pt x="70" y="90"/>
                    <a:pt x="67" y="119"/>
                    <a:pt x="83" y="139"/>
                  </a:cubicBezTo>
                  <a:cubicBezTo>
                    <a:pt x="99" y="159"/>
                    <a:pt x="128" y="161"/>
                    <a:pt x="148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id="{7756DC51-233F-4CE6-B26B-277EA78F6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9867" y="3109176"/>
              <a:ext cx="321224" cy="927579"/>
            </a:xfrm>
            <a:custGeom>
              <a:avLst/>
              <a:gdLst>
                <a:gd name="T0" fmla="*/ 38 w 91"/>
                <a:gd name="T1" fmla="*/ 0 h 262"/>
                <a:gd name="T2" fmla="*/ 53 w 91"/>
                <a:gd name="T3" fmla="*/ 12 h 262"/>
                <a:gd name="T4" fmla="*/ 83 w 91"/>
                <a:gd name="T5" fmla="*/ 36 h 262"/>
                <a:gd name="T6" fmla="*/ 89 w 91"/>
                <a:gd name="T7" fmla="*/ 42 h 262"/>
                <a:gd name="T8" fmla="*/ 90 w 91"/>
                <a:gd name="T9" fmla="*/ 47 h 262"/>
                <a:gd name="T10" fmla="*/ 71 w 91"/>
                <a:gd name="T11" fmla="*/ 164 h 262"/>
                <a:gd name="T12" fmla="*/ 57 w 91"/>
                <a:gd name="T13" fmla="*/ 256 h 262"/>
                <a:gd name="T14" fmla="*/ 55 w 91"/>
                <a:gd name="T15" fmla="*/ 262 h 262"/>
                <a:gd name="T16" fmla="*/ 49 w 91"/>
                <a:gd name="T17" fmla="*/ 248 h 262"/>
                <a:gd name="T18" fmla="*/ 23 w 91"/>
                <a:gd name="T19" fmla="*/ 194 h 262"/>
                <a:gd name="T20" fmla="*/ 5 w 91"/>
                <a:gd name="T21" fmla="*/ 157 h 262"/>
                <a:gd name="T22" fmla="*/ 4 w 91"/>
                <a:gd name="T23" fmla="*/ 134 h 262"/>
                <a:gd name="T24" fmla="*/ 37 w 91"/>
                <a:gd name="T25" fmla="*/ 4 h 262"/>
                <a:gd name="T26" fmla="*/ 38 w 91"/>
                <a:gd name="T2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262">
                  <a:moveTo>
                    <a:pt x="38" y="0"/>
                  </a:moveTo>
                  <a:cubicBezTo>
                    <a:pt x="43" y="4"/>
                    <a:pt x="48" y="8"/>
                    <a:pt x="53" y="12"/>
                  </a:cubicBezTo>
                  <a:cubicBezTo>
                    <a:pt x="63" y="20"/>
                    <a:pt x="73" y="28"/>
                    <a:pt x="83" y="36"/>
                  </a:cubicBezTo>
                  <a:cubicBezTo>
                    <a:pt x="85" y="38"/>
                    <a:pt x="88" y="40"/>
                    <a:pt x="89" y="42"/>
                  </a:cubicBezTo>
                  <a:cubicBezTo>
                    <a:pt x="90" y="43"/>
                    <a:pt x="91" y="46"/>
                    <a:pt x="90" y="47"/>
                  </a:cubicBezTo>
                  <a:cubicBezTo>
                    <a:pt x="84" y="86"/>
                    <a:pt x="78" y="125"/>
                    <a:pt x="71" y="164"/>
                  </a:cubicBezTo>
                  <a:cubicBezTo>
                    <a:pt x="66" y="195"/>
                    <a:pt x="61" y="225"/>
                    <a:pt x="57" y="256"/>
                  </a:cubicBezTo>
                  <a:cubicBezTo>
                    <a:pt x="56" y="258"/>
                    <a:pt x="56" y="259"/>
                    <a:pt x="55" y="262"/>
                  </a:cubicBezTo>
                  <a:cubicBezTo>
                    <a:pt x="53" y="257"/>
                    <a:pt x="51" y="252"/>
                    <a:pt x="49" y="248"/>
                  </a:cubicBezTo>
                  <a:cubicBezTo>
                    <a:pt x="40" y="230"/>
                    <a:pt x="32" y="212"/>
                    <a:pt x="23" y="194"/>
                  </a:cubicBezTo>
                  <a:cubicBezTo>
                    <a:pt x="17" y="182"/>
                    <a:pt x="12" y="169"/>
                    <a:pt x="5" y="157"/>
                  </a:cubicBezTo>
                  <a:cubicBezTo>
                    <a:pt x="0" y="149"/>
                    <a:pt x="1" y="142"/>
                    <a:pt x="4" y="134"/>
                  </a:cubicBezTo>
                  <a:cubicBezTo>
                    <a:pt x="20" y="92"/>
                    <a:pt x="30" y="48"/>
                    <a:pt x="37" y="4"/>
                  </a:cubicBezTo>
                  <a:cubicBezTo>
                    <a:pt x="37" y="3"/>
                    <a:pt x="37" y="2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7" name="Freeform 7">
              <a:extLst>
                <a:ext uri="{FF2B5EF4-FFF2-40B4-BE49-F238E27FC236}">
                  <a16:creationId xmlns:a16="http://schemas.microsoft.com/office/drawing/2014/main" id="{C20F2E5C-1B93-4624-B678-C38739E61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633" y="3087521"/>
              <a:ext cx="295959" cy="913142"/>
            </a:xfrm>
            <a:custGeom>
              <a:avLst/>
              <a:gdLst>
                <a:gd name="T0" fmla="*/ 55 w 84"/>
                <a:gd name="T1" fmla="*/ 0 h 258"/>
                <a:gd name="T2" fmla="*/ 59 w 84"/>
                <a:gd name="T3" fmla="*/ 34 h 258"/>
                <a:gd name="T4" fmla="*/ 76 w 84"/>
                <a:gd name="T5" fmla="*/ 117 h 258"/>
                <a:gd name="T6" fmla="*/ 84 w 84"/>
                <a:gd name="T7" fmla="*/ 145 h 258"/>
                <a:gd name="T8" fmla="*/ 83 w 84"/>
                <a:gd name="T9" fmla="*/ 149 h 258"/>
                <a:gd name="T10" fmla="*/ 55 w 84"/>
                <a:gd name="T11" fmla="*/ 201 h 258"/>
                <a:gd name="T12" fmla="*/ 28 w 84"/>
                <a:gd name="T13" fmla="*/ 251 h 258"/>
                <a:gd name="T14" fmla="*/ 23 w 84"/>
                <a:gd name="T15" fmla="*/ 258 h 258"/>
                <a:gd name="T16" fmla="*/ 20 w 84"/>
                <a:gd name="T17" fmla="*/ 234 h 258"/>
                <a:gd name="T18" fmla="*/ 7 w 84"/>
                <a:gd name="T19" fmla="*/ 109 h 258"/>
                <a:gd name="T20" fmla="*/ 0 w 84"/>
                <a:gd name="T21" fmla="*/ 44 h 258"/>
                <a:gd name="T22" fmla="*/ 2 w 84"/>
                <a:gd name="T23" fmla="*/ 38 h 258"/>
                <a:gd name="T24" fmla="*/ 53 w 84"/>
                <a:gd name="T25" fmla="*/ 1 h 258"/>
                <a:gd name="T26" fmla="*/ 55 w 84"/>
                <a:gd name="T2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58">
                  <a:moveTo>
                    <a:pt x="55" y="0"/>
                  </a:moveTo>
                  <a:cubicBezTo>
                    <a:pt x="56" y="12"/>
                    <a:pt x="57" y="23"/>
                    <a:pt x="59" y="34"/>
                  </a:cubicBezTo>
                  <a:cubicBezTo>
                    <a:pt x="63" y="62"/>
                    <a:pt x="68" y="90"/>
                    <a:pt x="76" y="117"/>
                  </a:cubicBezTo>
                  <a:cubicBezTo>
                    <a:pt x="79" y="127"/>
                    <a:pt x="81" y="136"/>
                    <a:pt x="84" y="145"/>
                  </a:cubicBezTo>
                  <a:cubicBezTo>
                    <a:pt x="84" y="146"/>
                    <a:pt x="84" y="148"/>
                    <a:pt x="83" y="149"/>
                  </a:cubicBezTo>
                  <a:cubicBezTo>
                    <a:pt x="74" y="167"/>
                    <a:pt x="65" y="184"/>
                    <a:pt x="55" y="201"/>
                  </a:cubicBezTo>
                  <a:cubicBezTo>
                    <a:pt x="46" y="218"/>
                    <a:pt x="37" y="234"/>
                    <a:pt x="28" y="251"/>
                  </a:cubicBezTo>
                  <a:cubicBezTo>
                    <a:pt x="27" y="253"/>
                    <a:pt x="25" y="256"/>
                    <a:pt x="23" y="258"/>
                  </a:cubicBezTo>
                  <a:cubicBezTo>
                    <a:pt x="22" y="250"/>
                    <a:pt x="21" y="242"/>
                    <a:pt x="20" y="234"/>
                  </a:cubicBezTo>
                  <a:cubicBezTo>
                    <a:pt x="16" y="193"/>
                    <a:pt x="11" y="151"/>
                    <a:pt x="7" y="109"/>
                  </a:cubicBezTo>
                  <a:cubicBezTo>
                    <a:pt x="5" y="88"/>
                    <a:pt x="2" y="66"/>
                    <a:pt x="0" y="44"/>
                  </a:cubicBezTo>
                  <a:cubicBezTo>
                    <a:pt x="0" y="42"/>
                    <a:pt x="1" y="39"/>
                    <a:pt x="2" y="38"/>
                  </a:cubicBezTo>
                  <a:cubicBezTo>
                    <a:pt x="19" y="26"/>
                    <a:pt x="36" y="13"/>
                    <a:pt x="53" y="1"/>
                  </a:cubicBezTo>
                  <a:cubicBezTo>
                    <a:pt x="54" y="0"/>
                    <a:pt x="54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id="{FD20817F-B7BF-47AA-B73A-DF3260D6E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731" y="3771475"/>
              <a:ext cx="517929" cy="756140"/>
            </a:xfrm>
            <a:custGeom>
              <a:avLst/>
              <a:gdLst>
                <a:gd name="T0" fmla="*/ 55 w 147"/>
                <a:gd name="T1" fmla="*/ 36 h 214"/>
                <a:gd name="T2" fmla="*/ 50 w 147"/>
                <a:gd name="T3" fmla="*/ 59 h 214"/>
                <a:gd name="T4" fmla="*/ 59 w 147"/>
                <a:gd name="T5" fmla="*/ 99 h 214"/>
                <a:gd name="T6" fmla="*/ 74 w 147"/>
                <a:gd name="T7" fmla="*/ 125 h 214"/>
                <a:gd name="T8" fmla="*/ 87 w 147"/>
                <a:gd name="T9" fmla="*/ 80 h 214"/>
                <a:gd name="T10" fmla="*/ 117 w 147"/>
                <a:gd name="T11" fmla="*/ 43 h 214"/>
                <a:gd name="T12" fmla="*/ 119 w 147"/>
                <a:gd name="T13" fmla="*/ 85 h 214"/>
                <a:gd name="T14" fmla="*/ 127 w 147"/>
                <a:gd name="T15" fmla="*/ 75 h 214"/>
                <a:gd name="T16" fmla="*/ 134 w 147"/>
                <a:gd name="T17" fmla="*/ 22 h 214"/>
                <a:gd name="T18" fmla="*/ 133 w 147"/>
                <a:gd name="T19" fmla="*/ 10 h 214"/>
                <a:gd name="T20" fmla="*/ 139 w 147"/>
                <a:gd name="T21" fmla="*/ 25 h 214"/>
                <a:gd name="T22" fmla="*/ 135 w 147"/>
                <a:gd name="T23" fmla="*/ 96 h 214"/>
                <a:gd name="T24" fmla="*/ 118 w 147"/>
                <a:gd name="T25" fmla="*/ 140 h 214"/>
                <a:gd name="T26" fmla="*/ 114 w 147"/>
                <a:gd name="T27" fmla="*/ 154 h 214"/>
                <a:gd name="T28" fmla="*/ 99 w 147"/>
                <a:gd name="T29" fmla="*/ 125 h 214"/>
                <a:gd name="T30" fmla="*/ 102 w 147"/>
                <a:gd name="T31" fmla="*/ 93 h 214"/>
                <a:gd name="T32" fmla="*/ 94 w 147"/>
                <a:gd name="T33" fmla="*/ 114 h 214"/>
                <a:gd name="T34" fmla="*/ 94 w 147"/>
                <a:gd name="T35" fmla="*/ 155 h 214"/>
                <a:gd name="T36" fmla="*/ 85 w 147"/>
                <a:gd name="T37" fmla="*/ 191 h 214"/>
                <a:gd name="T38" fmla="*/ 61 w 147"/>
                <a:gd name="T39" fmla="*/ 214 h 214"/>
                <a:gd name="T40" fmla="*/ 50 w 147"/>
                <a:gd name="T41" fmla="*/ 173 h 214"/>
                <a:gd name="T42" fmla="*/ 33 w 147"/>
                <a:gd name="T43" fmla="*/ 107 h 214"/>
                <a:gd name="T44" fmla="*/ 38 w 147"/>
                <a:gd name="T45" fmla="*/ 86 h 214"/>
                <a:gd name="T46" fmla="*/ 29 w 147"/>
                <a:gd name="T47" fmla="*/ 103 h 214"/>
                <a:gd name="T48" fmla="*/ 25 w 147"/>
                <a:gd name="T49" fmla="*/ 125 h 214"/>
                <a:gd name="T50" fmla="*/ 13 w 147"/>
                <a:gd name="T51" fmla="*/ 141 h 214"/>
                <a:gd name="T52" fmla="*/ 3 w 147"/>
                <a:gd name="T53" fmla="*/ 70 h 214"/>
                <a:gd name="T54" fmla="*/ 12 w 147"/>
                <a:gd name="T55" fmla="*/ 12 h 214"/>
                <a:gd name="T56" fmla="*/ 21 w 147"/>
                <a:gd name="T57" fmla="*/ 0 h 214"/>
                <a:gd name="T58" fmla="*/ 21 w 147"/>
                <a:gd name="T59" fmla="*/ 72 h 214"/>
                <a:gd name="T60" fmla="*/ 55 w 147"/>
                <a:gd name="T61" fmla="*/ 3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7" h="214">
                  <a:moveTo>
                    <a:pt x="55" y="36"/>
                  </a:moveTo>
                  <a:cubicBezTo>
                    <a:pt x="53" y="44"/>
                    <a:pt x="51" y="51"/>
                    <a:pt x="50" y="59"/>
                  </a:cubicBezTo>
                  <a:cubicBezTo>
                    <a:pt x="48" y="74"/>
                    <a:pt x="52" y="86"/>
                    <a:pt x="59" y="99"/>
                  </a:cubicBezTo>
                  <a:cubicBezTo>
                    <a:pt x="64" y="107"/>
                    <a:pt x="69" y="116"/>
                    <a:pt x="74" y="125"/>
                  </a:cubicBezTo>
                  <a:cubicBezTo>
                    <a:pt x="75" y="109"/>
                    <a:pt x="79" y="94"/>
                    <a:pt x="87" y="80"/>
                  </a:cubicBezTo>
                  <a:cubicBezTo>
                    <a:pt x="94" y="66"/>
                    <a:pt x="104" y="54"/>
                    <a:pt x="117" y="43"/>
                  </a:cubicBezTo>
                  <a:cubicBezTo>
                    <a:pt x="120" y="57"/>
                    <a:pt x="121" y="71"/>
                    <a:pt x="119" y="85"/>
                  </a:cubicBezTo>
                  <a:cubicBezTo>
                    <a:pt x="124" y="83"/>
                    <a:pt x="126" y="79"/>
                    <a:pt x="127" y="75"/>
                  </a:cubicBezTo>
                  <a:cubicBezTo>
                    <a:pt x="135" y="58"/>
                    <a:pt x="136" y="40"/>
                    <a:pt x="134" y="22"/>
                  </a:cubicBezTo>
                  <a:cubicBezTo>
                    <a:pt x="134" y="18"/>
                    <a:pt x="133" y="14"/>
                    <a:pt x="133" y="10"/>
                  </a:cubicBezTo>
                  <a:cubicBezTo>
                    <a:pt x="135" y="15"/>
                    <a:pt x="138" y="20"/>
                    <a:pt x="139" y="25"/>
                  </a:cubicBezTo>
                  <a:cubicBezTo>
                    <a:pt x="147" y="50"/>
                    <a:pt x="144" y="73"/>
                    <a:pt x="135" y="96"/>
                  </a:cubicBezTo>
                  <a:cubicBezTo>
                    <a:pt x="130" y="111"/>
                    <a:pt x="123" y="126"/>
                    <a:pt x="118" y="140"/>
                  </a:cubicBezTo>
                  <a:cubicBezTo>
                    <a:pt x="116" y="145"/>
                    <a:pt x="115" y="149"/>
                    <a:pt x="114" y="154"/>
                  </a:cubicBezTo>
                  <a:cubicBezTo>
                    <a:pt x="108" y="145"/>
                    <a:pt x="102" y="136"/>
                    <a:pt x="99" y="125"/>
                  </a:cubicBezTo>
                  <a:cubicBezTo>
                    <a:pt x="97" y="114"/>
                    <a:pt x="99" y="103"/>
                    <a:pt x="102" y="93"/>
                  </a:cubicBezTo>
                  <a:cubicBezTo>
                    <a:pt x="97" y="99"/>
                    <a:pt x="95" y="106"/>
                    <a:pt x="94" y="114"/>
                  </a:cubicBezTo>
                  <a:cubicBezTo>
                    <a:pt x="94" y="127"/>
                    <a:pt x="94" y="141"/>
                    <a:pt x="94" y="155"/>
                  </a:cubicBezTo>
                  <a:cubicBezTo>
                    <a:pt x="94" y="167"/>
                    <a:pt x="92" y="180"/>
                    <a:pt x="85" y="191"/>
                  </a:cubicBezTo>
                  <a:cubicBezTo>
                    <a:pt x="79" y="201"/>
                    <a:pt x="72" y="209"/>
                    <a:pt x="61" y="214"/>
                  </a:cubicBezTo>
                  <a:cubicBezTo>
                    <a:pt x="63" y="198"/>
                    <a:pt x="55" y="186"/>
                    <a:pt x="50" y="173"/>
                  </a:cubicBezTo>
                  <a:cubicBezTo>
                    <a:pt x="40" y="152"/>
                    <a:pt x="30" y="131"/>
                    <a:pt x="33" y="107"/>
                  </a:cubicBezTo>
                  <a:cubicBezTo>
                    <a:pt x="34" y="100"/>
                    <a:pt x="36" y="94"/>
                    <a:pt x="38" y="86"/>
                  </a:cubicBezTo>
                  <a:cubicBezTo>
                    <a:pt x="32" y="91"/>
                    <a:pt x="30" y="97"/>
                    <a:pt x="29" y="103"/>
                  </a:cubicBezTo>
                  <a:cubicBezTo>
                    <a:pt x="27" y="110"/>
                    <a:pt x="26" y="118"/>
                    <a:pt x="25" y="125"/>
                  </a:cubicBezTo>
                  <a:cubicBezTo>
                    <a:pt x="23" y="132"/>
                    <a:pt x="19" y="138"/>
                    <a:pt x="13" y="141"/>
                  </a:cubicBezTo>
                  <a:cubicBezTo>
                    <a:pt x="9" y="117"/>
                    <a:pt x="5" y="94"/>
                    <a:pt x="3" y="70"/>
                  </a:cubicBezTo>
                  <a:cubicBezTo>
                    <a:pt x="0" y="50"/>
                    <a:pt x="2" y="30"/>
                    <a:pt x="12" y="12"/>
                  </a:cubicBezTo>
                  <a:cubicBezTo>
                    <a:pt x="15" y="8"/>
                    <a:pt x="18" y="4"/>
                    <a:pt x="21" y="0"/>
                  </a:cubicBezTo>
                  <a:cubicBezTo>
                    <a:pt x="8" y="24"/>
                    <a:pt x="12" y="47"/>
                    <a:pt x="21" y="72"/>
                  </a:cubicBezTo>
                  <a:cubicBezTo>
                    <a:pt x="28" y="55"/>
                    <a:pt x="40" y="44"/>
                    <a:pt x="5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9">
              <a:extLst>
                <a:ext uri="{FF2B5EF4-FFF2-40B4-BE49-F238E27FC236}">
                  <a16:creationId xmlns:a16="http://schemas.microsoft.com/office/drawing/2014/main" id="{4741E3B3-30B4-4595-BCFB-844D2E0FC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2618" y="1499448"/>
              <a:ext cx="420479" cy="364535"/>
            </a:xfrm>
            <a:custGeom>
              <a:avLst/>
              <a:gdLst>
                <a:gd name="T0" fmla="*/ 119 w 119"/>
                <a:gd name="T1" fmla="*/ 103 h 103"/>
                <a:gd name="T2" fmla="*/ 0 w 119"/>
                <a:gd name="T3" fmla="*/ 100 h 103"/>
                <a:gd name="T4" fmla="*/ 62 w 119"/>
                <a:gd name="T5" fmla="*/ 0 h 103"/>
                <a:gd name="T6" fmla="*/ 119 w 119"/>
                <a:gd name="T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3">
                  <a:moveTo>
                    <a:pt x="119" y="103"/>
                  </a:moveTo>
                  <a:cubicBezTo>
                    <a:pt x="79" y="102"/>
                    <a:pt x="39" y="101"/>
                    <a:pt x="0" y="100"/>
                  </a:cubicBezTo>
                  <a:cubicBezTo>
                    <a:pt x="3" y="84"/>
                    <a:pt x="47" y="12"/>
                    <a:pt x="62" y="0"/>
                  </a:cubicBezTo>
                  <a:cubicBezTo>
                    <a:pt x="76" y="12"/>
                    <a:pt x="118" y="90"/>
                    <a:pt x="119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6342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64" y="215458"/>
            <a:ext cx="6946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Поступление субсидий за 2019 год, 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/ </a:t>
            </a:r>
            <a:r>
              <a:rPr lang="ru-RU" sz="1400" b="1" dirty="0">
                <a:solidFill>
                  <a:srgbClr val="678CC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9EAD0CC-08C9-48F2-8D02-D444FF3CE04F}"/>
              </a:ext>
            </a:extLst>
          </p:cNvPr>
          <p:cNvSpPr txBox="1"/>
          <p:nvPr/>
        </p:nvSpPr>
        <p:spPr>
          <a:xfrm>
            <a:off x="463521" y="797474"/>
            <a:ext cx="2962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проектирование, строительство, капитальный ремонт и ремонт подъездных автомобильных дорог, проездов к земельным участкам, предоставленным (предоставляемым) на бесплатной основе гражданам, имеющим трех и более детей, и гражданам, имеющим двух детей, а также молодым семьям за счет дорожного фонда Приморского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края –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2,3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105" name="Rectangle 69">
            <a:extLst>
              <a:ext uri="{FF2B5EF4-FFF2-40B4-BE49-F238E27FC236}">
                <a16:creationId xmlns:a16="http://schemas.microsoft.com/office/drawing/2014/main" id="{9CDD66BF-D896-4192-A867-40271146D729}"/>
              </a:ext>
            </a:extLst>
          </p:cNvPr>
          <p:cNvSpPr/>
          <p:nvPr/>
        </p:nvSpPr>
        <p:spPr>
          <a:xfrm>
            <a:off x="365505" y="870330"/>
            <a:ext cx="98016" cy="7613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B09B1FD-F4CD-4CA9-BB9D-EBB30F9581B8}"/>
              </a:ext>
            </a:extLst>
          </p:cNvPr>
          <p:cNvSpPr txBox="1"/>
          <p:nvPr/>
        </p:nvSpPr>
        <p:spPr>
          <a:xfrm>
            <a:off x="4462315" y="3185475"/>
            <a:ext cx="2450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капитальный ремонт зданий муниципальных общеобразовательных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учреждений–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7,8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111" name="Rectangle 75">
            <a:extLst>
              <a:ext uri="{FF2B5EF4-FFF2-40B4-BE49-F238E27FC236}">
                <a16:creationId xmlns:a16="http://schemas.microsoft.com/office/drawing/2014/main" id="{C7D716E4-235D-41EF-A164-A67D2E59C4A7}"/>
              </a:ext>
            </a:extLst>
          </p:cNvPr>
          <p:cNvSpPr/>
          <p:nvPr/>
        </p:nvSpPr>
        <p:spPr>
          <a:xfrm>
            <a:off x="4364299" y="3255155"/>
            <a:ext cx="98016" cy="7613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C1C8186C-C127-4783-8C03-24D6823397A0}"/>
              </a:ext>
            </a:extLst>
          </p:cNvPr>
          <p:cNvGrpSpPr/>
          <p:nvPr/>
        </p:nvGrpSpPr>
        <p:grpSpPr>
          <a:xfrm rot="20381346">
            <a:off x="3965752" y="902820"/>
            <a:ext cx="2320056" cy="1818905"/>
            <a:chOff x="2390980" y="291307"/>
            <a:chExt cx="7410040" cy="6168888"/>
          </a:xfrm>
        </p:grpSpPr>
        <p:sp>
          <p:nvSpPr>
            <p:cNvPr id="30" name="Arrow: Circular 41">
              <a:extLst>
                <a:ext uri="{FF2B5EF4-FFF2-40B4-BE49-F238E27FC236}">
                  <a16:creationId xmlns:a16="http://schemas.microsoft.com/office/drawing/2014/main" id="{1B0F7A3F-36AF-4271-A8CC-F4612569A994}"/>
                </a:ext>
              </a:extLst>
            </p:cNvPr>
            <p:cNvSpPr/>
            <p:nvPr/>
          </p:nvSpPr>
          <p:spPr>
            <a:xfrm rot="1862564">
              <a:off x="2390980" y="291307"/>
              <a:ext cx="5473410" cy="5473410"/>
            </a:xfrm>
            <a:prstGeom prst="circularArrow">
              <a:avLst>
                <a:gd name="adj1" fmla="val 5692"/>
                <a:gd name="adj2" fmla="val 556223"/>
                <a:gd name="adj3" fmla="val 19421183"/>
                <a:gd name="adj4" fmla="val 11866447"/>
                <a:gd name="adj5" fmla="val 496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Arrow: Circular 63">
              <a:extLst>
                <a:ext uri="{FF2B5EF4-FFF2-40B4-BE49-F238E27FC236}">
                  <a16:creationId xmlns:a16="http://schemas.microsoft.com/office/drawing/2014/main" id="{D037D4B0-2683-4453-AB6F-D4570F2C5A2C}"/>
                </a:ext>
              </a:extLst>
            </p:cNvPr>
            <p:cNvSpPr/>
            <p:nvPr/>
          </p:nvSpPr>
          <p:spPr>
            <a:xfrm rot="12662564">
              <a:off x="4327610" y="986785"/>
              <a:ext cx="5473410" cy="5473410"/>
            </a:xfrm>
            <a:prstGeom prst="circularArrow">
              <a:avLst>
                <a:gd name="adj1" fmla="val 5742"/>
                <a:gd name="adj2" fmla="val 556223"/>
                <a:gd name="adj3" fmla="val 19400848"/>
                <a:gd name="adj4" fmla="val 11866447"/>
                <a:gd name="adj5" fmla="val 496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24">
            <a:extLst>
              <a:ext uri="{FF2B5EF4-FFF2-40B4-BE49-F238E27FC236}">
                <a16:creationId xmlns:a16="http://schemas.microsoft.com/office/drawing/2014/main" id="{CDABA6DA-0D47-47EC-BFA1-BFDA101BDCBB}"/>
              </a:ext>
            </a:extLst>
          </p:cNvPr>
          <p:cNvGrpSpPr/>
          <p:nvPr/>
        </p:nvGrpSpPr>
        <p:grpSpPr>
          <a:xfrm rot="2247443">
            <a:off x="4916685" y="1457311"/>
            <a:ext cx="449162" cy="739543"/>
            <a:chOff x="9490633" y="1499448"/>
            <a:chExt cx="1270458" cy="3028167"/>
          </a:xfrm>
          <a:solidFill>
            <a:schemeClr val="bg1"/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B51F2F7A-561F-42EF-80DD-4DD2DE31D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0649" y="1907294"/>
              <a:ext cx="822910" cy="1768535"/>
            </a:xfrm>
            <a:custGeom>
              <a:avLst/>
              <a:gdLst>
                <a:gd name="T0" fmla="*/ 39 w 233"/>
                <a:gd name="T1" fmla="*/ 495 h 500"/>
                <a:gd name="T2" fmla="*/ 32 w 233"/>
                <a:gd name="T3" fmla="*/ 475 h 500"/>
                <a:gd name="T4" fmla="*/ 10 w 233"/>
                <a:gd name="T5" fmla="*/ 385 h 500"/>
                <a:gd name="T6" fmla="*/ 1 w 233"/>
                <a:gd name="T7" fmla="*/ 262 h 500"/>
                <a:gd name="T8" fmla="*/ 14 w 233"/>
                <a:gd name="T9" fmla="*/ 133 h 500"/>
                <a:gd name="T10" fmla="*/ 43 w 233"/>
                <a:gd name="T11" fmla="*/ 30 h 500"/>
                <a:gd name="T12" fmla="*/ 53 w 233"/>
                <a:gd name="T13" fmla="*/ 4 h 500"/>
                <a:gd name="T14" fmla="*/ 59 w 233"/>
                <a:gd name="T15" fmla="*/ 0 h 500"/>
                <a:gd name="T16" fmla="*/ 157 w 233"/>
                <a:gd name="T17" fmla="*/ 3 h 500"/>
                <a:gd name="T18" fmla="*/ 183 w 233"/>
                <a:gd name="T19" fmla="*/ 3 h 500"/>
                <a:gd name="T20" fmla="*/ 190 w 233"/>
                <a:gd name="T21" fmla="*/ 8 h 500"/>
                <a:gd name="T22" fmla="*/ 226 w 233"/>
                <a:gd name="T23" fmla="*/ 170 h 500"/>
                <a:gd name="T24" fmla="*/ 215 w 233"/>
                <a:gd name="T25" fmla="*/ 378 h 500"/>
                <a:gd name="T26" fmla="*/ 179 w 233"/>
                <a:gd name="T27" fmla="*/ 497 h 500"/>
                <a:gd name="T28" fmla="*/ 174 w 233"/>
                <a:gd name="T29" fmla="*/ 500 h 500"/>
                <a:gd name="T30" fmla="*/ 90 w 233"/>
                <a:gd name="T31" fmla="*/ 497 h 500"/>
                <a:gd name="T32" fmla="*/ 44 w 233"/>
                <a:gd name="T33" fmla="*/ 496 h 500"/>
                <a:gd name="T34" fmla="*/ 39 w 233"/>
                <a:gd name="T35" fmla="*/ 495 h 500"/>
                <a:gd name="T36" fmla="*/ 148 w 233"/>
                <a:gd name="T37" fmla="*/ 145 h 500"/>
                <a:gd name="T38" fmla="*/ 154 w 233"/>
                <a:gd name="T39" fmla="*/ 80 h 500"/>
                <a:gd name="T40" fmla="*/ 90 w 233"/>
                <a:gd name="T41" fmla="*/ 74 h 500"/>
                <a:gd name="T42" fmla="*/ 83 w 233"/>
                <a:gd name="T43" fmla="*/ 139 h 500"/>
                <a:gd name="T44" fmla="*/ 148 w 233"/>
                <a:gd name="T45" fmla="*/ 14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500">
                  <a:moveTo>
                    <a:pt x="39" y="495"/>
                  </a:moveTo>
                  <a:cubicBezTo>
                    <a:pt x="36" y="488"/>
                    <a:pt x="34" y="481"/>
                    <a:pt x="32" y="475"/>
                  </a:cubicBezTo>
                  <a:cubicBezTo>
                    <a:pt x="22" y="445"/>
                    <a:pt x="15" y="415"/>
                    <a:pt x="10" y="385"/>
                  </a:cubicBezTo>
                  <a:cubicBezTo>
                    <a:pt x="3" y="344"/>
                    <a:pt x="0" y="303"/>
                    <a:pt x="1" y="262"/>
                  </a:cubicBezTo>
                  <a:cubicBezTo>
                    <a:pt x="1" y="219"/>
                    <a:pt x="5" y="176"/>
                    <a:pt x="14" y="133"/>
                  </a:cubicBezTo>
                  <a:cubicBezTo>
                    <a:pt x="20" y="98"/>
                    <a:pt x="30" y="63"/>
                    <a:pt x="43" y="30"/>
                  </a:cubicBezTo>
                  <a:cubicBezTo>
                    <a:pt x="46" y="21"/>
                    <a:pt x="49" y="13"/>
                    <a:pt x="53" y="4"/>
                  </a:cubicBezTo>
                  <a:cubicBezTo>
                    <a:pt x="54" y="1"/>
                    <a:pt x="55" y="0"/>
                    <a:pt x="59" y="0"/>
                  </a:cubicBezTo>
                  <a:cubicBezTo>
                    <a:pt x="91" y="1"/>
                    <a:pt x="124" y="2"/>
                    <a:pt x="157" y="3"/>
                  </a:cubicBezTo>
                  <a:cubicBezTo>
                    <a:pt x="165" y="3"/>
                    <a:pt x="174" y="3"/>
                    <a:pt x="183" y="3"/>
                  </a:cubicBezTo>
                  <a:cubicBezTo>
                    <a:pt x="186" y="3"/>
                    <a:pt x="188" y="4"/>
                    <a:pt x="190" y="8"/>
                  </a:cubicBezTo>
                  <a:cubicBezTo>
                    <a:pt x="210" y="60"/>
                    <a:pt x="221" y="115"/>
                    <a:pt x="226" y="170"/>
                  </a:cubicBezTo>
                  <a:cubicBezTo>
                    <a:pt x="233" y="240"/>
                    <a:pt x="229" y="309"/>
                    <a:pt x="215" y="378"/>
                  </a:cubicBezTo>
                  <a:cubicBezTo>
                    <a:pt x="207" y="419"/>
                    <a:pt x="195" y="459"/>
                    <a:pt x="179" y="497"/>
                  </a:cubicBezTo>
                  <a:cubicBezTo>
                    <a:pt x="178" y="498"/>
                    <a:pt x="176" y="500"/>
                    <a:pt x="174" y="500"/>
                  </a:cubicBezTo>
                  <a:cubicBezTo>
                    <a:pt x="146" y="499"/>
                    <a:pt x="118" y="498"/>
                    <a:pt x="90" y="497"/>
                  </a:cubicBezTo>
                  <a:cubicBezTo>
                    <a:pt x="75" y="497"/>
                    <a:pt x="59" y="497"/>
                    <a:pt x="44" y="496"/>
                  </a:cubicBezTo>
                  <a:cubicBezTo>
                    <a:pt x="42" y="496"/>
                    <a:pt x="40" y="496"/>
                    <a:pt x="39" y="495"/>
                  </a:cubicBezTo>
                  <a:close/>
                  <a:moveTo>
                    <a:pt x="148" y="145"/>
                  </a:moveTo>
                  <a:cubicBezTo>
                    <a:pt x="168" y="129"/>
                    <a:pt x="171" y="100"/>
                    <a:pt x="154" y="80"/>
                  </a:cubicBezTo>
                  <a:cubicBezTo>
                    <a:pt x="139" y="61"/>
                    <a:pt x="109" y="58"/>
                    <a:pt x="90" y="74"/>
                  </a:cubicBezTo>
                  <a:cubicBezTo>
                    <a:pt x="70" y="90"/>
                    <a:pt x="67" y="119"/>
                    <a:pt x="83" y="139"/>
                  </a:cubicBezTo>
                  <a:cubicBezTo>
                    <a:pt x="99" y="159"/>
                    <a:pt x="128" y="161"/>
                    <a:pt x="148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7756DC51-233F-4CE6-B26B-277EA78F6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9867" y="3109176"/>
              <a:ext cx="321224" cy="927579"/>
            </a:xfrm>
            <a:custGeom>
              <a:avLst/>
              <a:gdLst>
                <a:gd name="T0" fmla="*/ 38 w 91"/>
                <a:gd name="T1" fmla="*/ 0 h 262"/>
                <a:gd name="T2" fmla="*/ 53 w 91"/>
                <a:gd name="T3" fmla="*/ 12 h 262"/>
                <a:gd name="T4" fmla="*/ 83 w 91"/>
                <a:gd name="T5" fmla="*/ 36 h 262"/>
                <a:gd name="T6" fmla="*/ 89 w 91"/>
                <a:gd name="T7" fmla="*/ 42 h 262"/>
                <a:gd name="T8" fmla="*/ 90 w 91"/>
                <a:gd name="T9" fmla="*/ 47 h 262"/>
                <a:gd name="T10" fmla="*/ 71 w 91"/>
                <a:gd name="T11" fmla="*/ 164 h 262"/>
                <a:gd name="T12" fmla="*/ 57 w 91"/>
                <a:gd name="T13" fmla="*/ 256 h 262"/>
                <a:gd name="T14" fmla="*/ 55 w 91"/>
                <a:gd name="T15" fmla="*/ 262 h 262"/>
                <a:gd name="T16" fmla="*/ 49 w 91"/>
                <a:gd name="T17" fmla="*/ 248 h 262"/>
                <a:gd name="T18" fmla="*/ 23 w 91"/>
                <a:gd name="T19" fmla="*/ 194 h 262"/>
                <a:gd name="T20" fmla="*/ 5 w 91"/>
                <a:gd name="T21" fmla="*/ 157 h 262"/>
                <a:gd name="T22" fmla="*/ 4 w 91"/>
                <a:gd name="T23" fmla="*/ 134 h 262"/>
                <a:gd name="T24" fmla="*/ 37 w 91"/>
                <a:gd name="T25" fmla="*/ 4 h 262"/>
                <a:gd name="T26" fmla="*/ 38 w 91"/>
                <a:gd name="T2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262">
                  <a:moveTo>
                    <a:pt x="38" y="0"/>
                  </a:moveTo>
                  <a:cubicBezTo>
                    <a:pt x="43" y="4"/>
                    <a:pt x="48" y="8"/>
                    <a:pt x="53" y="12"/>
                  </a:cubicBezTo>
                  <a:cubicBezTo>
                    <a:pt x="63" y="20"/>
                    <a:pt x="73" y="28"/>
                    <a:pt x="83" y="36"/>
                  </a:cubicBezTo>
                  <a:cubicBezTo>
                    <a:pt x="85" y="38"/>
                    <a:pt x="88" y="40"/>
                    <a:pt x="89" y="42"/>
                  </a:cubicBezTo>
                  <a:cubicBezTo>
                    <a:pt x="90" y="43"/>
                    <a:pt x="91" y="46"/>
                    <a:pt x="90" y="47"/>
                  </a:cubicBezTo>
                  <a:cubicBezTo>
                    <a:pt x="84" y="86"/>
                    <a:pt x="78" y="125"/>
                    <a:pt x="71" y="164"/>
                  </a:cubicBezTo>
                  <a:cubicBezTo>
                    <a:pt x="66" y="195"/>
                    <a:pt x="61" y="225"/>
                    <a:pt x="57" y="256"/>
                  </a:cubicBezTo>
                  <a:cubicBezTo>
                    <a:pt x="56" y="258"/>
                    <a:pt x="56" y="259"/>
                    <a:pt x="55" y="262"/>
                  </a:cubicBezTo>
                  <a:cubicBezTo>
                    <a:pt x="53" y="257"/>
                    <a:pt x="51" y="252"/>
                    <a:pt x="49" y="248"/>
                  </a:cubicBezTo>
                  <a:cubicBezTo>
                    <a:pt x="40" y="230"/>
                    <a:pt x="32" y="212"/>
                    <a:pt x="23" y="194"/>
                  </a:cubicBezTo>
                  <a:cubicBezTo>
                    <a:pt x="17" y="182"/>
                    <a:pt x="12" y="169"/>
                    <a:pt x="5" y="157"/>
                  </a:cubicBezTo>
                  <a:cubicBezTo>
                    <a:pt x="0" y="149"/>
                    <a:pt x="1" y="142"/>
                    <a:pt x="4" y="134"/>
                  </a:cubicBezTo>
                  <a:cubicBezTo>
                    <a:pt x="20" y="92"/>
                    <a:pt x="30" y="48"/>
                    <a:pt x="37" y="4"/>
                  </a:cubicBezTo>
                  <a:cubicBezTo>
                    <a:pt x="37" y="3"/>
                    <a:pt x="37" y="2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20F2E5C-1B93-4624-B678-C38739E61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633" y="3087521"/>
              <a:ext cx="295959" cy="913142"/>
            </a:xfrm>
            <a:custGeom>
              <a:avLst/>
              <a:gdLst>
                <a:gd name="T0" fmla="*/ 55 w 84"/>
                <a:gd name="T1" fmla="*/ 0 h 258"/>
                <a:gd name="T2" fmla="*/ 59 w 84"/>
                <a:gd name="T3" fmla="*/ 34 h 258"/>
                <a:gd name="T4" fmla="*/ 76 w 84"/>
                <a:gd name="T5" fmla="*/ 117 h 258"/>
                <a:gd name="T6" fmla="*/ 84 w 84"/>
                <a:gd name="T7" fmla="*/ 145 h 258"/>
                <a:gd name="T8" fmla="*/ 83 w 84"/>
                <a:gd name="T9" fmla="*/ 149 h 258"/>
                <a:gd name="T10" fmla="*/ 55 w 84"/>
                <a:gd name="T11" fmla="*/ 201 h 258"/>
                <a:gd name="T12" fmla="*/ 28 w 84"/>
                <a:gd name="T13" fmla="*/ 251 h 258"/>
                <a:gd name="T14" fmla="*/ 23 w 84"/>
                <a:gd name="T15" fmla="*/ 258 h 258"/>
                <a:gd name="T16" fmla="*/ 20 w 84"/>
                <a:gd name="T17" fmla="*/ 234 h 258"/>
                <a:gd name="T18" fmla="*/ 7 w 84"/>
                <a:gd name="T19" fmla="*/ 109 h 258"/>
                <a:gd name="T20" fmla="*/ 0 w 84"/>
                <a:gd name="T21" fmla="*/ 44 h 258"/>
                <a:gd name="T22" fmla="*/ 2 w 84"/>
                <a:gd name="T23" fmla="*/ 38 h 258"/>
                <a:gd name="T24" fmla="*/ 53 w 84"/>
                <a:gd name="T25" fmla="*/ 1 h 258"/>
                <a:gd name="T26" fmla="*/ 55 w 84"/>
                <a:gd name="T2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58">
                  <a:moveTo>
                    <a:pt x="55" y="0"/>
                  </a:moveTo>
                  <a:cubicBezTo>
                    <a:pt x="56" y="12"/>
                    <a:pt x="57" y="23"/>
                    <a:pt x="59" y="34"/>
                  </a:cubicBezTo>
                  <a:cubicBezTo>
                    <a:pt x="63" y="62"/>
                    <a:pt x="68" y="90"/>
                    <a:pt x="76" y="117"/>
                  </a:cubicBezTo>
                  <a:cubicBezTo>
                    <a:pt x="79" y="127"/>
                    <a:pt x="81" y="136"/>
                    <a:pt x="84" y="145"/>
                  </a:cubicBezTo>
                  <a:cubicBezTo>
                    <a:pt x="84" y="146"/>
                    <a:pt x="84" y="148"/>
                    <a:pt x="83" y="149"/>
                  </a:cubicBezTo>
                  <a:cubicBezTo>
                    <a:pt x="74" y="167"/>
                    <a:pt x="65" y="184"/>
                    <a:pt x="55" y="201"/>
                  </a:cubicBezTo>
                  <a:cubicBezTo>
                    <a:pt x="46" y="218"/>
                    <a:pt x="37" y="234"/>
                    <a:pt x="28" y="251"/>
                  </a:cubicBezTo>
                  <a:cubicBezTo>
                    <a:pt x="27" y="253"/>
                    <a:pt x="25" y="256"/>
                    <a:pt x="23" y="258"/>
                  </a:cubicBezTo>
                  <a:cubicBezTo>
                    <a:pt x="22" y="250"/>
                    <a:pt x="21" y="242"/>
                    <a:pt x="20" y="234"/>
                  </a:cubicBezTo>
                  <a:cubicBezTo>
                    <a:pt x="16" y="193"/>
                    <a:pt x="11" y="151"/>
                    <a:pt x="7" y="109"/>
                  </a:cubicBezTo>
                  <a:cubicBezTo>
                    <a:pt x="5" y="88"/>
                    <a:pt x="2" y="66"/>
                    <a:pt x="0" y="44"/>
                  </a:cubicBezTo>
                  <a:cubicBezTo>
                    <a:pt x="0" y="42"/>
                    <a:pt x="1" y="39"/>
                    <a:pt x="2" y="38"/>
                  </a:cubicBezTo>
                  <a:cubicBezTo>
                    <a:pt x="19" y="26"/>
                    <a:pt x="36" y="13"/>
                    <a:pt x="53" y="1"/>
                  </a:cubicBezTo>
                  <a:cubicBezTo>
                    <a:pt x="54" y="0"/>
                    <a:pt x="54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FD20817F-B7BF-47AA-B73A-DF3260D6E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731" y="3771475"/>
              <a:ext cx="517929" cy="756140"/>
            </a:xfrm>
            <a:custGeom>
              <a:avLst/>
              <a:gdLst>
                <a:gd name="T0" fmla="*/ 55 w 147"/>
                <a:gd name="T1" fmla="*/ 36 h 214"/>
                <a:gd name="T2" fmla="*/ 50 w 147"/>
                <a:gd name="T3" fmla="*/ 59 h 214"/>
                <a:gd name="T4" fmla="*/ 59 w 147"/>
                <a:gd name="T5" fmla="*/ 99 h 214"/>
                <a:gd name="T6" fmla="*/ 74 w 147"/>
                <a:gd name="T7" fmla="*/ 125 h 214"/>
                <a:gd name="T8" fmla="*/ 87 w 147"/>
                <a:gd name="T9" fmla="*/ 80 h 214"/>
                <a:gd name="T10" fmla="*/ 117 w 147"/>
                <a:gd name="T11" fmla="*/ 43 h 214"/>
                <a:gd name="T12" fmla="*/ 119 w 147"/>
                <a:gd name="T13" fmla="*/ 85 h 214"/>
                <a:gd name="T14" fmla="*/ 127 w 147"/>
                <a:gd name="T15" fmla="*/ 75 h 214"/>
                <a:gd name="T16" fmla="*/ 134 w 147"/>
                <a:gd name="T17" fmla="*/ 22 h 214"/>
                <a:gd name="T18" fmla="*/ 133 w 147"/>
                <a:gd name="T19" fmla="*/ 10 h 214"/>
                <a:gd name="T20" fmla="*/ 139 w 147"/>
                <a:gd name="T21" fmla="*/ 25 h 214"/>
                <a:gd name="T22" fmla="*/ 135 w 147"/>
                <a:gd name="T23" fmla="*/ 96 h 214"/>
                <a:gd name="T24" fmla="*/ 118 w 147"/>
                <a:gd name="T25" fmla="*/ 140 h 214"/>
                <a:gd name="T26" fmla="*/ 114 w 147"/>
                <a:gd name="T27" fmla="*/ 154 h 214"/>
                <a:gd name="T28" fmla="*/ 99 w 147"/>
                <a:gd name="T29" fmla="*/ 125 h 214"/>
                <a:gd name="T30" fmla="*/ 102 w 147"/>
                <a:gd name="T31" fmla="*/ 93 h 214"/>
                <a:gd name="T32" fmla="*/ 94 w 147"/>
                <a:gd name="T33" fmla="*/ 114 h 214"/>
                <a:gd name="T34" fmla="*/ 94 w 147"/>
                <a:gd name="T35" fmla="*/ 155 h 214"/>
                <a:gd name="T36" fmla="*/ 85 w 147"/>
                <a:gd name="T37" fmla="*/ 191 h 214"/>
                <a:gd name="T38" fmla="*/ 61 w 147"/>
                <a:gd name="T39" fmla="*/ 214 h 214"/>
                <a:gd name="T40" fmla="*/ 50 w 147"/>
                <a:gd name="T41" fmla="*/ 173 h 214"/>
                <a:gd name="T42" fmla="*/ 33 w 147"/>
                <a:gd name="T43" fmla="*/ 107 h 214"/>
                <a:gd name="T44" fmla="*/ 38 w 147"/>
                <a:gd name="T45" fmla="*/ 86 h 214"/>
                <a:gd name="T46" fmla="*/ 29 w 147"/>
                <a:gd name="T47" fmla="*/ 103 h 214"/>
                <a:gd name="T48" fmla="*/ 25 w 147"/>
                <a:gd name="T49" fmla="*/ 125 h 214"/>
                <a:gd name="T50" fmla="*/ 13 w 147"/>
                <a:gd name="T51" fmla="*/ 141 h 214"/>
                <a:gd name="T52" fmla="*/ 3 w 147"/>
                <a:gd name="T53" fmla="*/ 70 h 214"/>
                <a:gd name="T54" fmla="*/ 12 w 147"/>
                <a:gd name="T55" fmla="*/ 12 h 214"/>
                <a:gd name="T56" fmla="*/ 21 w 147"/>
                <a:gd name="T57" fmla="*/ 0 h 214"/>
                <a:gd name="T58" fmla="*/ 21 w 147"/>
                <a:gd name="T59" fmla="*/ 72 h 214"/>
                <a:gd name="T60" fmla="*/ 55 w 147"/>
                <a:gd name="T61" fmla="*/ 3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7" h="214">
                  <a:moveTo>
                    <a:pt x="55" y="36"/>
                  </a:moveTo>
                  <a:cubicBezTo>
                    <a:pt x="53" y="44"/>
                    <a:pt x="51" y="51"/>
                    <a:pt x="50" y="59"/>
                  </a:cubicBezTo>
                  <a:cubicBezTo>
                    <a:pt x="48" y="74"/>
                    <a:pt x="52" y="86"/>
                    <a:pt x="59" y="99"/>
                  </a:cubicBezTo>
                  <a:cubicBezTo>
                    <a:pt x="64" y="107"/>
                    <a:pt x="69" y="116"/>
                    <a:pt x="74" y="125"/>
                  </a:cubicBezTo>
                  <a:cubicBezTo>
                    <a:pt x="75" y="109"/>
                    <a:pt x="79" y="94"/>
                    <a:pt x="87" y="80"/>
                  </a:cubicBezTo>
                  <a:cubicBezTo>
                    <a:pt x="94" y="66"/>
                    <a:pt x="104" y="54"/>
                    <a:pt x="117" y="43"/>
                  </a:cubicBezTo>
                  <a:cubicBezTo>
                    <a:pt x="120" y="57"/>
                    <a:pt x="121" y="71"/>
                    <a:pt x="119" y="85"/>
                  </a:cubicBezTo>
                  <a:cubicBezTo>
                    <a:pt x="124" y="83"/>
                    <a:pt x="126" y="79"/>
                    <a:pt x="127" y="75"/>
                  </a:cubicBezTo>
                  <a:cubicBezTo>
                    <a:pt x="135" y="58"/>
                    <a:pt x="136" y="40"/>
                    <a:pt x="134" y="22"/>
                  </a:cubicBezTo>
                  <a:cubicBezTo>
                    <a:pt x="134" y="18"/>
                    <a:pt x="133" y="14"/>
                    <a:pt x="133" y="10"/>
                  </a:cubicBezTo>
                  <a:cubicBezTo>
                    <a:pt x="135" y="15"/>
                    <a:pt x="138" y="20"/>
                    <a:pt x="139" y="25"/>
                  </a:cubicBezTo>
                  <a:cubicBezTo>
                    <a:pt x="147" y="50"/>
                    <a:pt x="144" y="73"/>
                    <a:pt x="135" y="96"/>
                  </a:cubicBezTo>
                  <a:cubicBezTo>
                    <a:pt x="130" y="111"/>
                    <a:pt x="123" y="126"/>
                    <a:pt x="118" y="140"/>
                  </a:cubicBezTo>
                  <a:cubicBezTo>
                    <a:pt x="116" y="145"/>
                    <a:pt x="115" y="149"/>
                    <a:pt x="114" y="154"/>
                  </a:cubicBezTo>
                  <a:cubicBezTo>
                    <a:pt x="108" y="145"/>
                    <a:pt x="102" y="136"/>
                    <a:pt x="99" y="125"/>
                  </a:cubicBezTo>
                  <a:cubicBezTo>
                    <a:pt x="97" y="114"/>
                    <a:pt x="99" y="103"/>
                    <a:pt x="102" y="93"/>
                  </a:cubicBezTo>
                  <a:cubicBezTo>
                    <a:pt x="97" y="99"/>
                    <a:pt x="95" y="106"/>
                    <a:pt x="94" y="114"/>
                  </a:cubicBezTo>
                  <a:cubicBezTo>
                    <a:pt x="94" y="127"/>
                    <a:pt x="94" y="141"/>
                    <a:pt x="94" y="155"/>
                  </a:cubicBezTo>
                  <a:cubicBezTo>
                    <a:pt x="94" y="167"/>
                    <a:pt x="92" y="180"/>
                    <a:pt x="85" y="191"/>
                  </a:cubicBezTo>
                  <a:cubicBezTo>
                    <a:pt x="79" y="201"/>
                    <a:pt x="72" y="209"/>
                    <a:pt x="61" y="214"/>
                  </a:cubicBezTo>
                  <a:cubicBezTo>
                    <a:pt x="63" y="198"/>
                    <a:pt x="55" y="186"/>
                    <a:pt x="50" y="173"/>
                  </a:cubicBezTo>
                  <a:cubicBezTo>
                    <a:pt x="40" y="152"/>
                    <a:pt x="30" y="131"/>
                    <a:pt x="33" y="107"/>
                  </a:cubicBezTo>
                  <a:cubicBezTo>
                    <a:pt x="34" y="100"/>
                    <a:pt x="36" y="94"/>
                    <a:pt x="38" y="86"/>
                  </a:cubicBezTo>
                  <a:cubicBezTo>
                    <a:pt x="32" y="91"/>
                    <a:pt x="30" y="97"/>
                    <a:pt x="29" y="103"/>
                  </a:cubicBezTo>
                  <a:cubicBezTo>
                    <a:pt x="27" y="110"/>
                    <a:pt x="26" y="118"/>
                    <a:pt x="25" y="125"/>
                  </a:cubicBezTo>
                  <a:cubicBezTo>
                    <a:pt x="23" y="132"/>
                    <a:pt x="19" y="138"/>
                    <a:pt x="13" y="141"/>
                  </a:cubicBezTo>
                  <a:cubicBezTo>
                    <a:pt x="9" y="117"/>
                    <a:pt x="5" y="94"/>
                    <a:pt x="3" y="70"/>
                  </a:cubicBezTo>
                  <a:cubicBezTo>
                    <a:pt x="0" y="50"/>
                    <a:pt x="2" y="30"/>
                    <a:pt x="12" y="12"/>
                  </a:cubicBezTo>
                  <a:cubicBezTo>
                    <a:pt x="15" y="8"/>
                    <a:pt x="18" y="4"/>
                    <a:pt x="21" y="0"/>
                  </a:cubicBezTo>
                  <a:cubicBezTo>
                    <a:pt x="8" y="24"/>
                    <a:pt x="12" y="47"/>
                    <a:pt x="21" y="72"/>
                  </a:cubicBezTo>
                  <a:cubicBezTo>
                    <a:pt x="28" y="55"/>
                    <a:pt x="40" y="44"/>
                    <a:pt x="5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4741E3B3-30B4-4595-BCFB-844D2E0FC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2618" y="1499448"/>
              <a:ext cx="420479" cy="364535"/>
            </a:xfrm>
            <a:custGeom>
              <a:avLst/>
              <a:gdLst>
                <a:gd name="T0" fmla="*/ 119 w 119"/>
                <a:gd name="T1" fmla="*/ 103 h 103"/>
                <a:gd name="T2" fmla="*/ 0 w 119"/>
                <a:gd name="T3" fmla="*/ 100 h 103"/>
                <a:gd name="T4" fmla="*/ 62 w 119"/>
                <a:gd name="T5" fmla="*/ 0 h 103"/>
                <a:gd name="T6" fmla="*/ 119 w 119"/>
                <a:gd name="T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3">
                  <a:moveTo>
                    <a:pt x="119" y="103"/>
                  </a:moveTo>
                  <a:cubicBezTo>
                    <a:pt x="79" y="102"/>
                    <a:pt x="39" y="101"/>
                    <a:pt x="0" y="100"/>
                  </a:cubicBezTo>
                  <a:cubicBezTo>
                    <a:pt x="3" y="84"/>
                    <a:pt x="47" y="12"/>
                    <a:pt x="62" y="0"/>
                  </a:cubicBezTo>
                  <a:cubicBezTo>
                    <a:pt x="76" y="12"/>
                    <a:pt x="118" y="90"/>
                    <a:pt x="119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374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7972" y="209284"/>
            <a:ext cx="6966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Административно-территориальное деление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1" y="605601"/>
            <a:ext cx="2322962" cy="16794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10" y="2931381"/>
            <a:ext cx="2430733" cy="1823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85" y="1500939"/>
            <a:ext cx="2430733" cy="1823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11" y="600070"/>
            <a:ext cx="2430733" cy="18017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398407" y="2073389"/>
            <a:ext cx="2430733" cy="26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1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Каменка</a:t>
            </a:r>
            <a:endParaRPr lang="ru-RU" sz="1113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01313" y="2826272"/>
            <a:ext cx="2430733" cy="26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1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Рудная Пристань</a:t>
            </a:r>
            <a:endParaRPr lang="ru-RU" sz="1113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04424" y="2994192"/>
            <a:ext cx="2430733" cy="26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1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13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</a:t>
            </a:r>
            <a:r>
              <a:rPr lang="ru-RU" sz="111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Краснореченский</a:t>
            </a:r>
            <a:endParaRPr lang="ru-RU" sz="1113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55973" y="665277"/>
            <a:ext cx="2430733" cy="26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1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11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Сержантово</a:t>
            </a:r>
            <a:endParaRPr lang="ru-RU" sz="1113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031" y="3486280"/>
            <a:ext cx="3677549" cy="91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входят: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г.Дальнегорск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села: Каменка, Рудная Пристань,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Сержантово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деревни: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Лидовка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Мономахово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Черемшаны.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191" y="289254"/>
            <a:ext cx="6933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анализ исполнения бюджета по доходам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 за 2015-2019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годы</a:t>
            </a:r>
            <a:endParaRPr lang="ru-RU" sz="13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2241" y="980135"/>
            <a:ext cx="184731" cy="263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13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51536"/>
              </p:ext>
            </p:extLst>
          </p:nvPr>
        </p:nvGraphicFramePr>
        <p:xfrm>
          <a:off x="375314" y="980136"/>
          <a:ext cx="6612339" cy="37452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16992">
                  <a:extLst>
                    <a:ext uri="{9D8B030D-6E8A-4147-A177-3AD203B41FA5}">
                      <a16:colId xmlns:a16="http://schemas.microsoft.com/office/drawing/2014/main" val="2758912516"/>
                    </a:ext>
                  </a:extLst>
                </a:gridCol>
                <a:gridCol w="713561">
                  <a:extLst>
                    <a:ext uri="{9D8B030D-6E8A-4147-A177-3AD203B41FA5}">
                      <a16:colId xmlns:a16="http://schemas.microsoft.com/office/drawing/2014/main" val="2069594107"/>
                    </a:ext>
                  </a:extLst>
                </a:gridCol>
                <a:gridCol w="713561">
                  <a:extLst>
                    <a:ext uri="{9D8B030D-6E8A-4147-A177-3AD203B41FA5}">
                      <a16:colId xmlns:a16="http://schemas.microsoft.com/office/drawing/2014/main" val="858023693"/>
                    </a:ext>
                  </a:extLst>
                </a:gridCol>
                <a:gridCol w="713561">
                  <a:extLst>
                    <a:ext uri="{9D8B030D-6E8A-4147-A177-3AD203B41FA5}">
                      <a16:colId xmlns:a16="http://schemas.microsoft.com/office/drawing/2014/main" val="1655451138"/>
                    </a:ext>
                  </a:extLst>
                </a:gridCol>
                <a:gridCol w="727332">
                  <a:extLst>
                    <a:ext uri="{9D8B030D-6E8A-4147-A177-3AD203B41FA5}">
                      <a16:colId xmlns:a16="http://schemas.microsoft.com/office/drawing/2014/main" val="539008172"/>
                    </a:ext>
                  </a:extLst>
                </a:gridCol>
                <a:gridCol w="727332">
                  <a:extLst>
                    <a:ext uri="{9D8B030D-6E8A-4147-A177-3AD203B41FA5}">
                      <a16:colId xmlns:a16="http://schemas.microsoft.com/office/drawing/2014/main" val="1175392589"/>
                    </a:ext>
                  </a:extLst>
                </a:gridCol>
              </a:tblGrid>
              <a:tr h="2104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годам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61305"/>
                  </a:ext>
                </a:extLst>
              </a:tr>
              <a:tr h="471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en-US" sz="11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0397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ru-RU" sz="110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710397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0397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</a:p>
                    <a:p>
                      <a:pPr marL="0" marR="0" indent="0" algn="ctr" defTabSz="710397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89629"/>
                  </a:ext>
                </a:extLst>
              </a:tr>
              <a:tr h="23565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505,0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534,4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10397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666,4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920733"/>
                  </a:ext>
                </a:extLst>
              </a:tr>
              <a:tr h="23565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371,9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400,6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10397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533,8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118838"/>
                  </a:ext>
                </a:extLst>
              </a:tr>
              <a:tr h="23565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товары, работы, услуги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10397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556582"/>
                  </a:ext>
                </a:extLst>
              </a:tr>
              <a:tr h="23565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40,3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10397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008297"/>
                  </a:ext>
                </a:extLst>
              </a:tr>
              <a:tr h="23565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10397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297738"/>
                  </a:ext>
                </a:extLst>
              </a:tr>
              <a:tr h="23565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10397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16118"/>
                  </a:ext>
                </a:extLst>
              </a:tr>
              <a:tr h="23565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10397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348862"/>
                  </a:ext>
                </a:extLst>
              </a:tr>
              <a:tr h="23565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имущества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10397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329722"/>
                  </a:ext>
                </a:extLst>
              </a:tr>
              <a:tr h="23565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10397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091976"/>
                  </a:ext>
                </a:extLst>
              </a:tr>
              <a:tr h="94262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( в </a:t>
                      </a:r>
                      <a:r>
                        <a:rPr lang="ru-RU" sz="11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отмененные налоги и сборы, плата за негативное воздействие на окружающую среду, доходы от оказания платных услуг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10397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88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263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7" y="215247"/>
            <a:ext cx="697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анализ исполнения бюджета по доходам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 за 2015-2019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годы</a:t>
            </a:r>
            <a:endParaRPr lang="ru-RU" sz="13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2241" y="980135"/>
            <a:ext cx="184731" cy="263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13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093486"/>
              </p:ext>
            </p:extLst>
          </p:nvPr>
        </p:nvGraphicFramePr>
        <p:xfrm>
          <a:off x="375545" y="832516"/>
          <a:ext cx="6632350" cy="32401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38775">
                  <a:extLst>
                    <a:ext uri="{9D8B030D-6E8A-4147-A177-3AD203B41FA5}">
                      <a16:colId xmlns:a16="http://schemas.microsoft.com/office/drawing/2014/main" val="2518738369"/>
                    </a:ext>
                  </a:extLst>
                </a:gridCol>
                <a:gridCol w="718715">
                  <a:extLst>
                    <a:ext uri="{9D8B030D-6E8A-4147-A177-3AD203B41FA5}">
                      <a16:colId xmlns:a16="http://schemas.microsoft.com/office/drawing/2014/main" val="1030668057"/>
                    </a:ext>
                  </a:extLst>
                </a:gridCol>
                <a:gridCol w="718715">
                  <a:extLst>
                    <a:ext uri="{9D8B030D-6E8A-4147-A177-3AD203B41FA5}">
                      <a16:colId xmlns:a16="http://schemas.microsoft.com/office/drawing/2014/main" val="2944493582"/>
                    </a:ext>
                  </a:extLst>
                </a:gridCol>
                <a:gridCol w="718715">
                  <a:extLst>
                    <a:ext uri="{9D8B030D-6E8A-4147-A177-3AD203B41FA5}">
                      <a16:colId xmlns:a16="http://schemas.microsoft.com/office/drawing/2014/main" val="2812052509"/>
                    </a:ext>
                  </a:extLst>
                </a:gridCol>
                <a:gridCol w="718715">
                  <a:extLst>
                    <a:ext uri="{9D8B030D-6E8A-4147-A177-3AD203B41FA5}">
                      <a16:colId xmlns:a16="http://schemas.microsoft.com/office/drawing/2014/main" val="2682461121"/>
                    </a:ext>
                  </a:extLst>
                </a:gridCol>
                <a:gridCol w="718715">
                  <a:extLst>
                    <a:ext uri="{9D8B030D-6E8A-4147-A177-3AD203B41FA5}">
                      <a16:colId xmlns:a16="http://schemas.microsoft.com/office/drawing/2014/main" val="662967785"/>
                    </a:ext>
                  </a:extLst>
                </a:gridCol>
              </a:tblGrid>
              <a:tr h="2649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по годам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978982"/>
                  </a:ext>
                </a:extLst>
              </a:tr>
              <a:tr h="529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</a:t>
                      </a: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en-US" sz="11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0397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ru-RU" sz="110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0397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710397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71729"/>
                  </a:ext>
                </a:extLst>
              </a:tr>
              <a:tr h="264922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394,4 </a:t>
                      </a:r>
                      <a:endParaRPr lang="ru-RU" sz="1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408,0 </a:t>
                      </a:r>
                      <a:endParaRPr lang="ru-RU" sz="1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485,1</a:t>
                      </a:r>
                      <a:endParaRPr lang="ru-RU" sz="1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1039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474,5</a:t>
                      </a:r>
                      <a:endParaRPr lang="ru-RU" sz="1000" b="1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647,7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689034"/>
                  </a:ext>
                </a:extLst>
              </a:tr>
              <a:tr h="264922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373765"/>
                  </a:ext>
                </a:extLst>
              </a:tr>
              <a:tr h="264922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40,8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365343"/>
                  </a:ext>
                </a:extLst>
              </a:tr>
              <a:tr h="264922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352,3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350,5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655267"/>
                  </a:ext>
                </a:extLst>
              </a:tr>
              <a:tr h="264922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022359"/>
                  </a:ext>
                </a:extLst>
              </a:tr>
              <a:tr h="325999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возврата 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субсидий прошлых лет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10397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866458"/>
                  </a:ext>
                </a:extLst>
              </a:tr>
              <a:tr h="529845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целевых субсидий прошлых лет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726589"/>
                  </a:ext>
                </a:extLst>
              </a:tr>
              <a:tr h="264922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899,4 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942,4 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976,4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1039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1279,2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33608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6616" y="4135930"/>
            <a:ext cx="6431279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80341" algn="l"/>
                <a:tab pos="1162058" algn="l"/>
              </a:tabLst>
            </a:pPr>
            <a:r>
              <a:rPr lang="ru-RU" sz="1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 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 году – оплата задолженности по НДФЛ АО «ГМК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Дальполиметалл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US" sz="1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180341" algn="l"/>
                <a:tab pos="1162058" algn="l"/>
              </a:tabLst>
            </a:pPr>
            <a:r>
              <a:rPr lang="en-US" sz="1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–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оплата НДФЛ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отдельных видов доходов, в отношении которых физические лица производят исчисление и уплату налога 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val="4284260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26" y="227176"/>
            <a:ext cx="6946710" cy="32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бюджета  по собственным доходам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4083" y="767868"/>
            <a:ext cx="6625526" cy="85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8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Постановлением Администрации Дальнегорского городского округа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18.02.2019 г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№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91-па</a:t>
            </a:r>
            <a:r>
              <a:rPr lang="ru-RU" sz="1200" dirty="0" smtClean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66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200" dirty="0" smtClean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 по росту </a:t>
            </a:r>
            <a:r>
              <a:rPr lang="ru-RU" sz="1200" dirty="0">
                <a:solidFill>
                  <a:srgbClr val="338CE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доходного потенциала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оптимизации расходов и совершенствованию долговой политики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 на период с 2019 по 2024 годы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83180023"/>
              </p:ext>
            </p:extLst>
          </p:nvPr>
        </p:nvGraphicFramePr>
        <p:xfrm>
          <a:off x="324854" y="1218513"/>
          <a:ext cx="6725652" cy="3314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66701" y="4414193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2015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88495" y="4414194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2016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10289" y="4418386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2017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45657" y="4426225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2018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1025" y="4418387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2019</a:t>
            </a:r>
            <a:endParaRPr lang="ru-RU" sz="1100" dirty="0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 rot="16200000">
            <a:off x="723736" y="3397564"/>
            <a:ext cx="1257714" cy="249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spcBef>
                <a:spcPts val="1080"/>
              </a:spcBef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505,0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 rot="16200000">
            <a:off x="1938171" y="3397562"/>
            <a:ext cx="1257717" cy="249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spcBef>
                <a:spcPts val="1080"/>
              </a:spcBef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534,4 млн. руб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 rot="16200000">
            <a:off x="3152609" y="3397561"/>
            <a:ext cx="1257717" cy="249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spcBef>
                <a:spcPts val="1080"/>
              </a:spcBef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499,3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 rot="16200000">
            <a:off x="4416263" y="3397560"/>
            <a:ext cx="1257717" cy="249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spcBef>
                <a:spcPts val="1080"/>
              </a:spcBef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666,4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47"/>
          <p:cNvSpPr txBox="1">
            <a:spLocks noChangeArrowheads="1"/>
          </p:cNvSpPr>
          <p:nvPr/>
        </p:nvSpPr>
        <p:spPr bwMode="auto">
          <a:xfrm rot="16200000">
            <a:off x="5679917" y="3397559"/>
            <a:ext cx="1257717" cy="249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spcBef>
                <a:spcPts val="1080"/>
              </a:spcBef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631,5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235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93461795"/>
              </p:ext>
            </p:extLst>
          </p:nvPr>
        </p:nvGraphicFramePr>
        <p:xfrm>
          <a:off x="179846" y="829724"/>
          <a:ext cx="7166016" cy="286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251512" y="3916869"/>
            <a:ext cx="7480897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1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бюджета по расходам в размере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97,88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связано со следующими причинами: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3">
              <a:lnSpc>
                <a:spcPct val="115000"/>
              </a:lnSpc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Экономия за счет проведения закупок конкурентными способами;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3">
              <a:lnSpc>
                <a:spcPct val="115000"/>
              </a:lnSpc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Расторжение муниципальных контрактов по причине нарушения исполнителями сроков их исполнения;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3">
              <a:lnSpc>
                <a:spcPct val="115000"/>
              </a:lnSpc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Осуществлением расходов по фактической потребности.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846" y="272845"/>
            <a:ext cx="7026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бюджета по расходам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тыс. руб. </a:t>
            </a:r>
            <a:endParaRPr lang="ru-RU" sz="13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366020" y="1114285"/>
            <a:ext cx="1296993" cy="249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spcBef>
                <a:spcPts val="1080"/>
              </a:spcBef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1 401 166</a:t>
            </a:r>
            <a:r>
              <a:rPr lang="en-US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3114357" y="1114285"/>
            <a:ext cx="1296993" cy="249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spcBef>
                <a:spcPts val="1080"/>
              </a:spcBef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1 371 448,2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05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4" y="230049"/>
            <a:ext cx="6960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бюджета по расходам за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годы за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счет МБТ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49859307"/>
              </p:ext>
            </p:extLst>
          </p:nvPr>
        </p:nvGraphicFramePr>
        <p:xfrm>
          <a:off x="871849" y="748231"/>
          <a:ext cx="5653387" cy="3187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47"/>
          <p:cNvSpPr txBox="1">
            <a:spLocks noChangeArrowheads="1"/>
          </p:cNvSpPr>
          <p:nvPr/>
        </p:nvSpPr>
        <p:spPr bwMode="auto">
          <a:xfrm rot="16200000">
            <a:off x="1127184" y="2939529"/>
            <a:ext cx="1296993" cy="249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spcBef>
                <a:spcPts val="1080"/>
              </a:spcBef>
            </a:pP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399,0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 rot="16200000">
            <a:off x="2160721" y="2934443"/>
            <a:ext cx="1286825" cy="249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spcBef>
                <a:spcPts val="1080"/>
              </a:spcBef>
            </a:pP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401,8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 rot="16200000">
            <a:off x="3092562" y="2971974"/>
            <a:ext cx="1361889" cy="249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spcBef>
                <a:spcPts val="1080"/>
              </a:spcBef>
            </a:pP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492,7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 rot="16200000">
            <a:off x="4197568" y="2928062"/>
            <a:ext cx="1274067" cy="249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spcBef>
                <a:spcPts val="1080"/>
              </a:spcBef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452,6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61190" y="3769555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2015</a:t>
            </a:r>
            <a:endParaRPr lang="ru-RU" sz="1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83560" y="3777539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05930" y="3768916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ru-RU" sz="1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14028" y="3784106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endParaRPr lang="ru-RU" sz="1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675124" y="3777538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endParaRPr lang="ru-RU" sz="1000" dirty="0"/>
          </a:p>
        </p:txBody>
      </p:sp>
      <p:sp>
        <p:nvSpPr>
          <p:cNvPr id="19" name="Text Box 47"/>
          <p:cNvSpPr txBox="1">
            <a:spLocks noChangeArrowheads="1"/>
          </p:cNvSpPr>
          <p:nvPr/>
        </p:nvSpPr>
        <p:spPr bwMode="auto">
          <a:xfrm rot="16200000">
            <a:off x="5258664" y="2928062"/>
            <a:ext cx="1274067" cy="249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spcBef>
                <a:spcPts val="1080"/>
              </a:spcBef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636,0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10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279" y="238894"/>
            <a:ext cx="696718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расходов бюджета Дальнегорского</a:t>
            </a:r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 округа </a:t>
            </a:r>
            <a:endParaRPr lang="ru-RU" sz="14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2019 год по разделам, </a:t>
            </a:r>
            <a:r>
              <a:rPr lang="ru-RU" sz="13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3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818641"/>
              </p:ext>
            </p:extLst>
          </p:nvPr>
        </p:nvGraphicFramePr>
        <p:xfrm>
          <a:off x="389885" y="1020120"/>
          <a:ext cx="6586814" cy="34610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9203">
                  <a:extLst>
                    <a:ext uri="{9D8B030D-6E8A-4147-A177-3AD203B41FA5}">
                      <a16:colId xmlns:a16="http://schemas.microsoft.com/office/drawing/2014/main" val="62361939"/>
                    </a:ext>
                  </a:extLst>
                </a:gridCol>
                <a:gridCol w="1063806">
                  <a:extLst>
                    <a:ext uri="{9D8B030D-6E8A-4147-A177-3AD203B41FA5}">
                      <a16:colId xmlns:a16="http://schemas.microsoft.com/office/drawing/2014/main" val="125522387"/>
                    </a:ext>
                  </a:extLst>
                </a:gridCol>
                <a:gridCol w="1063806">
                  <a:extLst>
                    <a:ext uri="{9D8B030D-6E8A-4147-A177-3AD203B41FA5}">
                      <a16:colId xmlns:a16="http://schemas.microsoft.com/office/drawing/2014/main" val="1201474579"/>
                    </a:ext>
                  </a:extLst>
                </a:gridCol>
                <a:gridCol w="1063806">
                  <a:extLst>
                    <a:ext uri="{9D8B030D-6E8A-4147-A177-3AD203B41FA5}">
                      <a16:colId xmlns:a16="http://schemas.microsoft.com/office/drawing/2014/main" val="2374899226"/>
                    </a:ext>
                  </a:extLst>
                </a:gridCol>
                <a:gridCol w="886193">
                  <a:extLst>
                    <a:ext uri="{9D8B030D-6E8A-4147-A177-3AD203B41FA5}">
                      <a16:colId xmlns:a16="http://schemas.microsoft.com/office/drawing/2014/main" val="2435283825"/>
                    </a:ext>
                  </a:extLst>
                </a:gridCol>
              </a:tblGrid>
              <a:tr h="764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тыс. руб.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расходов, %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006072"/>
                  </a:ext>
                </a:extLst>
              </a:tr>
              <a:tr h="277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152 511,35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151 466,73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11,04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99,32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693298"/>
                  </a:ext>
                </a:extLst>
              </a:tr>
              <a:tr h="401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1 246,00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1 246,00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918223"/>
                  </a:ext>
                </a:extLst>
              </a:tr>
              <a:tr h="277898"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44 862,63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39 586,96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88,24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352214"/>
                  </a:ext>
                </a:extLst>
              </a:tr>
              <a:tr h="34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168 093,63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155 919,09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11,37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92,76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721"/>
                  </a:ext>
                </a:extLst>
              </a:tr>
              <a:tr h="277898"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771 285,09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761 761,49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55,54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98,77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019506"/>
                  </a:ext>
                </a:extLst>
              </a:tr>
              <a:tr h="277898"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119 577,58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119 575,34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628345"/>
                  </a:ext>
                </a:extLst>
              </a:tr>
              <a:tr h="277898"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46 893,74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45 195,86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96,38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424301"/>
                  </a:ext>
                </a:extLst>
              </a:tr>
              <a:tr h="277898"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96 696,76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96 696,76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454936"/>
                  </a:ext>
                </a:extLst>
              </a:tr>
              <a:tr h="277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расходов: 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1 401 166,76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1 371 448,22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97,88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56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294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787" y="237959"/>
            <a:ext cx="696035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</a:t>
            </a:r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за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графическом виде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3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3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59F04-68DA-4C37-B312-2BF3FDFEEBB2}"/>
              </a:ext>
            </a:extLst>
          </p:cNvPr>
          <p:cNvSpPr txBox="1"/>
          <p:nvPr/>
        </p:nvSpPr>
        <p:spPr>
          <a:xfrm>
            <a:off x="3165114" y="1555846"/>
            <a:ext cx="473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07786109"/>
              </p:ext>
            </p:extLst>
          </p:nvPr>
        </p:nvGraphicFramePr>
        <p:xfrm>
          <a:off x="-514009" y="1343644"/>
          <a:ext cx="4525148" cy="3136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6EB96DD-CAD2-4957-9D74-5766F0C62C03}"/>
              </a:ext>
            </a:extLst>
          </p:cNvPr>
          <p:cNvSpPr txBox="1"/>
          <p:nvPr/>
        </p:nvSpPr>
        <p:spPr>
          <a:xfrm>
            <a:off x="4706254" y="1561744"/>
            <a:ext cx="525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59F04-68DA-4C37-B312-2BF3FDFEEBB2}"/>
              </a:ext>
            </a:extLst>
          </p:cNvPr>
          <p:cNvSpPr txBox="1"/>
          <p:nvPr/>
        </p:nvSpPr>
        <p:spPr>
          <a:xfrm>
            <a:off x="3165114" y="2236204"/>
            <a:ext cx="473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D59F04-68DA-4C37-B312-2BF3FDFEEBB2}"/>
              </a:ext>
            </a:extLst>
          </p:cNvPr>
          <p:cNvSpPr txBox="1"/>
          <p:nvPr/>
        </p:nvSpPr>
        <p:spPr>
          <a:xfrm>
            <a:off x="4737262" y="2212641"/>
            <a:ext cx="473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D59F04-68DA-4C37-B312-2BF3FDFEEBB2}"/>
              </a:ext>
            </a:extLst>
          </p:cNvPr>
          <p:cNvSpPr txBox="1"/>
          <p:nvPr/>
        </p:nvSpPr>
        <p:spPr>
          <a:xfrm>
            <a:off x="4799203" y="2918249"/>
            <a:ext cx="473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b="1" noProof="0" dirty="0">
                <a:solidFill>
                  <a:srgbClr val="A5A5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D59F04-68DA-4C37-B312-2BF3FDFEEBB2}"/>
              </a:ext>
            </a:extLst>
          </p:cNvPr>
          <p:cNvSpPr txBox="1"/>
          <p:nvPr/>
        </p:nvSpPr>
        <p:spPr>
          <a:xfrm>
            <a:off x="3165114" y="3876967"/>
            <a:ext cx="473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b="1" noProof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D59F04-68DA-4C37-B312-2BF3FDFEEBB2}"/>
              </a:ext>
            </a:extLst>
          </p:cNvPr>
          <p:cNvSpPr txBox="1"/>
          <p:nvPr/>
        </p:nvSpPr>
        <p:spPr>
          <a:xfrm>
            <a:off x="3165114" y="2942030"/>
            <a:ext cx="473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9774" y="3246156"/>
            <a:ext cx="189032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761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761,49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01142" y="1610648"/>
            <a:ext cx="1388906" cy="554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кинематография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575,34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68673" y="1614992"/>
            <a:ext cx="1885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</a:p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195,86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22916" y="2306868"/>
            <a:ext cx="15156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</a:p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-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96 696,76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68673" y="2279173"/>
            <a:ext cx="1872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</a:t>
            </a:r>
          </a:p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466,73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72107" y="2954004"/>
            <a:ext cx="1973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</a:p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586,96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98179" y="2964186"/>
            <a:ext cx="3762375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</a:p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</a:t>
            </a:r>
          </a:p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правоохранительная </a:t>
            </a:r>
          </a:p>
          <a:p>
            <a:pPr>
              <a:lnSpc>
                <a:spcPts val="1200"/>
              </a:lnSpc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деятельность-</a:t>
            </a:r>
          </a:p>
          <a:p>
            <a:pPr>
              <a:lnSpc>
                <a:spcPts val="12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246,00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8179" y="3914899"/>
            <a:ext cx="2016771" cy="400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</a:t>
            </a:r>
          </a:p>
          <a:p>
            <a:pPr>
              <a:lnSpc>
                <a:spcPts val="12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919,09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208" y="823894"/>
            <a:ext cx="3271448" cy="59447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09974" y="831578"/>
            <a:ext cx="332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Расходование осуществляется по 8 разделам, установленным ст. 21 БК РФ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EB96DD-CAD2-4957-9D74-5766F0C62C03}"/>
              </a:ext>
            </a:extLst>
          </p:cNvPr>
          <p:cNvSpPr txBox="1"/>
          <p:nvPr/>
        </p:nvSpPr>
        <p:spPr>
          <a:xfrm>
            <a:off x="571329" y="2105399"/>
            <a:ext cx="348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EB96DD-CAD2-4957-9D74-5766F0C62C03}"/>
              </a:ext>
            </a:extLst>
          </p:cNvPr>
          <p:cNvSpPr txBox="1"/>
          <p:nvPr/>
        </p:nvSpPr>
        <p:spPr>
          <a:xfrm>
            <a:off x="960988" y="1771289"/>
            <a:ext cx="348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EB96DD-CAD2-4957-9D74-5766F0C62C03}"/>
              </a:ext>
            </a:extLst>
          </p:cNvPr>
          <p:cNvSpPr txBox="1"/>
          <p:nvPr/>
        </p:nvSpPr>
        <p:spPr>
          <a:xfrm>
            <a:off x="1319419" y="1576315"/>
            <a:ext cx="348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EB96DD-CAD2-4957-9D74-5766F0C62C03}"/>
              </a:ext>
            </a:extLst>
          </p:cNvPr>
          <p:cNvSpPr txBox="1"/>
          <p:nvPr/>
        </p:nvSpPr>
        <p:spPr>
          <a:xfrm>
            <a:off x="1958367" y="1628626"/>
            <a:ext cx="348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EB96DD-CAD2-4957-9D74-5766F0C62C03}"/>
              </a:ext>
            </a:extLst>
          </p:cNvPr>
          <p:cNvSpPr txBox="1"/>
          <p:nvPr/>
        </p:nvSpPr>
        <p:spPr>
          <a:xfrm>
            <a:off x="2397393" y="1815335"/>
            <a:ext cx="348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EB96DD-CAD2-4957-9D74-5766F0C62C03}"/>
              </a:ext>
            </a:extLst>
          </p:cNvPr>
          <p:cNvSpPr txBox="1"/>
          <p:nvPr/>
        </p:nvSpPr>
        <p:spPr>
          <a:xfrm>
            <a:off x="2488123" y="1999821"/>
            <a:ext cx="348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EB96DD-CAD2-4957-9D74-5766F0C62C03}"/>
              </a:ext>
            </a:extLst>
          </p:cNvPr>
          <p:cNvSpPr txBox="1"/>
          <p:nvPr/>
        </p:nvSpPr>
        <p:spPr>
          <a:xfrm>
            <a:off x="2695655" y="2399940"/>
            <a:ext cx="348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04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4" y="241320"/>
            <a:ext cx="6953536" cy="56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анализ исполнения бюджета по расходам Дальнегорского городского округа за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325936"/>
              </p:ext>
            </p:extLst>
          </p:nvPr>
        </p:nvGraphicFramePr>
        <p:xfrm>
          <a:off x="382136" y="941695"/>
          <a:ext cx="6612342" cy="35685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85053">
                  <a:extLst>
                    <a:ext uri="{9D8B030D-6E8A-4147-A177-3AD203B41FA5}">
                      <a16:colId xmlns:a16="http://schemas.microsoft.com/office/drawing/2014/main" val="3367867019"/>
                    </a:ext>
                  </a:extLst>
                </a:gridCol>
                <a:gridCol w="810625">
                  <a:extLst>
                    <a:ext uri="{9D8B030D-6E8A-4147-A177-3AD203B41FA5}">
                      <a16:colId xmlns:a16="http://schemas.microsoft.com/office/drawing/2014/main" val="1635579082"/>
                    </a:ext>
                  </a:extLst>
                </a:gridCol>
                <a:gridCol w="804324">
                  <a:extLst>
                    <a:ext uri="{9D8B030D-6E8A-4147-A177-3AD203B41FA5}">
                      <a16:colId xmlns:a16="http://schemas.microsoft.com/office/drawing/2014/main" val="3674519924"/>
                    </a:ext>
                  </a:extLst>
                </a:gridCol>
                <a:gridCol w="803692">
                  <a:extLst>
                    <a:ext uri="{9D8B030D-6E8A-4147-A177-3AD203B41FA5}">
                      <a16:colId xmlns:a16="http://schemas.microsoft.com/office/drawing/2014/main" val="443093253"/>
                    </a:ext>
                  </a:extLst>
                </a:gridCol>
                <a:gridCol w="804324">
                  <a:extLst>
                    <a:ext uri="{9D8B030D-6E8A-4147-A177-3AD203B41FA5}">
                      <a16:colId xmlns:a16="http://schemas.microsoft.com/office/drawing/2014/main" val="1221369306"/>
                    </a:ext>
                  </a:extLst>
                </a:gridCol>
                <a:gridCol w="804324">
                  <a:extLst>
                    <a:ext uri="{9D8B030D-6E8A-4147-A177-3AD203B41FA5}">
                      <a16:colId xmlns:a16="http://schemas.microsoft.com/office/drawing/2014/main" val="370648776"/>
                    </a:ext>
                  </a:extLst>
                </a:gridCol>
              </a:tblGrid>
              <a:tr h="879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239921"/>
                  </a:ext>
                </a:extLst>
              </a:tr>
              <a:tr h="235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121,9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151,5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975847"/>
                  </a:ext>
                </a:extLst>
              </a:tr>
              <a:tr h="3995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348724"/>
                  </a:ext>
                </a:extLst>
              </a:tr>
              <a:tr h="2457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39,6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444719"/>
                  </a:ext>
                </a:extLst>
              </a:tr>
              <a:tr h="235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155,9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628792"/>
                  </a:ext>
                </a:extLst>
              </a:tr>
              <a:tr h="235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589,5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541,6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615,2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761,8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317747"/>
                  </a:ext>
                </a:extLst>
              </a:tr>
              <a:tr h="235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78,7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656777"/>
                  </a:ext>
                </a:extLst>
              </a:tr>
              <a:tr h="235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45,2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387601"/>
                  </a:ext>
                </a:extLst>
              </a:tr>
              <a:tr h="235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271594"/>
                  </a:ext>
                </a:extLst>
              </a:tr>
              <a:tr h="3976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203889"/>
                  </a:ext>
                </a:extLst>
              </a:tr>
              <a:tr h="2327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1" i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906,3 </a:t>
                      </a:r>
                      <a:endParaRPr lang="ru-RU" sz="1100" b="1" i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882,6 </a:t>
                      </a:r>
                      <a:endParaRPr lang="ru-RU" sz="1100" b="1" i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1 025,2</a:t>
                      </a:r>
                      <a:endParaRPr lang="ru-RU" sz="1100" b="1" i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1 036,5</a:t>
                      </a:r>
                      <a:endParaRPr lang="ru-RU" sz="1100" b="1" i="0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1 371,4</a:t>
                      </a:r>
                      <a:endParaRPr lang="ru-RU" sz="1100" b="1" i="0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708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868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014" y="262858"/>
            <a:ext cx="6974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по программам и</a:t>
            </a:r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непрограммным направлениям</a:t>
            </a:r>
          </a:p>
        </p:txBody>
      </p:sp>
      <p:sp>
        <p:nvSpPr>
          <p:cNvPr id="61" name="Rectangle: Rounded Corners 2">
            <a:extLst>
              <a:ext uri="{FF2B5EF4-FFF2-40B4-BE49-F238E27FC236}">
                <a16:creationId xmlns:a16="http://schemas.microsoft.com/office/drawing/2014/main" id="{37AC41B4-D0D5-4658-B325-50DA512F94CD}"/>
              </a:ext>
            </a:extLst>
          </p:cNvPr>
          <p:cNvSpPr/>
          <p:nvPr/>
        </p:nvSpPr>
        <p:spPr>
          <a:xfrm>
            <a:off x="3659971" y="687004"/>
            <a:ext cx="134253" cy="396005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: Rounded Corners 23">
            <a:extLst>
              <a:ext uri="{FF2B5EF4-FFF2-40B4-BE49-F238E27FC236}">
                <a16:creationId xmlns:a16="http://schemas.microsoft.com/office/drawing/2014/main" id="{F4FB3D72-7AE6-4DB4-ABD5-7D102C48850C}"/>
              </a:ext>
            </a:extLst>
          </p:cNvPr>
          <p:cNvSpPr/>
          <p:nvPr/>
        </p:nvSpPr>
        <p:spPr>
          <a:xfrm rot="5400000">
            <a:off x="3654456" y="4080572"/>
            <a:ext cx="139774" cy="125096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Pentagon 5">
            <a:extLst>
              <a:ext uri="{FF2B5EF4-FFF2-40B4-BE49-F238E27FC236}">
                <a16:creationId xmlns:a16="http://schemas.microsoft.com/office/drawing/2014/main" id="{8661A29B-7547-4199-A8C0-C2BF1C8D874F}"/>
              </a:ext>
            </a:extLst>
          </p:cNvPr>
          <p:cNvSpPr/>
          <p:nvPr/>
        </p:nvSpPr>
        <p:spPr>
          <a:xfrm>
            <a:off x="3799740" y="1259111"/>
            <a:ext cx="3258793" cy="32729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rrow: Pentagon 5">
            <a:extLst>
              <a:ext uri="{FF2B5EF4-FFF2-40B4-BE49-F238E27FC236}">
                <a16:creationId xmlns:a16="http://schemas.microsoft.com/office/drawing/2014/main" id="{8661A29B-7547-4199-A8C0-C2BF1C8D874F}"/>
              </a:ext>
            </a:extLst>
          </p:cNvPr>
          <p:cNvSpPr/>
          <p:nvPr/>
        </p:nvSpPr>
        <p:spPr>
          <a:xfrm>
            <a:off x="3788873" y="1738135"/>
            <a:ext cx="3258793" cy="32729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59971" y="1219033"/>
            <a:ext cx="3538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градостроительной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архитектурной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24343" y="1767775"/>
            <a:ext cx="32736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землеустройства и землепользования</a:t>
            </a:r>
          </a:p>
        </p:txBody>
      </p:sp>
      <p:sp>
        <p:nvSpPr>
          <p:cNvPr id="36" name="Arrow: Pentagon 5">
            <a:extLst>
              <a:ext uri="{FF2B5EF4-FFF2-40B4-BE49-F238E27FC236}">
                <a16:creationId xmlns:a16="http://schemas.microsoft.com/office/drawing/2014/main" id="{8661A29B-7547-4199-A8C0-C2BF1C8D874F}"/>
              </a:ext>
            </a:extLst>
          </p:cNvPr>
          <p:cNvSpPr/>
          <p:nvPr/>
        </p:nvSpPr>
        <p:spPr>
          <a:xfrm rot="10800000">
            <a:off x="401178" y="1015076"/>
            <a:ext cx="3258793" cy="32729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198361" y="952758"/>
            <a:ext cx="4591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инфраструктурой земельных участков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rrow: Pentagon 5">
            <a:extLst>
              <a:ext uri="{FF2B5EF4-FFF2-40B4-BE49-F238E27FC236}">
                <a16:creationId xmlns:a16="http://schemas.microsoft.com/office/drawing/2014/main" id="{8661A29B-7547-4199-A8C0-C2BF1C8D874F}"/>
              </a:ext>
            </a:extLst>
          </p:cNvPr>
          <p:cNvSpPr/>
          <p:nvPr/>
        </p:nvSpPr>
        <p:spPr>
          <a:xfrm rot="10800000">
            <a:off x="401178" y="1509065"/>
            <a:ext cx="3258793" cy="32729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4014" y="1444558"/>
            <a:ext cx="376237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улично-дорожной сети и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Arrow: Pentagon 5">
            <a:extLst>
              <a:ext uri="{FF2B5EF4-FFF2-40B4-BE49-F238E27FC236}">
                <a16:creationId xmlns:a16="http://schemas.microsoft.com/office/drawing/2014/main" id="{8661A29B-7547-4199-A8C0-C2BF1C8D874F}"/>
              </a:ext>
            </a:extLst>
          </p:cNvPr>
          <p:cNvSpPr/>
          <p:nvPr/>
        </p:nvSpPr>
        <p:spPr>
          <a:xfrm>
            <a:off x="3799739" y="2245022"/>
            <a:ext cx="3258793" cy="32729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65319" y="2284644"/>
            <a:ext cx="13917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</a:t>
            </a:r>
          </a:p>
        </p:txBody>
      </p:sp>
      <p:sp>
        <p:nvSpPr>
          <p:cNvPr id="50" name="Arrow: Pentagon 5">
            <a:extLst>
              <a:ext uri="{FF2B5EF4-FFF2-40B4-BE49-F238E27FC236}">
                <a16:creationId xmlns:a16="http://schemas.microsoft.com/office/drawing/2014/main" id="{8661A29B-7547-4199-A8C0-C2BF1C8D874F}"/>
              </a:ext>
            </a:extLst>
          </p:cNvPr>
          <p:cNvSpPr/>
          <p:nvPr/>
        </p:nvSpPr>
        <p:spPr>
          <a:xfrm rot="10800000">
            <a:off x="395665" y="2010734"/>
            <a:ext cx="3258793" cy="32729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58716" y="2040373"/>
            <a:ext cx="23326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ЧС </a:t>
            </a:r>
            <a:endParaRPr lang="ru-RU" sz="1000" dirty="0"/>
          </a:p>
        </p:txBody>
      </p:sp>
      <p:sp>
        <p:nvSpPr>
          <p:cNvPr id="52" name="Arrow: Pentagon 5">
            <a:extLst>
              <a:ext uri="{FF2B5EF4-FFF2-40B4-BE49-F238E27FC236}">
                <a16:creationId xmlns:a16="http://schemas.microsoft.com/office/drawing/2014/main" id="{8661A29B-7547-4199-A8C0-C2BF1C8D874F}"/>
              </a:ext>
            </a:extLst>
          </p:cNvPr>
          <p:cNvSpPr/>
          <p:nvPr/>
        </p:nvSpPr>
        <p:spPr>
          <a:xfrm>
            <a:off x="3799738" y="2720502"/>
            <a:ext cx="3258793" cy="32729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528483" y="2684094"/>
            <a:ext cx="376237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автомобильных дорог и инженерных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них </a:t>
            </a:r>
          </a:p>
        </p:txBody>
      </p:sp>
      <p:sp>
        <p:nvSpPr>
          <p:cNvPr id="54" name="Arrow: Pentagon 5">
            <a:extLst>
              <a:ext uri="{FF2B5EF4-FFF2-40B4-BE49-F238E27FC236}">
                <a16:creationId xmlns:a16="http://schemas.microsoft.com/office/drawing/2014/main" id="{8661A29B-7547-4199-A8C0-C2BF1C8D874F}"/>
              </a:ext>
            </a:extLst>
          </p:cNvPr>
          <p:cNvSpPr/>
          <p:nvPr/>
        </p:nvSpPr>
        <p:spPr>
          <a:xfrm rot="10800000">
            <a:off x="395665" y="2503721"/>
            <a:ext cx="3258793" cy="32729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483037" y="2528151"/>
            <a:ext cx="12282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</a:t>
            </a:r>
          </a:p>
        </p:txBody>
      </p:sp>
      <p:sp>
        <p:nvSpPr>
          <p:cNvPr id="56" name="Arrow: Pentagon 5">
            <a:extLst>
              <a:ext uri="{FF2B5EF4-FFF2-40B4-BE49-F238E27FC236}">
                <a16:creationId xmlns:a16="http://schemas.microsoft.com/office/drawing/2014/main" id="{8661A29B-7547-4199-A8C0-C2BF1C8D874F}"/>
              </a:ext>
            </a:extLst>
          </p:cNvPr>
          <p:cNvSpPr/>
          <p:nvPr/>
        </p:nvSpPr>
        <p:spPr>
          <a:xfrm>
            <a:off x="3794230" y="3195981"/>
            <a:ext cx="3258793" cy="32729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030932" y="3227871"/>
            <a:ext cx="27359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современной городской среды</a:t>
            </a:r>
          </a:p>
        </p:txBody>
      </p:sp>
      <p:sp>
        <p:nvSpPr>
          <p:cNvPr id="58" name="Arrow: Pentagon 5">
            <a:extLst>
              <a:ext uri="{FF2B5EF4-FFF2-40B4-BE49-F238E27FC236}">
                <a16:creationId xmlns:a16="http://schemas.microsoft.com/office/drawing/2014/main" id="{8661A29B-7547-4199-A8C0-C2BF1C8D874F}"/>
              </a:ext>
            </a:extLst>
          </p:cNvPr>
          <p:cNvSpPr/>
          <p:nvPr/>
        </p:nvSpPr>
        <p:spPr>
          <a:xfrm rot="10800000">
            <a:off x="395664" y="2972909"/>
            <a:ext cx="3258793" cy="32729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46538" y="3015660"/>
            <a:ext cx="19992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доступным жильем</a:t>
            </a:r>
          </a:p>
        </p:txBody>
      </p:sp>
      <p:sp>
        <p:nvSpPr>
          <p:cNvPr id="60" name="Arrow: Pentagon 5">
            <a:extLst>
              <a:ext uri="{FF2B5EF4-FFF2-40B4-BE49-F238E27FC236}">
                <a16:creationId xmlns:a16="http://schemas.microsoft.com/office/drawing/2014/main" id="{8661A29B-7547-4199-A8C0-C2BF1C8D874F}"/>
              </a:ext>
            </a:extLst>
          </p:cNvPr>
          <p:cNvSpPr/>
          <p:nvPr/>
        </p:nvSpPr>
        <p:spPr>
          <a:xfrm>
            <a:off x="3794230" y="3676818"/>
            <a:ext cx="3258793" cy="32729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42438" y="3640410"/>
            <a:ext cx="376237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Arrow: Pentagon 5">
            <a:extLst>
              <a:ext uri="{FF2B5EF4-FFF2-40B4-BE49-F238E27FC236}">
                <a16:creationId xmlns:a16="http://schemas.microsoft.com/office/drawing/2014/main" id="{8661A29B-7547-4199-A8C0-C2BF1C8D874F}"/>
              </a:ext>
            </a:extLst>
          </p:cNvPr>
          <p:cNvSpPr/>
          <p:nvPr/>
        </p:nvSpPr>
        <p:spPr>
          <a:xfrm rot="10800000">
            <a:off x="395663" y="3452585"/>
            <a:ext cx="3258793" cy="32729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717075" y="3474092"/>
            <a:ext cx="760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</a:t>
            </a:r>
          </a:p>
        </p:txBody>
      </p:sp>
      <p:sp>
        <p:nvSpPr>
          <p:cNvPr id="66" name="Arrow: Pentagon 5">
            <a:extLst>
              <a:ext uri="{FF2B5EF4-FFF2-40B4-BE49-F238E27FC236}">
                <a16:creationId xmlns:a16="http://schemas.microsoft.com/office/drawing/2014/main" id="{8661A29B-7547-4199-A8C0-C2BF1C8D874F}"/>
              </a:ext>
            </a:extLst>
          </p:cNvPr>
          <p:cNvSpPr/>
          <p:nvPr/>
        </p:nvSpPr>
        <p:spPr>
          <a:xfrm>
            <a:off x="3794230" y="4156364"/>
            <a:ext cx="3258793" cy="32729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485226" y="4198190"/>
            <a:ext cx="17764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коррупции</a:t>
            </a:r>
          </a:p>
        </p:txBody>
      </p:sp>
      <p:sp>
        <p:nvSpPr>
          <p:cNvPr id="81" name="Arrow: Pentagon 5">
            <a:extLst>
              <a:ext uri="{FF2B5EF4-FFF2-40B4-BE49-F238E27FC236}">
                <a16:creationId xmlns:a16="http://schemas.microsoft.com/office/drawing/2014/main" id="{8661A29B-7547-4199-A8C0-C2BF1C8D874F}"/>
              </a:ext>
            </a:extLst>
          </p:cNvPr>
          <p:cNvSpPr/>
          <p:nvPr/>
        </p:nvSpPr>
        <p:spPr>
          <a:xfrm rot="10800000">
            <a:off x="395662" y="3932261"/>
            <a:ext cx="3258793" cy="32729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67970" y="3949632"/>
            <a:ext cx="26744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</a:p>
        </p:txBody>
      </p:sp>
    </p:spTree>
    <p:extLst>
      <p:ext uri="{BB962C8B-B14F-4D97-AF65-F5344CB8AC3E}">
        <p14:creationId xmlns:p14="http://schemas.microsoft.com/office/powerpoint/2010/main" val="2644282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4" y="200518"/>
            <a:ext cx="6974006" cy="81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«Ремонт автомобильных дорог и инженерных сооружений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них на территории Дальнегорского городского округа» на 2018-2022 годы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344489" y="957654"/>
            <a:ext cx="6721755" cy="576530"/>
            <a:chOff x="4132262" y="1075488"/>
            <a:chExt cx="7691438" cy="235351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71612" y="1054383"/>
            <a:ext cx="16857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28,3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41917" y="1016319"/>
            <a:ext cx="16857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28,3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11690" y="1463279"/>
            <a:ext cx="40164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и ремонт </a:t>
            </a:r>
            <a:r>
              <a:rPr lang="ru-RU" sz="11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пользования местного значения и инженерных сооружений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1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12 090,27 тыс</a:t>
            </a:r>
            <a:r>
              <a:rPr lang="ru-RU" sz="11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1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 Дальнегорск (частичный ремонт) по  ул.  Набережная, </a:t>
            </a:r>
          </a:p>
          <a:p>
            <a:pPr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 Космонавтов,  ул. Прямая,  ул.  Химиков,  ул.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Железнодорожная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Первомайская, ул.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Коржевская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тротуар по проспекту 50 лет Октября, в районе дома № 11;</a:t>
            </a:r>
          </a:p>
          <a:p>
            <a:pPr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Каменка, частичный ремонт ул. Комсомольская, ул.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Берзинская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Сержантово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частичный ремонт ул. Лесной;</a:t>
            </a:r>
          </a:p>
          <a:p>
            <a:pPr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Краснореченский (Тайга), ремонт тротуара по ул. Первомайской</a:t>
            </a:r>
          </a:p>
          <a:p>
            <a:pPr algn="just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и ремонт дворовых территорий многоквартирных домов, проездов к дворовым территориям многоквартирных домов населённых пунктов – </a:t>
            </a:r>
            <a:r>
              <a:rPr lang="ru-RU" sz="11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16 196,30 тыс. руб.</a:t>
            </a:r>
          </a:p>
          <a:p>
            <a:pPr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Дальнегорск  по  ул. Осипенко,  д. № 2а,4,6,7,14,16,18,  проспект 50 лет Октября, д. №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73, ул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Горького, д. № 39,41,45,47,41а,40а.</a:t>
            </a:r>
          </a:p>
          <a:p>
            <a:pPr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1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5" y="1534184"/>
            <a:ext cx="2559360" cy="15828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5" y="3251914"/>
            <a:ext cx="2559360" cy="16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7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45" y="1048937"/>
            <a:ext cx="6468886" cy="26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13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8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74231" y="550163"/>
            <a:ext cx="6652661" cy="32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4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544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85241" y="297653"/>
            <a:ext cx="769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 утвержден решением Думы </a:t>
            </a:r>
            <a:endParaRPr lang="ru-RU" sz="14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от 07.12.2018г. № 198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37230" y="851930"/>
            <a:ext cx="2638094" cy="1804095"/>
          </a:xfrm>
          <a:prstGeom prst="horizontalScroll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на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год, </a:t>
            </a:r>
            <a:r>
              <a:rPr lang="ru-RU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доходов:  970 582,4 </a:t>
            </a:r>
          </a:p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расходов: 974 559,3</a:t>
            </a:r>
          </a:p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:                3 976,8 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438593" y="754650"/>
            <a:ext cx="2487755" cy="1420049"/>
          </a:xfrm>
          <a:prstGeom prst="horizontalScroll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13"/>
          </a:p>
        </p:txBody>
      </p:sp>
      <p:sp>
        <p:nvSpPr>
          <p:cNvPr id="14" name="Прямоугольник 13"/>
          <p:cNvSpPr/>
          <p:nvPr/>
        </p:nvSpPr>
        <p:spPr>
          <a:xfrm>
            <a:off x="3918228" y="999617"/>
            <a:ext cx="352848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доходов:   981 503,7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расходов: 981 503,7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Дефицит:                          0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3225641" y="2069024"/>
            <a:ext cx="2644576" cy="1456840"/>
          </a:xfrm>
          <a:prstGeom prst="horizontalScroll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13"/>
          </a:p>
        </p:txBody>
      </p:sp>
      <p:sp>
        <p:nvSpPr>
          <p:cNvPr id="16" name="Прямоугольник 15"/>
          <p:cNvSpPr/>
          <p:nvPr/>
        </p:nvSpPr>
        <p:spPr>
          <a:xfrm>
            <a:off x="3150610" y="2332178"/>
            <a:ext cx="2575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доходов:  1 000 330,5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Объем расходов: 1 000 330,5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Дефицит:                             0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1684" y="3596219"/>
            <a:ext cx="5925138" cy="11849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Проект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составляется и утверждается </a:t>
            </a:r>
            <a:r>
              <a:rPr 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сроком на три года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очередной финансовый год и плановый период.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городского округа обеспечивается администрацией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округа. Непосредственное составление проекта бюджета городского округа осуществляется финансовым управлением администрации городского округа (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ст.10 Положения о бюджетном процессе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55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40" y="209780"/>
            <a:ext cx="6967182" cy="56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градостроительной и архитектурной</a:t>
            </a:r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на территории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округа» на 2018-2022 годы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0320" y="1238845"/>
            <a:ext cx="178080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программы: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304587" y="749960"/>
            <a:ext cx="6721755" cy="576530"/>
            <a:chOff x="4132262" y="1075488"/>
            <a:chExt cx="7691438" cy="235351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872746" y="815242"/>
            <a:ext cx="16088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3,5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81129" y="787390"/>
            <a:ext cx="16088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3,5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47650" y="1531233"/>
            <a:ext cx="3762375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«Разработка документации в области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градостростроительной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на территории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проектной документации «Внесение изменений в генеральный план, правила землепользования и застройки на территории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ДГО»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450,00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«Создание информационной системы обеспечения градостроительной деятельности на территории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цифрового адресного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ортофотоплана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верификация адресного реестра г.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Дальнегорска – </a:t>
            </a:r>
          </a:p>
          <a:p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1 796,00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муниципальной программы:</a:t>
            </a:r>
          </a:p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схемы размещения нестационарных торговых объектов ДГО в форме картографического материала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219,41 тыс.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3" y="1326490"/>
            <a:ext cx="2803752" cy="16688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1" y="3130218"/>
            <a:ext cx="2810209" cy="161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81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40" y="215978"/>
            <a:ext cx="6994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и поддержка малого и среднего предпринимательства в Дальнегорском городском округе» на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2015-2021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4136" y="1463279"/>
            <a:ext cx="178080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программы:</a:t>
            </a:r>
            <a:endParaRPr lang="ru-RU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406411" y="720324"/>
            <a:ext cx="6721755" cy="576530"/>
            <a:chOff x="4132262" y="1075488"/>
            <a:chExt cx="7691438" cy="235351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72007" y="803588"/>
            <a:ext cx="16088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3,1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25407" y="788712"/>
            <a:ext cx="16088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3,1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1" y="1378276"/>
            <a:ext cx="2753046" cy="165939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302758" y="1698078"/>
            <a:ext cx="3825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Выдано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возмещение части затрат, связанных с уплатой субъектами МСП первого взноса при заключении договора лизинга оборудования субъектам МСП на сумму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554,00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следствии чего создано 3 и сохранено 53 рабочих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реализации мероприятия субъектам МСП передано в аренду 49 объектов недвижимого имущества общей площадью 7,95 тыс. кв. м., из них больше половины по льготным ставкам арендной платы, (28 объектов общей площадью 6,26 тыс. кв. м.).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8" descr="C:\Users\Осипова.osipovaev\Downloads\ярмарка 06.04.2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1" y="3230348"/>
            <a:ext cx="2753046" cy="155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595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40" y="215978"/>
            <a:ext cx="6994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и поддержка малого и среднего предпринимательства в Дальнегорском городском округе» на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2015-2021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9" y="1131696"/>
            <a:ext cx="2803752" cy="1568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95934" y="1131696"/>
            <a:ext cx="3825408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Соисполнитель программы 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МАУ МК «ЦРП» направлена субсидия на выполнение муниципального задания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1 200,00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МСП выдан 41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26,4 млн. рублей, проведено для субъектов МСП 3 бесплатных семинара, 10 круглых столов, 1 тренинг, 37 ярмарок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314 субъектов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ткрыто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представительство краевого центра «Мой бизнес». Для поддержания деловой активности субъектов МСП, оказана 961 консультация. Силами администрации проведено 2 конкурса среди субъектов Малого бизнеса (Предприниматель года, Новогоднее оформление объектов предпринимательской деятельности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300,00 тыс. руб.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9" y="2847549"/>
            <a:ext cx="2803751" cy="171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79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40" y="232755"/>
            <a:ext cx="6980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341077" y="740947"/>
            <a:ext cx="6721755" cy="576530"/>
            <a:chOff x="4132262" y="1075488"/>
            <a:chExt cx="7691438" cy="235351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29728" y="869198"/>
            <a:ext cx="1762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754,3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02707" y="823289"/>
            <a:ext cx="1762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743,7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40710" y="1368476"/>
            <a:ext cx="4047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 Развитие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дошкольного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en-US" sz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дошкольным учреждениям на выполнение муниципального задания  –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318 073,03 тыс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ru-RU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2" y="3218709"/>
            <a:ext cx="2803752" cy="14740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2" y="1478878"/>
            <a:ext cx="2803752" cy="156855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887635"/>
              </p:ext>
            </p:extLst>
          </p:nvPr>
        </p:nvGraphicFramePr>
        <p:xfrm>
          <a:off x="3309582" y="2176556"/>
          <a:ext cx="3781194" cy="903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178">
                  <a:extLst>
                    <a:ext uri="{9D8B030D-6E8A-4147-A177-3AD203B41FA5}">
                      <a16:colId xmlns:a16="http://schemas.microsoft.com/office/drawing/2014/main" val="3739652295"/>
                    </a:ext>
                  </a:extLst>
                </a:gridCol>
                <a:gridCol w="1426191">
                  <a:extLst>
                    <a:ext uri="{9D8B030D-6E8A-4147-A177-3AD203B41FA5}">
                      <a16:colId xmlns:a16="http://schemas.microsoft.com/office/drawing/2014/main" val="3470592456"/>
                    </a:ext>
                  </a:extLst>
                </a:gridCol>
                <a:gridCol w="1207825">
                  <a:extLst>
                    <a:ext uri="{9D8B030D-6E8A-4147-A177-3AD203B41FA5}">
                      <a16:colId xmlns:a16="http://schemas.microsoft.com/office/drawing/2014/main" val="3440095134"/>
                    </a:ext>
                  </a:extLst>
                </a:gridCol>
              </a:tblGrid>
              <a:tr h="400722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Указа Президента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по «дорожной карте» в 201</a:t>
                      </a:r>
                      <a:r>
                        <a:rPr lang="en-US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году, руб.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«по факту» в 201</a:t>
                      </a:r>
                      <a:r>
                        <a:rPr lang="en-US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году, руб.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753761"/>
                  </a:ext>
                </a:extLst>
              </a:tr>
              <a:tr h="4007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№597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35 561,00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37 386,09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42722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41343" y="3059381"/>
            <a:ext cx="38868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учебного года в дошкольных учреждениях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воспитывалось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 Учебный год закончился с численностью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наполняемость групп в муниципальных дошкольных образовательных учреждениях 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(в логопедических группах 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очередь для определения детей от 3-х до 7 лет в дошкольные учреждения- 0 человек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40" y="232755"/>
            <a:ext cx="6980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194" y="917369"/>
            <a:ext cx="68511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Субсидии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иные цели в рамках данной подпрограммы 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7 419,00 тыс. руб.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 следующие мероприятия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зданий (капитальный ремонт МДОБУ №12, проект на капитальный ремонт, гос. экспертиза сметной стоимости МДОБУ №30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1 185,00 тыс. руб.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системы образования (приобретение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электротитана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холодильника, сковороды, постельного белья, швейной машины, пылесосов, мясорубки,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пароконвектомата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электрической печи, ремонт электрической плиты, установка теневых навесов в 9 дошкольных учреждениях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1 640,92 тыс. руб.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зданий и территорий (приобретение строительных материалов в 14 дошкольных учреждениях, замена входной двери в МДОБУ №7 и МДОБУ №13, установка окон в МДОБУ №7 и МДОБУ №12, ремонт теплосчетчика в МДОБУ д/с № 3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</a:p>
          <a:p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807,40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b="1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обеспечению антитеррористической защищенности (монтаж охранной системы "Андромеда" в 11 дошкольных учреждениях)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1 785,67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21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40" y="232755"/>
            <a:ext cx="6980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0" y="1201119"/>
            <a:ext cx="2787846" cy="16059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29714" y="828620"/>
            <a:ext cx="4023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общего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общеобразовательным учреждениям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на выполнение муниципального задания  – </a:t>
            </a:r>
            <a:r>
              <a:rPr lang="en-US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317 470,88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9714" y="2744411"/>
            <a:ext cx="3901826" cy="2198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иные цели в рамках данной подпрограммы  – </a:t>
            </a:r>
            <a:r>
              <a:rPr lang="en-US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52 594,12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 следующие мероприятия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апитальный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(капитальный ремонт МОБУ СОШ №21)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3 123,34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ероприятия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пожарной безопасности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272,96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не связанное с оказанием услуги (выплата заработной платы и отчислений с ФОТ, а также часть коммунальных расходов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теплоэнергию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электроэнергию МОБУ СОШ № 21 и МОБУ СОШ № 12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2 476,70 тыс.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447734"/>
              </p:ext>
            </p:extLst>
          </p:nvPr>
        </p:nvGraphicFramePr>
        <p:xfrm>
          <a:off x="3290030" y="1750193"/>
          <a:ext cx="3781194" cy="903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178">
                  <a:extLst>
                    <a:ext uri="{9D8B030D-6E8A-4147-A177-3AD203B41FA5}">
                      <a16:colId xmlns:a16="http://schemas.microsoft.com/office/drawing/2014/main" val="3739652295"/>
                    </a:ext>
                  </a:extLst>
                </a:gridCol>
                <a:gridCol w="1426191">
                  <a:extLst>
                    <a:ext uri="{9D8B030D-6E8A-4147-A177-3AD203B41FA5}">
                      <a16:colId xmlns:a16="http://schemas.microsoft.com/office/drawing/2014/main" val="3470592456"/>
                    </a:ext>
                  </a:extLst>
                </a:gridCol>
                <a:gridCol w="1207825">
                  <a:extLst>
                    <a:ext uri="{9D8B030D-6E8A-4147-A177-3AD203B41FA5}">
                      <a16:colId xmlns:a16="http://schemas.microsoft.com/office/drawing/2014/main" val="3440095134"/>
                    </a:ext>
                  </a:extLst>
                </a:gridCol>
              </a:tblGrid>
              <a:tr h="400722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Указа Президента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по «дорожной карте» в 201</a:t>
                      </a:r>
                      <a:r>
                        <a:rPr lang="en-US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году, руб.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«по факту» в 201</a:t>
                      </a:r>
                      <a:r>
                        <a:rPr lang="en-US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году, руб.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753761"/>
                  </a:ext>
                </a:extLst>
              </a:tr>
              <a:tr h="4007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№597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38 056,80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46 005,91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42722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0" y="3063646"/>
            <a:ext cx="2787846" cy="15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97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40" y="271501"/>
            <a:ext cx="6980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540" y="960831"/>
            <a:ext cx="69808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Модернизация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 (приобретение мясорубки в МОБУ СОШ № 5, приобретение электрического титана и электрической печи в МОБУ СОШ № 8, приобретение котла пищеварочного в МОБУ СОШ №1; приобретение холодильников в 12 общеобразовательных учреждениях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709,89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екущий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зданий и территорий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ограждения в МОБУ СОШ 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потолка в холле в МОБУ СОШ №1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11 728,28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ероприятия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антитеррористической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защищенности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1 705,61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платы педагогам в пришкольных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лагерях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831,91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бесплатного питания в муниципальных общеобразовательных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21 972,69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детей в пришкольных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лагерях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4 046,02 тыс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en-US" sz="1200" b="1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подвоза, не связанного с учебным процессом МОБУ СОШ 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1 951,75 тыс. руб.</a:t>
            </a:r>
            <a:endParaRPr lang="en-US" sz="1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436" y="3296472"/>
            <a:ext cx="6820575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9436" y="3296472"/>
            <a:ext cx="6820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проекта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ребенка»:</a:t>
            </a:r>
            <a:endParaRPr lang="ru-RU" sz="1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создание в общеобразовательных организациях, расположенных в сельской местности, условий для занятия физической культурой и спортом (ремонт спортивного зала МОБУ СОШ № 12)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3 774,97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09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40" y="232755"/>
            <a:ext cx="6980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2161" y="742468"/>
            <a:ext cx="4060209" cy="4229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дополнительного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lang="ru-RU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муниципальному образовательному бюджетному учреждению дополнительного образования «Центр детского творчества» на выполнение муниципального задания и иные цели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12 440,14 тыс. руб.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поддержка педагогических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кадров»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в сфере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призов, грамот,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медалей)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27,00 тыс.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 социальной поддержки педагогическим работникам муниципальных образовательных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(единовременную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выплату молодым специалистам получили 17 человек, ежемесячную выплату молодым специалистам получили 28 человек, компенсацию за санаторно-курортное лечение получил 1 педагогический работник, компенсацию за наем жилья – 2 человека, ежемесячную выплату наставникам получили 6 человек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6 545,00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функций Управления образования администрации ДГО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20 373,93 тыс. руб.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3" y="2998922"/>
            <a:ext cx="2756848" cy="1543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3" y="895510"/>
            <a:ext cx="2685602" cy="166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64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12" y="234472"/>
            <a:ext cx="6953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«Защита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населения и территории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 от чрезвычайных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ситуаций»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347901" y="743388"/>
            <a:ext cx="6721755" cy="576530"/>
            <a:chOff x="4132262" y="1075488"/>
            <a:chExt cx="7691438" cy="235351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13497" y="840893"/>
            <a:ext cx="16088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1,3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64152" y="809086"/>
            <a:ext cx="16088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1,3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25337" y="1467865"/>
            <a:ext cx="40602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 на территории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наружного противопожарного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водоснабжения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100,00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разрывов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300,00 тыс.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возникновения возгораний в местах проживания малообеспеченных социально неадаптированных и маломобильных групп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150,00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баннеров  и памяток о мерах пожарной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20,00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общественного порядка на территории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баннеров и памяток по действиям при террористических и экстремистских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20,00 тыс. руб.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1" y="1467865"/>
            <a:ext cx="2736376" cy="15635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1" y="3249128"/>
            <a:ext cx="2681784" cy="15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20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12" y="210014"/>
            <a:ext cx="6953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«Защита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населения и территории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 от чрезвычайных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ситуаций»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25337" y="1140319"/>
            <a:ext cx="40602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«Предупреждение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чрезвычайных ситуаций мирного и военного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времени»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шанцевого инструмента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100,00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противопаводкового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рва 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Каменка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256,00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локальной системы оповещения для гидротехнического сооружения водохранилища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Нежданкинское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300,00 тыс. руб. </a:t>
            </a:r>
            <a:endParaRPr lang="ru-RU" sz="1200" b="1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баннеров и памяток по действиям по предупреждению чрезвычайных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20,00 тыс.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7" y="958466"/>
            <a:ext cx="2704540" cy="370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3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788" y="340251"/>
            <a:ext cx="5945457" cy="314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понятия,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используемые в бюджетном процессе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708" y="654504"/>
            <a:ext cx="65325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Бюджет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Доходы </a:t>
            </a:r>
            <a:r>
              <a:rPr lang="ru-RU" sz="1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источников финансирования дефицита бюджета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Расходы </a:t>
            </a:r>
            <a:r>
              <a:rPr lang="ru-RU" sz="1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средства, за исключением источников финансирования дефицита бюджета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Профицит </a:t>
            </a:r>
            <a:r>
              <a:rPr lang="ru-RU" sz="1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Дефицит </a:t>
            </a:r>
            <a:r>
              <a:rPr lang="ru-RU" sz="1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средства одного бюджета бюджетной системы РФ, перечисляемые другому бюджету бюджетной системы РФ.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Безвозмездные </a:t>
            </a:r>
            <a:r>
              <a:rPr lang="ru-RU" sz="1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поступления, поступающие в бюджет денежные средства на безвозвратной и без возмездной основе в виде дотации, субсидий, субвенций из других бюджетов бюджетной системы Российской Федерации, а также перечисления от физических и юридических лиц, международных организаций и правительств иностранных государств в том числе добровольных пожертвований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78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4" y="215978"/>
            <a:ext cx="6967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землеустройства и землепользования на территории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9718" y="1258750"/>
            <a:ext cx="374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Мероприятия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землеустройству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землепользованию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(средства направлены на выполнение комплекса кадастровых работ и межевых планов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1 072,83 тыс. руб.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372631" y="735530"/>
            <a:ext cx="6721755" cy="576530"/>
            <a:chOff x="4132262" y="1075488"/>
            <a:chExt cx="7691438" cy="235351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93551" y="796605"/>
            <a:ext cx="16088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1,1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10647" y="834206"/>
            <a:ext cx="16088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1,1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1" y="3202980"/>
            <a:ext cx="2905261" cy="16130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3" y="1379029"/>
            <a:ext cx="2864989" cy="1519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8829" y="2089747"/>
            <a:ext cx="363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поставлено на кадастровый учет 35 земельных участков, для  предоставления с торгов.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69855" y="2779974"/>
            <a:ext cx="3815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2.Сформировано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поставлено на кадастровый учет 44 земельных участка для индивидуального жилищного строительства.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68829" y="3510936"/>
            <a:ext cx="37623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3.Выполнены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проекты межевания земель сельскохозяйственного назначения на общую площадь 1809,6 га.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21245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4" y="210014"/>
            <a:ext cx="6974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 на территории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421247" y="672050"/>
            <a:ext cx="6721755" cy="576530"/>
            <a:chOff x="4132262" y="1075488"/>
            <a:chExt cx="7691438" cy="235351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49640" y="761730"/>
            <a:ext cx="1762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143,0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65033" y="754854"/>
            <a:ext cx="1762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143,0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07465" y="1330378"/>
            <a:ext cx="40602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«Сохранение народного творчества и развитие культурно-досуговой деятельности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5 учреждениям клубного типа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на выполнение муниципального задания  – </a:t>
            </a:r>
            <a:r>
              <a:rPr lang="en-US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58 921,58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235164"/>
              </p:ext>
            </p:extLst>
          </p:nvPr>
        </p:nvGraphicFramePr>
        <p:xfrm>
          <a:off x="3277218" y="2464526"/>
          <a:ext cx="3781194" cy="8063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178">
                  <a:extLst>
                    <a:ext uri="{9D8B030D-6E8A-4147-A177-3AD203B41FA5}">
                      <a16:colId xmlns:a16="http://schemas.microsoft.com/office/drawing/2014/main" val="3739652295"/>
                    </a:ext>
                  </a:extLst>
                </a:gridCol>
                <a:gridCol w="1426191">
                  <a:extLst>
                    <a:ext uri="{9D8B030D-6E8A-4147-A177-3AD203B41FA5}">
                      <a16:colId xmlns:a16="http://schemas.microsoft.com/office/drawing/2014/main" val="3470592456"/>
                    </a:ext>
                  </a:extLst>
                </a:gridCol>
                <a:gridCol w="1207825">
                  <a:extLst>
                    <a:ext uri="{9D8B030D-6E8A-4147-A177-3AD203B41FA5}">
                      <a16:colId xmlns:a16="http://schemas.microsoft.com/office/drawing/2014/main" val="3440095134"/>
                    </a:ext>
                  </a:extLst>
                </a:gridCol>
              </a:tblGrid>
              <a:tr h="400722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Указа Президента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по «дорожной карте» в 201</a:t>
                      </a:r>
                      <a:r>
                        <a:rPr lang="en-US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году, руб.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«по факту» в 201</a:t>
                      </a:r>
                      <a:r>
                        <a:rPr lang="en-US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году, руб.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753761"/>
                  </a:ext>
                </a:extLst>
              </a:tr>
              <a:tr h="3034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№597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38 056,80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7706" marR="117706" marT="58853" marB="588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37 751,42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7706" marR="117706" marT="58853" marB="588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42722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07465" y="3389368"/>
            <a:ext cx="39207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пяти муниципальных бюджетных учреждениях клубного типа на 01.01.2020г. функционировало 108 клубных формирований (коллективов самодеятельного народного творчества, клубов по интересам, кружков, любительских объединений, секций) с численностью 1645 человек, из них для детей – 70 клубных формирования с численностью 1153 человека.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9" y="1305637"/>
            <a:ext cx="2708535" cy="16234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8" y="3130658"/>
            <a:ext cx="2708535" cy="16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6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4" y="210014"/>
            <a:ext cx="6974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 на территории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8364" y="890324"/>
            <a:ext cx="69740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иные цели в рамках данной подпрограммы – </a:t>
            </a:r>
            <a:r>
              <a:rPr lang="en-US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13 374,01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en-US" sz="1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 учреждений культуры клубного типа (приобретение программного аппаратного комплекса управления лазерными системами,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скамьи МБУ "ДКХ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348,35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общегородских окружных мероприятий, фестивалей, конкурсов учреждениями культуры клубного типа (празднование 9 Мая, Дня Победы, Дня города, Дня села, Нового года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3 718,52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 в учреждениях культуры клубного типа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(монтажные, сварочные и пусконаладочные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пожаротушения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автоматики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«ДКХ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1 317,56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порядка, в том числе защита от проявлений терроризма и экстремизма в учреждениях культуры клубного типа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(установка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ограждения в МБУ КСЦ «Полиметалл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570,00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6259" y="3294183"/>
            <a:ext cx="6820575" cy="6463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6259" y="3294183"/>
            <a:ext cx="68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проекта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среда»:</a:t>
            </a:r>
            <a:endParaRPr lang="ru-RU" sz="1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передвижного многофункционального центра (автоклуба) МБУ «Дворец культуры Химиков» –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419,58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211140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4" y="210014"/>
            <a:ext cx="6974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 на территории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90302" y="820466"/>
            <a:ext cx="40602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библиотечного дела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центральной библиотечной системе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на выполнение муниципального задания 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24 453,00 тыс. руб.</a:t>
            </a:r>
          </a:p>
          <a:p>
            <a:pPr algn="just"/>
            <a:endParaRPr lang="ru-RU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660077"/>
              </p:ext>
            </p:extLst>
          </p:nvPr>
        </p:nvGraphicFramePr>
        <p:xfrm>
          <a:off x="3233790" y="1707619"/>
          <a:ext cx="3781194" cy="8063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178">
                  <a:extLst>
                    <a:ext uri="{9D8B030D-6E8A-4147-A177-3AD203B41FA5}">
                      <a16:colId xmlns:a16="http://schemas.microsoft.com/office/drawing/2014/main" val="3739652295"/>
                    </a:ext>
                  </a:extLst>
                </a:gridCol>
                <a:gridCol w="1426191">
                  <a:extLst>
                    <a:ext uri="{9D8B030D-6E8A-4147-A177-3AD203B41FA5}">
                      <a16:colId xmlns:a16="http://schemas.microsoft.com/office/drawing/2014/main" val="3470592456"/>
                    </a:ext>
                  </a:extLst>
                </a:gridCol>
                <a:gridCol w="1207825">
                  <a:extLst>
                    <a:ext uri="{9D8B030D-6E8A-4147-A177-3AD203B41FA5}">
                      <a16:colId xmlns:a16="http://schemas.microsoft.com/office/drawing/2014/main" val="3440095134"/>
                    </a:ext>
                  </a:extLst>
                </a:gridCol>
              </a:tblGrid>
              <a:tr h="400722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Указа Президента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по «дорожной карте» в 201</a:t>
                      </a:r>
                      <a:r>
                        <a:rPr lang="en-US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году, руб.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«по факту» в 201</a:t>
                      </a:r>
                      <a:r>
                        <a:rPr lang="en-US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году, руб.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753761"/>
                  </a:ext>
                </a:extLst>
              </a:tr>
              <a:tr h="3034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№597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38 056,80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7706" marR="117706" marT="58853" marB="588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39 029,40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7706" marR="117706" marT="58853" marB="588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42722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18166" y="2709775"/>
            <a:ext cx="4012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подпрограммы осуществляет деятельность МБУ «Централизованная библиотечная система»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округа, в состав которого входят: центральная городская библиотека, центральная детская библиотека и 7 библиотек – филиалов, в том числе  5 -  в сельской местности, 1 детская библиотека - филиал, 1- городская библиотека-филиал.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г. библиотеки предоставили услугу 16,1 тыс. пользователей.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6" y="1088911"/>
            <a:ext cx="2665709" cy="17048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6" y="3092713"/>
            <a:ext cx="2665709" cy="16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87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4" y="264258"/>
            <a:ext cx="6974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 на территории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8364" y="903972"/>
            <a:ext cx="69740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иные цели в рамках данной подпрограммы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988,59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 (приобретение книжной продукции, компьютера, МФУ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637,33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общегородских окружных мероприятий, фестивалей, конкурсов (приобретение цветов и расходных материалов на День города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16,40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 (проверка сетей противопожарного водопровода, оценка состояния огнезащитной обработки деревянных конструкций кровли здания, приобретение огнетушителей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47,80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емонт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 (помещений) МБУ ЦБС (работы по замене дверей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58,21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порядка, в том числе защита от проявлений терроризма и экстремизма в МБУ ЦБС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(замена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дверей, монтаж охранной системы, приобретение кнопки охранной сигнализации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78,23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комплектованию книжных фондов и обеспечение информационно-техническим оборудованием библиотек (компьютер, книжный фонд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150,61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773298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4" y="210014"/>
            <a:ext cx="6974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 на территории </a:t>
            </a:r>
            <a:r>
              <a:rPr lang="ru-RU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2161" y="1475211"/>
            <a:ext cx="39273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музейного дела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музейно-выставочному центру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на выполнение муниципального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7 920,00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b="1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иные цели в рамках данной подпрограммы – </a:t>
            </a:r>
            <a:r>
              <a:rPr lang="en-US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240,71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емонт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(помещений) (ремонт туалетной комнаты и ремонт узла учета тепловой энергии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110,72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порядка, в том числе защита от проявлений терроризма и экстремизма (оплата за установку системы видеонаблюдения, установка защитных жалюзи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129,99 тыс.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9" y="1070646"/>
            <a:ext cx="2679906" cy="1729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9" y="3076414"/>
            <a:ext cx="2679906" cy="170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9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4" y="210014"/>
            <a:ext cx="6974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 на территории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2161" y="719727"/>
            <a:ext cx="4060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дополнительного образования в сфере культуры и искусства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детской школе искусств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на выполнение муниципального задания и иные цели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20 855,33 тыс. руб.</a:t>
            </a:r>
          </a:p>
          <a:p>
            <a:pPr algn="just"/>
            <a:endParaRPr lang="ru-RU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89936"/>
              </p:ext>
            </p:extLst>
          </p:nvPr>
        </p:nvGraphicFramePr>
        <p:xfrm>
          <a:off x="3271668" y="1841186"/>
          <a:ext cx="3781194" cy="8063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178">
                  <a:extLst>
                    <a:ext uri="{9D8B030D-6E8A-4147-A177-3AD203B41FA5}">
                      <a16:colId xmlns:a16="http://schemas.microsoft.com/office/drawing/2014/main" val="3739652295"/>
                    </a:ext>
                  </a:extLst>
                </a:gridCol>
                <a:gridCol w="1426191">
                  <a:extLst>
                    <a:ext uri="{9D8B030D-6E8A-4147-A177-3AD203B41FA5}">
                      <a16:colId xmlns:a16="http://schemas.microsoft.com/office/drawing/2014/main" val="3470592456"/>
                    </a:ext>
                  </a:extLst>
                </a:gridCol>
                <a:gridCol w="1207825">
                  <a:extLst>
                    <a:ext uri="{9D8B030D-6E8A-4147-A177-3AD203B41FA5}">
                      <a16:colId xmlns:a16="http://schemas.microsoft.com/office/drawing/2014/main" val="3440095134"/>
                    </a:ext>
                  </a:extLst>
                </a:gridCol>
              </a:tblGrid>
              <a:tr h="400722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Указа Президента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по «дорожной карте» в 201</a:t>
                      </a:r>
                      <a:r>
                        <a:rPr lang="en-US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году, руб.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«по факту» в 201</a:t>
                      </a:r>
                      <a:r>
                        <a:rPr lang="en-US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году, руб.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753761"/>
                  </a:ext>
                </a:extLst>
              </a:tr>
              <a:tr h="3034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№597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38 056,80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7706" marR="117706" marT="58853" marB="588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41 486,82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7706" marR="117706" marT="58853" marB="588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42722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9" y="1078071"/>
            <a:ext cx="2783391" cy="16608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32160" y="2797555"/>
            <a:ext cx="40602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МБУДО ДШИ г. Дальнегорска реализует дополнительные предпрофессиональные программы в области искусств (народные инструменты, струнные инструменты, фортепиано, декоративно-прикладное творчество, живопись (с 2015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01.09.2012 года по федеральным государственным требованиям (ФГТ). Количество обучающихся на 31.12.2019 года составило 310 человек. Сохранение контингента учащихся – 100%.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на 31.12.2019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ФГТ составляет 190 человек или 61,3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9" y="3022170"/>
            <a:ext cx="2783391" cy="171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017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4" y="210014"/>
            <a:ext cx="6974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 на территории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5" y="2800154"/>
            <a:ext cx="2783391" cy="17539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8364" y="794789"/>
            <a:ext cx="69740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  <a:r>
              <a:rPr lang="en-US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Детской школы искусств г. Дальнегорска добились в 2019 году высоких результатов, участвуя в профессиональных конкурсах исполнительского мастерства: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Миронова Полина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Лауреат 2 степени в  номинации «сольное инструментальное исполнительство»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 Международного   Азиатско-Тихоокеанского фестиваль-конкурса «Восточный калейдоскоп-2019» г. Владивосток;</a:t>
            </a:r>
            <a:endParaRPr lang="en-US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Миронова Полина и 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Кислинская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Лауреат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– в номинации «Учитель и ученик»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Международного конкурса исполнительского мастерства преподавателей детских музыкальных школ и детских школ искусств им. Г.Я. </a:t>
            </a:r>
            <a:r>
              <a:rPr lang="ru-RU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Низовского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«Золотой ключ – 2019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Владивосток;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Хвастов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Федор и Костин Егор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(преподаватель М.Ю.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Иванась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Лауреаты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 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 Регионального конкурса ансамблевой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музыки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З. </a:t>
            </a:r>
            <a:r>
              <a:rPr lang="ru-RU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Фишова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г. Владивосток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64077" y="3072475"/>
            <a:ext cx="37623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школа искусств г. Дальнегорска стала победителем и признана лауреатом  конкурса «500 лучших образовательных организаций страны - 2019» в номинации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дополнительного образования детей и взрослых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2019»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273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4" y="210014"/>
            <a:ext cx="6974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 на территории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93325" y="722946"/>
            <a:ext cx="42990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иные цели в рамках данной подпрограммы –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2 605,47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емонт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 (помещений) МБУ ДО ДШИ (приобретение жалюзи; оплата электромонтажных работ, услуги по ремонту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417,62 тыс. руб.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противопожарных датчиков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17,00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порядка, в том числе защита от проявлений терроризма и экстремизма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уличного освещения, изготовление и установка засова на запасной двери пожарного выхода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58,00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федерального проекта «Культурная среда»: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учреждений в сфере культуры (детских школ искусств) музыкальными инструментами, оборудованием и учебными материалами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2 112,85 тыс. руб.</a:t>
            </a:r>
            <a:endParaRPr lang="en-US" sz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программы: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функций Управления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молодежной политики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ДГО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9 396,5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культурного наследия (памятников истории и культуры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4 281,0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917619"/>
            <a:ext cx="2272352" cy="382801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954740" y="2929949"/>
            <a:ext cx="4176214" cy="9149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31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40" y="215978"/>
            <a:ext cx="6974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физической культуры и спорта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341194" y="748329"/>
            <a:ext cx="6721755" cy="576530"/>
            <a:chOff x="4132262" y="1075488"/>
            <a:chExt cx="7691438" cy="235351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29845" y="853297"/>
            <a:ext cx="1762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105,3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02707" y="815336"/>
            <a:ext cx="1762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105,3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82241" y="1324859"/>
            <a:ext cx="40602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детско-юношеского спорта на территории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3 спортивным школам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на выполнение муниципального задания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031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</a:t>
            </a:r>
          </a:p>
          <a:p>
            <a:endParaRPr lang="ru-RU" sz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иные цели в рамках данной подпрограммы  – </a:t>
            </a:r>
            <a:r>
              <a:rPr lang="en-US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5 763,40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 следующие мероприятия: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узла учета тепловой энергии в МБУ СШ «Гранит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390,0</a:t>
            </a:r>
            <a:r>
              <a:rPr lang="en-US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endParaRPr lang="ru-RU" sz="1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5" y="1463279"/>
            <a:ext cx="2729782" cy="15368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5" y="3273370"/>
            <a:ext cx="2729782" cy="1536825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166628" y="2309247"/>
            <a:ext cx="4002829" cy="5036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126713" y="2243467"/>
            <a:ext cx="388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проекта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«Спорт-норма жизни»: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7 581,43 тыс.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69174" y="3872991"/>
            <a:ext cx="3902088" cy="9372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48271" y="3863146"/>
            <a:ext cx="3786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проекта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«Спорт-норма жизни»: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спортивного инвентаря и оборудования в МБУ СШ «Лотос», МБУ СШ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Верикаль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МБУ СШ «Гранит»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5 373,40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94207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703" y="700998"/>
            <a:ext cx="636980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Бюджетная </a:t>
            </a:r>
            <a:r>
              <a:rPr lang="ru-RU" sz="1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совокупность всех бюджетов в Российской федерации: федерального, региональных, местных, государственных внебюджетных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фондов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Дотации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их использования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Субсидия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бюджетам субъектов Российской Федерации в целях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Федерации, и расходных обязательств по выполнению полномочий органов местного самоуправления по вопросам местного значения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	Субвенция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бюджетам территориальных фондов обязательного медицинского страхования в целях финансового обеспечения расходных обязательств субъектов Российской Федерации, возникающих при выполнении полномочий Российской Федерации в сфере обязательного медицинского страхования, переданных для осуществления органам государственной власти субъектов Российской Федерации федеральными законами.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186" y="386745"/>
            <a:ext cx="6230318" cy="314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понятия, используемые в бюджетном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процессе (продолжение)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892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40" y="215978"/>
            <a:ext cx="6974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физической культуры и спорта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1538" y="4197395"/>
            <a:ext cx="6974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муниципальной программы: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физической культуры и массового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(участие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мероприятиях, проведение спортивных мероприятий)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000,00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6132" y="774659"/>
            <a:ext cx="6842698" cy="34227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9434" y="800753"/>
            <a:ext cx="66993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рамках 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проекта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 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норма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жизни»:</a:t>
            </a:r>
            <a:endParaRPr lang="ru-RU" sz="1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спортивной площадки МОБУ СОШ № 17 (устройство дренажа и основания из щебня, покрытия из резиновой крошки, устройство тренажеров, трибун и раздевалок, освещение площадки)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8 615,50 тыс.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крытая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площадка (атлетический павильон) для гимнастических упражнений МБУ «Спортивная школа «Гранит»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2 092,17 тыс. руб.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еконструкция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тира муниципального бюджетного учреждения «Спортивная школа «Лотос» г. Дальнегорска. (разработка проектно-сменой документации)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2 500,00 тыс. руб.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спортивного объекта МБУ СШ «Вертикаль» (благоустройство и озеленение территории, устройство бетонной подготовки для беговых дорожек, устройство бесшовного покрытия бетонных дорожек из резиновой крошки, устройство щебеночной подготовки футбольного поля, покрытие футбольного поля искусственной травой,  установка баскетбольных стоек) –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909,60 тыс. руб.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системы вентиляции муниципального бюджетного учреждения «Спортивная школа «Лотос» г. Дальнегорска (приобретение оборудования и проведение работ по капитальному ремонту системы вентиляции)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10 399,60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4383825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188" y="225495"/>
            <a:ext cx="69603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«Молодежь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344489" y="579442"/>
            <a:ext cx="6721755" cy="576530"/>
            <a:chOff x="4132262" y="1075488"/>
            <a:chExt cx="7691438" cy="235351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87505" y="676661"/>
            <a:ext cx="16088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1,2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95149" y="661784"/>
            <a:ext cx="16088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1,2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25337" y="1396055"/>
            <a:ext cx="406020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"Социально-правовая защита, профилактика правонарушений, преступности и социально-вредных явлений в молодежной среде"  </a:t>
            </a:r>
            <a:r>
              <a:rPr lang="ru-RU" sz="1200" dirty="0">
                <a:solidFill>
                  <a:srgbClr val="0C6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  <a:r>
              <a:rPr lang="ru-RU" sz="1200" b="1" dirty="0" smtClean="0">
                <a:solidFill>
                  <a:srgbClr val="0C6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700,8</a:t>
            </a:r>
            <a:r>
              <a:rPr lang="en-US" sz="1200" b="1" dirty="0" smtClean="0">
                <a:solidFill>
                  <a:srgbClr val="0C6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200" b="1" dirty="0" smtClean="0">
                <a:solidFill>
                  <a:srgbClr val="0C6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</a:t>
            </a:r>
            <a:r>
              <a:rPr lang="ru-RU" sz="1200" b="1" dirty="0">
                <a:solidFill>
                  <a:srgbClr val="0C60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молодых людей, вовлеченных в реализацию молодежных проектов и инициатив, а также в деятельность трудовых отрядов составило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3000 человек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подпрограммы: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Проведение 25 обучающих семинаров для молодежи;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Участие в краевых мероприятиях различной направленности, в том числе в Форуме молодежи Приморья.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Участие в краевом конкурсе «Волонтер года» (1 место в номинации «Школьная волонтерская организация» - МОБУ «СОШ №2»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Патронусы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Трудоустройство  87 подростков от 14 до 18 лет.</a:t>
            </a:r>
          </a:p>
          <a:p>
            <a:endParaRPr lang="ru-RU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9" y="3165535"/>
            <a:ext cx="2730135" cy="16081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5" y="1225274"/>
            <a:ext cx="2709022" cy="163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936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188" y="349481"/>
            <a:ext cx="69603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«Молодежь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25337" y="944664"/>
            <a:ext cx="40602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: Жизнь без наркотиков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59,2</a:t>
            </a:r>
            <a:r>
              <a:rPr lang="en-US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молодых людей, вовлеченных в волонтерскую (добровольческую) деятельность, социально-значимую деятельность в Дальнегорском городском округе за  2019 года составило 1850 человек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Проведение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17 мероприятий, пропагандирующих здоровый образ жизни.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Изготовление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и распространение агитационно-информационной продукции в количестве 200 единиц.</a:t>
            </a:r>
          </a:p>
          <a:p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муниципальной программы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400,00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Присуждение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именных стипендий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Главы –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80,00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Присуждение ежегодной общественной премии для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молодежи –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40,00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городских массовых молодежных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мероприятий –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280,00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endParaRPr lang="ru-RU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6" y="1819790"/>
            <a:ext cx="2722381" cy="166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710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188" y="215978"/>
            <a:ext cx="6960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содержание улично-дорожной сети и благоустройство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2015-2021 годы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322442" y="735623"/>
            <a:ext cx="6721755" cy="576530"/>
            <a:chOff x="4132262" y="1075488"/>
            <a:chExt cx="7691438" cy="235351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37372" y="832807"/>
            <a:ext cx="1754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116,0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22623" y="885389"/>
            <a:ext cx="1754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114,0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78071" y="1177307"/>
            <a:ext cx="4041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общего пользования местного значения и инженерных сооружений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– </a:t>
            </a:r>
          </a:p>
          <a:p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508,15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дорожного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2 200,00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картографического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202,63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екущее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техническое обслуживание и эксплуатация муниципальных объектов наружного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освещения - 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7 056,48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роектирование, создание, реконструкция, капитальный ремонт, ремонт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92 736,85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территорий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1 839,19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содержание мест захоронения (кладбищ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</a:p>
          <a:p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500,00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территории муниципального образования (за исключением дорог местного значения)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2 837,95 тыс. руб.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поселений в городских округах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1 138,16 тыс. руб.</a:t>
            </a:r>
          </a:p>
          <a:p>
            <a:endParaRPr lang="ru-RU" sz="1200" b="1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68" y="1379654"/>
            <a:ext cx="2810466" cy="1598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68" y="3262393"/>
            <a:ext cx="2810466" cy="15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941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188" y="215978"/>
            <a:ext cx="6967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«Обеспечение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доступным жильем жителей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347901" y="790936"/>
            <a:ext cx="6721755" cy="576530"/>
            <a:chOff x="4132262" y="1075488"/>
            <a:chExt cx="7691438" cy="235351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12631" y="884545"/>
            <a:ext cx="16857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40,7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48927" y="824239"/>
            <a:ext cx="16857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40,1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96705" y="1463279"/>
            <a:ext cx="41032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жильем молодых семей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выплаты для приобретения жилья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молодым семьям общей численностью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приобретены жилые  помещения общей площадью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сумму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5 449,50 тыс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"Обеспечение жилыми помещениями детей-сирот, детей, оставшихся без попечения родителей, лиц из числа детей-сирот и детей, оставшихся без попечения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родителей«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и детей, оставшихся без попечения родителей,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жилыми помещениями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338,62 тыс.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благоустроенных жилых помещений для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7" y="1529657"/>
            <a:ext cx="2636958" cy="1455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8" y="3209534"/>
            <a:ext cx="2636958" cy="15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099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188" y="215978"/>
            <a:ext cx="6967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«Обеспечение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доступным жильем жителей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211" y="1053846"/>
            <a:ext cx="64782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помещений муниципального жилищного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3 199,27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зносы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капитальный ремонт общего имущества в многоквартирных домах за муниципальные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– </a:t>
            </a:r>
          </a:p>
          <a:p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394,49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апитальный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общего имущества в многоквартирных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183,09 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области жилищного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(определение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рыночной стоимости 1 кв. м. общей площади жилья по г. Дальнегорску,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автоматической пожарной сигнализации и системы оповещения о пожаре в здании муниципального общежития,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многоквартирных жилых домов и жилых помещений на территории ДГО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494,59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824198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4" y="215978"/>
            <a:ext cx="6960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«Формирование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современной городской среды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округа»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2018-2022 годы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337665" y="800940"/>
            <a:ext cx="6721755" cy="576530"/>
            <a:chOff x="4132262" y="1075488"/>
            <a:chExt cx="7691438" cy="235351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11981" y="813456"/>
            <a:ext cx="16857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46,3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72175" y="908843"/>
            <a:ext cx="16857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35,3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96705" y="1463279"/>
            <a:ext cx="41032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«1000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дворов на территории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в 2019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году»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территорий спортивными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площадками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904,66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внутридворовых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–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9 196,76 тыс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сметной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–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99,50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муниципальной программы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0" y="1463279"/>
            <a:ext cx="2696927" cy="1557555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175164" y="3020834"/>
            <a:ext cx="3887552" cy="17805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75164" y="3020834"/>
            <a:ext cx="39530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федерального проекта "Формирование комфортной городской среды"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Подготовка, проведение экспертизы сметной документации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196,50 тыс. руб.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общественной территории парк им.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Пушкина (фонтан)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402,34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дворовых территорий ул. Пионерская, ул. Строительная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6 523,00 тыс. руб.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урн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13,65 тыс. руб.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0" y="3175970"/>
            <a:ext cx="2696928" cy="165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49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4" y="215978"/>
            <a:ext cx="6967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«Противодействие коррупции в Дальнегорском городском округе»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406411" y="1021595"/>
            <a:ext cx="6721755" cy="576530"/>
            <a:chOff x="4132262" y="1075488"/>
            <a:chExt cx="7691438" cy="235351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33535" y="1159186"/>
            <a:ext cx="16857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0,02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64426" y="1155972"/>
            <a:ext cx="16857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0,02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96705" y="1463279"/>
            <a:ext cx="4103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 муниципального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(изготовлению брошюр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20,00 тыс. руб.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5" y="2195133"/>
            <a:ext cx="5934728" cy="211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578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9203" y="2489237"/>
            <a:ext cx="226344" cy="314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49203" y="2489237"/>
            <a:ext cx="226344" cy="314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07" y="292954"/>
            <a:ext cx="6532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расходах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 с учетом интересов целевых групп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budget.depfinnbr.ru/images/tg/sem_s_d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20" y="893871"/>
            <a:ext cx="767165" cy="53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1230" y="1425500"/>
            <a:ext cx="1733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с детьми</a:t>
            </a:r>
            <a:endParaRPr 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4148776" y="1095276"/>
            <a:ext cx="1415116" cy="2126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1708723" y="1095276"/>
            <a:ext cx="1438521" cy="18090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79278" y="1307914"/>
            <a:ext cx="2199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части родительской платы родителю за детей, посещающих дошкольные учреждения –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предоставлена 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2087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родителям.</a:t>
            </a:r>
          </a:p>
        </p:txBody>
      </p:sp>
      <p:sp>
        <p:nvSpPr>
          <p:cNvPr id="61" name="Стрелка вниз 60"/>
          <p:cNvSpPr/>
          <p:nvPr/>
        </p:nvSpPr>
        <p:spPr>
          <a:xfrm>
            <a:off x="1285057" y="2590911"/>
            <a:ext cx="240224" cy="347517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низ 65"/>
          <p:cNvSpPr/>
          <p:nvPr/>
        </p:nvSpPr>
        <p:spPr>
          <a:xfrm>
            <a:off x="5836974" y="2347562"/>
            <a:ext cx="240224" cy="486697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398899" y="3116122"/>
            <a:ext cx="2556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Запланировано: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9 429,0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      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8 369,9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(88,8%, по причине уменьшения воспитанников в детских садах)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379278" y="3054028"/>
            <a:ext cx="2199340" cy="918762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2674069" y="1788741"/>
            <a:ext cx="22376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бесплатным питанием в муниципальных общеобразовательных организациях (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многодетные семьи, малоимущие семьи и дети с ограниченными возможностями здоровья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2346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Стрелка вниз 94"/>
          <p:cNvSpPr/>
          <p:nvPr/>
        </p:nvSpPr>
        <p:spPr>
          <a:xfrm>
            <a:off x="3649203" y="3327624"/>
            <a:ext cx="226344" cy="479269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674069" y="3866827"/>
            <a:ext cx="2104615" cy="898902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893620" y="3930527"/>
            <a:ext cx="19976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Запланировано: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23 153,5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      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21 972,7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(94,9%,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фактической потребности)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891222" y="1446034"/>
            <a:ext cx="199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расходов на оплату стоимости путевок в летние оздоровительные лагеря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родителям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4958285" y="3132583"/>
            <a:ext cx="19976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Запланировано: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287 180,0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      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287 180,0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(100,0%)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874135" y="3076414"/>
            <a:ext cx="2199340" cy="87068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017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5FA8F30-8423-4FE4-87A6-009BB2BF2751}"/>
              </a:ext>
            </a:extLst>
          </p:cNvPr>
          <p:cNvGrpSpPr/>
          <p:nvPr/>
        </p:nvGrpSpPr>
        <p:grpSpPr>
          <a:xfrm>
            <a:off x="2657286" y="970256"/>
            <a:ext cx="744368" cy="575471"/>
            <a:chOff x="2843029" y="2549413"/>
            <a:chExt cx="2794847" cy="2518489"/>
          </a:xfrm>
          <a:solidFill>
            <a:srgbClr val="00B0F0"/>
          </a:solidFill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833F5587-3115-4ACC-8C97-835CFF88D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551" y="3067836"/>
              <a:ext cx="736325" cy="2000066"/>
            </a:xfrm>
            <a:custGeom>
              <a:avLst/>
              <a:gdLst>
                <a:gd name="T0" fmla="*/ 112 w 129"/>
                <a:gd name="T1" fmla="*/ 1 h 351"/>
                <a:gd name="T2" fmla="*/ 108 w 129"/>
                <a:gd name="T3" fmla="*/ 79 h 351"/>
                <a:gd name="T4" fmla="*/ 107 w 129"/>
                <a:gd name="T5" fmla="*/ 149 h 351"/>
                <a:gd name="T6" fmla="*/ 121 w 129"/>
                <a:gd name="T7" fmla="*/ 175 h 351"/>
                <a:gd name="T8" fmla="*/ 128 w 129"/>
                <a:gd name="T9" fmla="*/ 187 h 351"/>
                <a:gd name="T10" fmla="*/ 129 w 129"/>
                <a:gd name="T11" fmla="*/ 322 h 351"/>
                <a:gd name="T12" fmla="*/ 114 w 129"/>
                <a:gd name="T13" fmla="*/ 346 h 351"/>
                <a:gd name="T14" fmla="*/ 85 w 129"/>
                <a:gd name="T15" fmla="*/ 336 h 351"/>
                <a:gd name="T16" fmla="*/ 84 w 129"/>
                <a:gd name="T17" fmla="*/ 335 h 351"/>
                <a:gd name="T18" fmla="*/ 59 w 129"/>
                <a:gd name="T19" fmla="*/ 347 h 351"/>
                <a:gd name="T20" fmla="*/ 35 w 129"/>
                <a:gd name="T21" fmla="*/ 328 h 351"/>
                <a:gd name="T22" fmla="*/ 34 w 129"/>
                <a:gd name="T23" fmla="*/ 310 h 351"/>
                <a:gd name="T24" fmla="*/ 34 w 129"/>
                <a:gd name="T25" fmla="*/ 188 h 351"/>
                <a:gd name="T26" fmla="*/ 22 w 129"/>
                <a:gd name="T27" fmla="*/ 175 h 351"/>
                <a:gd name="T28" fmla="*/ 1 w 129"/>
                <a:gd name="T29" fmla="*/ 152 h 351"/>
                <a:gd name="T30" fmla="*/ 5 w 129"/>
                <a:gd name="T31" fmla="*/ 62 h 351"/>
                <a:gd name="T32" fmla="*/ 6 w 129"/>
                <a:gd name="T33" fmla="*/ 44 h 351"/>
                <a:gd name="T34" fmla="*/ 43 w 129"/>
                <a:gd name="T35" fmla="*/ 1 h 351"/>
                <a:gd name="T36" fmla="*/ 57 w 129"/>
                <a:gd name="T37" fmla="*/ 1 h 351"/>
                <a:gd name="T38" fmla="*/ 112 w 129"/>
                <a:gd name="T39" fmla="*/ 1 h 351"/>
                <a:gd name="connsiteX0" fmla="*/ 8611 w 9929"/>
                <a:gd name="connsiteY0" fmla="*/ 13 h 9903"/>
                <a:gd name="connsiteX1" fmla="*/ 8301 w 9929"/>
                <a:gd name="connsiteY1" fmla="*/ 2236 h 9903"/>
                <a:gd name="connsiteX2" fmla="*/ 8224 w 9929"/>
                <a:gd name="connsiteY2" fmla="*/ 4230 h 9903"/>
                <a:gd name="connsiteX3" fmla="*/ 9309 w 9929"/>
                <a:gd name="connsiteY3" fmla="*/ 4971 h 9903"/>
                <a:gd name="connsiteX4" fmla="*/ 9851 w 9929"/>
                <a:gd name="connsiteY4" fmla="*/ 5313 h 9903"/>
                <a:gd name="connsiteX5" fmla="*/ 9929 w 9929"/>
                <a:gd name="connsiteY5" fmla="*/ 9159 h 9903"/>
                <a:gd name="connsiteX6" fmla="*/ 8766 w 9929"/>
                <a:gd name="connsiteY6" fmla="*/ 9843 h 9903"/>
                <a:gd name="connsiteX7" fmla="*/ 6518 w 9929"/>
                <a:gd name="connsiteY7" fmla="*/ 9558 h 9903"/>
                <a:gd name="connsiteX8" fmla="*/ 6441 w 9929"/>
                <a:gd name="connsiteY8" fmla="*/ 9529 h 9903"/>
                <a:gd name="connsiteX9" fmla="*/ 4503 w 9929"/>
                <a:gd name="connsiteY9" fmla="*/ 9871 h 9903"/>
                <a:gd name="connsiteX10" fmla="*/ 2642 w 9929"/>
                <a:gd name="connsiteY10" fmla="*/ 9330 h 9903"/>
                <a:gd name="connsiteX11" fmla="*/ 2565 w 9929"/>
                <a:gd name="connsiteY11" fmla="*/ 8817 h 9903"/>
                <a:gd name="connsiteX12" fmla="*/ 2565 w 9929"/>
                <a:gd name="connsiteY12" fmla="*/ 5341 h 9903"/>
                <a:gd name="connsiteX13" fmla="*/ 1634 w 9929"/>
                <a:gd name="connsiteY13" fmla="*/ 4971 h 9903"/>
                <a:gd name="connsiteX14" fmla="*/ 7 w 9929"/>
                <a:gd name="connsiteY14" fmla="*/ 4315 h 9903"/>
                <a:gd name="connsiteX15" fmla="*/ 317 w 9929"/>
                <a:gd name="connsiteY15" fmla="*/ 1751 h 9903"/>
                <a:gd name="connsiteX16" fmla="*/ 394 w 9929"/>
                <a:gd name="connsiteY16" fmla="*/ 1239 h 9903"/>
                <a:gd name="connsiteX17" fmla="*/ 3262 w 9929"/>
                <a:gd name="connsiteY17" fmla="*/ 13 h 9903"/>
                <a:gd name="connsiteX18" fmla="*/ 4348 w 9929"/>
                <a:gd name="connsiteY18" fmla="*/ 13 h 9903"/>
                <a:gd name="connsiteX19" fmla="*/ 8611 w 9929"/>
                <a:gd name="connsiteY19" fmla="*/ 13 h 9903"/>
                <a:gd name="connsiteX0" fmla="*/ 8673 w 10000"/>
                <a:gd name="connsiteY0" fmla="*/ 13 h 10000"/>
                <a:gd name="connsiteX1" fmla="*/ 8360 w 10000"/>
                <a:gd name="connsiteY1" fmla="*/ 2258 h 10000"/>
                <a:gd name="connsiteX2" fmla="*/ 8283 w 10000"/>
                <a:gd name="connsiteY2" fmla="*/ 4271 h 10000"/>
                <a:gd name="connsiteX3" fmla="*/ 9376 w 10000"/>
                <a:gd name="connsiteY3" fmla="*/ 5020 h 10000"/>
                <a:gd name="connsiteX4" fmla="*/ 9921 w 10000"/>
                <a:gd name="connsiteY4" fmla="*/ 5365 h 10000"/>
                <a:gd name="connsiteX5" fmla="*/ 10000 w 10000"/>
                <a:gd name="connsiteY5" fmla="*/ 9249 h 10000"/>
                <a:gd name="connsiteX6" fmla="*/ 8829 w 10000"/>
                <a:gd name="connsiteY6" fmla="*/ 9939 h 10000"/>
                <a:gd name="connsiteX7" fmla="*/ 6565 w 10000"/>
                <a:gd name="connsiteY7" fmla="*/ 9652 h 10000"/>
                <a:gd name="connsiteX8" fmla="*/ 5517 w 10000"/>
                <a:gd name="connsiteY8" fmla="*/ 9471 h 10000"/>
                <a:gd name="connsiteX9" fmla="*/ 4535 w 10000"/>
                <a:gd name="connsiteY9" fmla="*/ 9968 h 10000"/>
                <a:gd name="connsiteX10" fmla="*/ 2661 w 10000"/>
                <a:gd name="connsiteY10" fmla="*/ 9421 h 10000"/>
                <a:gd name="connsiteX11" fmla="*/ 2583 w 10000"/>
                <a:gd name="connsiteY11" fmla="*/ 8903 h 10000"/>
                <a:gd name="connsiteX12" fmla="*/ 2583 w 10000"/>
                <a:gd name="connsiteY12" fmla="*/ 5393 h 10000"/>
                <a:gd name="connsiteX13" fmla="*/ 1646 w 10000"/>
                <a:gd name="connsiteY13" fmla="*/ 5020 h 10000"/>
                <a:gd name="connsiteX14" fmla="*/ 7 w 10000"/>
                <a:gd name="connsiteY14" fmla="*/ 4357 h 10000"/>
                <a:gd name="connsiteX15" fmla="*/ 319 w 10000"/>
                <a:gd name="connsiteY15" fmla="*/ 1768 h 10000"/>
                <a:gd name="connsiteX16" fmla="*/ 397 w 10000"/>
                <a:gd name="connsiteY16" fmla="*/ 1251 h 10000"/>
                <a:gd name="connsiteX17" fmla="*/ 3285 w 10000"/>
                <a:gd name="connsiteY17" fmla="*/ 13 h 10000"/>
                <a:gd name="connsiteX18" fmla="*/ 4379 w 10000"/>
                <a:gd name="connsiteY18" fmla="*/ 13 h 10000"/>
                <a:gd name="connsiteX19" fmla="*/ 8673 w 10000"/>
                <a:gd name="connsiteY19" fmla="*/ 13 h 10000"/>
                <a:gd name="connsiteX0" fmla="*/ 8673 w 10000"/>
                <a:gd name="connsiteY0" fmla="*/ 13 h 10000"/>
                <a:gd name="connsiteX1" fmla="*/ 8360 w 10000"/>
                <a:gd name="connsiteY1" fmla="*/ 2258 h 10000"/>
                <a:gd name="connsiteX2" fmla="*/ 8283 w 10000"/>
                <a:gd name="connsiteY2" fmla="*/ 4271 h 10000"/>
                <a:gd name="connsiteX3" fmla="*/ 9376 w 10000"/>
                <a:gd name="connsiteY3" fmla="*/ 5020 h 10000"/>
                <a:gd name="connsiteX4" fmla="*/ 9921 w 10000"/>
                <a:gd name="connsiteY4" fmla="*/ 5365 h 10000"/>
                <a:gd name="connsiteX5" fmla="*/ 10000 w 10000"/>
                <a:gd name="connsiteY5" fmla="*/ 9249 h 10000"/>
                <a:gd name="connsiteX6" fmla="*/ 8829 w 10000"/>
                <a:gd name="connsiteY6" fmla="*/ 9939 h 10000"/>
                <a:gd name="connsiteX7" fmla="*/ 6565 w 10000"/>
                <a:gd name="connsiteY7" fmla="*/ 9652 h 10000"/>
                <a:gd name="connsiteX8" fmla="*/ 4535 w 10000"/>
                <a:gd name="connsiteY8" fmla="*/ 9968 h 10000"/>
                <a:gd name="connsiteX9" fmla="*/ 2661 w 10000"/>
                <a:gd name="connsiteY9" fmla="*/ 9421 h 10000"/>
                <a:gd name="connsiteX10" fmla="*/ 2583 w 10000"/>
                <a:gd name="connsiteY10" fmla="*/ 8903 h 10000"/>
                <a:gd name="connsiteX11" fmla="*/ 2583 w 10000"/>
                <a:gd name="connsiteY11" fmla="*/ 5393 h 10000"/>
                <a:gd name="connsiteX12" fmla="*/ 1646 w 10000"/>
                <a:gd name="connsiteY12" fmla="*/ 5020 h 10000"/>
                <a:gd name="connsiteX13" fmla="*/ 7 w 10000"/>
                <a:gd name="connsiteY13" fmla="*/ 4357 h 10000"/>
                <a:gd name="connsiteX14" fmla="*/ 319 w 10000"/>
                <a:gd name="connsiteY14" fmla="*/ 1768 h 10000"/>
                <a:gd name="connsiteX15" fmla="*/ 397 w 10000"/>
                <a:gd name="connsiteY15" fmla="*/ 1251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  <a:gd name="connsiteX0" fmla="*/ 8673 w 10000"/>
                <a:gd name="connsiteY0" fmla="*/ 13 h 9994"/>
                <a:gd name="connsiteX1" fmla="*/ 8360 w 10000"/>
                <a:gd name="connsiteY1" fmla="*/ 2258 h 9994"/>
                <a:gd name="connsiteX2" fmla="*/ 8283 w 10000"/>
                <a:gd name="connsiteY2" fmla="*/ 4271 h 9994"/>
                <a:gd name="connsiteX3" fmla="*/ 9376 w 10000"/>
                <a:gd name="connsiteY3" fmla="*/ 5020 h 9994"/>
                <a:gd name="connsiteX4" fmla="*/ 9921 w 10000"/>
                <a:gd name="connsiteY4" fmla="*/ 5365 h 9994"/>
                <a:gd name="connsiteX5" fmla="*/ 10000 w 10000"/>
                <a:gd name="connsiteY5" fmla="*/ 9249 h 9994"/>
                <a:gd name="connsiteX6" fmla="*/ 8829 w 10000"/>
                <a:gd name="connsiteY6" fmla="*/ 9939 h 9994"/>
                <a:gd name="connsiteX7" fmla="*/ 6198 w 10000"/>
                <a:gd name="connsiteY7" fmla="*/ 9620 h 9994"/>
                <a:gd name="connsiteX8" fmla="*/ 4535 w 10000"/>
                <a:gd name="connsiteY8" fmla="*/ 9968 h 9994"/>
                <a:gd name="connsiteX9" fmla="*/ 2661 w 10000"/>
                <a:gd name="connsiteY9" fmla="*/ 9421 h 9994"/>
                <a:gd name="connsiteX10" fmla="*/ 2583 w 10000"/>
                <a:gd name="connsiteY10" fmla="*/ 8903 h 9994"/>
                <a:gd name="connsiteX11" fmla="*/ 2583 w 10000"/>
                <a:gd name="connsiteY11" fmla="*/ 5393 h 9994"/>
                <a:gd name="connsiteX12" fmla="*/ 1646 w 10000"/>
                <a:gd name="connsiteY12" fmla="*/ 5020 h 9994"/>
                <a:gd name="connsiteX13" fmla="*/ 7 w 10000"/>
                <a:gd name="connsiteY13" fmla="*/ 4357 h 9994"/>
                <a:gd name="connsiteX14" fmla="*/ 319 w 10000"/>
                <a:gd name="connsiteY14" fmla="*/ 1768 h 9994"/>
                <a:gd name="connsiteX15" fmla="*/ 397 w 10000"/>
                <a:gd name="connsiteY15" fmla="*/ 1251 h 9994"/>
                <a:gd name="connsiteX16" fmla="*/ 3285 w 10000"/>
                <a:gd name="connsiteY16" fmla="*/ 13 h 9994"/>
                <a:gd name="connsiteX17" fmla="*/ 4379 w 10000"/>
                <a:gd name="connsiteY17" fmla="*/ 13 h 9994"/>
                <a:gd name="connsiteX18" fmla="*/ 8673 w 10000"/>
                <a:gd name="connsiteY18" fmla="*/ 13 h 9994"/>
                <a:gd name="connsiteX0" fmla="*/ 8673 w 10000"/>
                <a:gd name="connsiteY0" fmla="*/ 13 h 10000"/>
                <a:gd name="connsiteX1" fmla="*/ 8360 w 10000"/>
                <a:gd name="connsiteY1" fmla="*/ 2259 h 10000"/>
                <a:gd name="connsiteX2" fmla="*/ 8283 w 10000"/>
                <a:gd name="connsiteY2" fmla="*/ 4274 h 10000"/>
                <a:gd name="connsiteX3" fmla="*/ 9376 w 10000"/>
                <a:gd name="connsiteY3" fmla="*/ 5023 h 10000"/>
                <a:gd name="connsiteX4" fmla="*/ 9921 w 10000"/>
                <a:gd name="connsiteY4" fmla="*/ 5368 h 10000"/>
                <a:gd name="connsiteX5" fmla="*/ 10000 w 10000"/>
                <a:gd name="connsiteY5" fmla="*/ 9255 h 10000"/>
                <a:gd name="connsiteX6" fmla="*/ 8829 w 10000"/>
                <a:gd name="connsiteY6" fmla="*/ 9945 h 10000"/>
                <a:gd name="connsiteX7" fmla="*/ 6198 w 10000"/>
                <a:gd name="connsiteY7" fmla="*/ 9626 h 10000"/>
                <a:gd name="connsiteX8" fmla="*/ 4535 w 10000"/>
                <a:gd name="connsiteY8" fmla="*/ 9974 h 10000"/>
                <a:gd name="connsiteX9" fmla="*/ 2661 w 10000"/>
                <a:gd name="connsiteY9" fmla="*/ 9427 h 10000"/>
                <a:gd name="connsiteX10" fmla="*/ 2583 w 10000"/>
                <a:gd name="connsiteY10" fmla="*/ 8908 h 10000"/>
                <a:gd name="connsiteX11" fmla="*/ 2583 w 10000"/>
                <a:gd name="connsiteY11" fmla="*/ 5396 h 10000"/>
                <a:gd name="connsiteX12" fmla="*/ 1646 w 10000"/>
                <a:gd name="connsiteY12" fmla="*/ 5023 h 10000"/>
                <a:gd name="connsiteX13" fmla="*/ 7 w 10000"/>
                <a:gd name="connsiteY13" fmla="*/ 4360 h 10000"/>
                <a:gd name="connsiteX14" fmla="*/ 319 w 10000"/>
                <a:gd name="connsiteY14" fmla="*/ 1769 h 10000"/>
                <a:gd name="connsiteX15" fmla="*/ 397 w 10000"/>
                <a:gd name="connsiteY15" fmla="*/ 1252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  <a:gd name="connsiteX0" fmla="*/ 8673 w 10000"/>
                <a:gd name="connsiteY0" fmla="*/ 13 h 10000"/>
                <a:gd name="connsiteX1" fmla="*/ 8360 w 10000"/>
                <a:gd name="connsiteY1" fmla="*/ 2259 h 10000"/>
                <a:gd name="connsiteX2" fmla="*/ 8283 w 10000"/>
                <a:gd name="connsiteY2" fmla="*/ 4274 h 10000"/>
                <a:gd name="connsiteX3" fmla="*/ 9376 w 10000"/>
                <a:gd name="connsiteY3" fmla="*/ 5023 h 10000"/>
                <a:gd name="connsiteX4" fmla="*/ 9921 w 10000"/>
                <a:gd name="connsiteY4" fmla="*/ 5368 h 10000"/>
                <a:gd name="connsiteX5" fmla="*/ 10000 w 10000"/>
                <a:gd name="connsiteY5" fmla="*/ 9255 h 10000"/>
                <a:gd name="connsiteX6" fmla="*/ 8829 w 10000"/>
                <a:gd name="connsiteY6" fmla="*/ 9945 h 10000"/>
                <a:gd name="connsiteX7" fmla="*/ 6198 w 10000"/>
                <a:gd name="connsiteY7" fmla="*/ 9626 h 10000"/>
                <a:gd name="connsiteX8" fmla="*/ 4535 w 10000"/>
                <a:gd name="connsiteY8" fmla="*/ 9974 h 10000"/>
                <a:gd name="connsiteX9" fmla="*/ 2661 w 10000"/>
                <a:gd name="connsiteY9" fmla="*/ 9427 h 10000"/>
                <a:gd name="connsiteX10" fmla="*/ 2583 w 10000"/>
                <a:gd name="connsiteY10" fmla="*/ 8908 h 10000"/>
                <a:gd name="connsiteX11" fmla="*/ 2583 w 10000"/>
                <a:gd name="connsiteY11" fmla="*/ 5396 h 10000"/>
                <a:gd name="connsiteX12" fmla="*/ 1646 w 10000"/>
                <a:gd name="connsiteY12" fmla="*/ 5023 h 10000"/>
                <a:gd name="connsiteX13" fmla="*/ 7 w 10000"/>
                <a:gd name="connsiteY13" fmla="*/ 4360 h 10000"/>
                <a:gd name="connsiteX14" fmla="*/ 319 w 10000"/>
                <a:gd name="connsiteY14" fmla="*/ 1769 h 10000"/>
                <a:gd name="connsiteX15" fmla="*/ 397 w 10000"/>
                <a:gd name="connsiteY15" fmla="*/ 1252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  <a:gd name="connsiteX0" fmla="*/ 8673 w 10000"/>
                <a:gd name="connsiteY0" fmla="*/ 13 h 10000"/>
                <a:gd name="connsiteX1" fmla="*/ 8360 w 10000"/>
                <a:gd name="connsiteY1" fmla="*/ 2259 h 10000"/>
                <a:gd name="connsiteX2" fmla="*/ 8283 w 10000"/>
                <a:gd name="connsiteY2" fmla="*/ 4274 h 10000"/>
                <a:gd name="connsiteX3" fmla="*/ 9376 w 10000"/>
                <a:gd name="connsiteY3" fmla="*/ 5023 h 10000"/>
                <a:gd name="connsiteX4" fmla="*/ 9921 w 10000"/>
                <a:gd name="connsiteY4" fmla="*/ 5368 h 10000"/>
                <a:gd name="connsiteX5" fmla="*/ 10000 w 10000"/>
                <a:gd name="connsiteY5" fmla="*/ 9255 h 10000"/>
                <a:gd name="connsiteX6" fmla="*/ 8829 w 10000"/>
                <a:gd name="connsiteY6" fmla="*/ 9945 h 10000"/>
                <a:gd name="connsiteX7" fmla="*/ 6198 w 10000"/>
                <a:gd name="connsiteY7" fmla="*/ 9626 h 10000"/>
                <a:gd name="connsiteX8" fmla="*/ 4535 w 10000"/>
                <a:gd name="connsiteY8" fmla="*/ 9974 h 10000"/>
                <a:gd name="connsiteX9" fmla="*/ 2661 w 10000"/>
                <a:gd name="connsiteY9" fmla="*/ 9427 h 10000"/>
                <a:gd name="connsiteX10" fmla="*/ 2583 w 10000"/>
                <a:gd name="connsiteY10" fmla="*/ 8908 h 10000"/>
                <a:gd name="connsiteX11" fmla="*/ 2583 w 10000"/>
                <a:gd name="connsiteY11" fmla="*/ 5396 h 10000"/>
                <a:gd name="connsiteX12" fmla="*/ 1646 w 10000"/>
                <a:gd name="connsiteY12" fmla="*/ 5023 h 10000"/>
                <a:gd name="connsiteX13" fmla="*/ 7 w 10000"/>
                <a:gd name="connsiteY13" fmla="*/ 4360 h 10000"/>
                <a:gd name="connsiteX14" fmla="*/ 319 w 10000"/>
                <a:gd name="connsiteY14" fmla="*/ 1769 h 10000"/>
                <a:gd name="connsiteX15" fmla="*/ 397 w 10000"/>
                <a:gd name="connsiteY15" fmla="*/ 1252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  <a:gd name="connsiteX0" fmla="*/ 8673 w 10000"/>
                <a:gd name="connsiteY0" fmla="*/ 13 h 9997"/>
                <a:gd name="connsiteX1" fmla="*/ 8360 w 10000"/>
                <a:gd name="connsiteY1" fmla="*/ 2259 h 9997"/>
                <a:gd name="connsiteX2" fmla="*/ 8283 w 10000"/>
                <a:gd name="connsiteY2" fmla="*/ 4274 h 9997"/>
                <a:gd name="connsiteX3" fmla="*/ 9376 w 10000"/>
                <a:gd name="connsiteY3" fmla="*/ 5023 h 9997"/>
                <a:gd name="connsiteX4" fmla="*/ 9921 w 10000"/>
                <a:gd name="connsiteY4" fmla="*/ 5368 h 9997"/>
                <a:gd name="connsiteX5" fmla="*/ 10000 w 10000"/>
                <a:gd name="connsiteY5" fmla="*/ 9255 h 9997"/>
                <a:gd name="connsiteX6" fmla="*/ 8829 w 10000"/>
                <a:gd name="connsiteY6" fmla="*/ 9945 h 9997"/>
                <a:gd name="connsiteX7" fmla="*/ 6306 w 10000"/>
                <a:gd name="connsiteY7" fmla="*/ 9610 h 9997"/>
                <a:gd name="connsiteX8" fmla="*/ 4535 w 10000"/>
                <a:gd name="connsiteY8" fmla="*/ 9974 h 9997"/>
                <a:gd name="connsiteX9" fmla="*/ 2661 w 10000"/>
                <a:gd name="connsiteY9" fmla="*/ 9427 h 9997"/>
                <a:gd name="connsiteX10" fmla="*/ 2583 w 10000"/>
                <a:gd name="connsiteY10" fmla="*/ 8908 h 9997"/>
                <a:gd name="connsiteX11" fmla="*/ 2583 w 10000"/>
                <a:gd name="connsiteY11" fmla="*/ 5396 h 9997"/>
                <a:gd name="connsiteX12" fmla="*/ 1646 w 10000"/>
                <a:gd name="connsiteY12" fmla="*/ 5023 h 9997"/>
                <a:gd name="connsiteX13" fmla="*/ 7 w 10000"/>
                <a:gd name="connsiteY13" fmla="*/ 4360 h 9997"/>
                <a:gd name="connsiteX14" fmla="*/ 319 w 10000"/>
                <a:gd name="connsiteY14" fmla="*/ 1769 h 9997"/>
                <a:gd name="connsiteX15" fmla="*/ 397 w 10000"/>
                <a:gd name="connsiteY15" fmla="*/ 1252 h 9997"/>
                <a:gd name="connsiteX16" fmla="*/ 3285 w 10000"/>
                <a:gd name="connsiteY16" fmla="*/ 13 h 9997"/>
                <a:gd name="connsiteX17" fmla="*/ 4379 w 10000"/>
                <a:gd name="connsiteY17" fmla="*/ 13 h 9997"/>
                <a:gd name="connsiteX18" fmla="*/ 8673 w 10000"/>
                <a:gd name="connsiteY18" fmla="*/ 13 h 9997"/>
                <a:gd name="connsiteX0" fmla="*/ 8673 w 10000"/>
                <a:gd name="connsiteY0" fmla="*/ 13 h 10000"/>
                <a:gd name="connsiteX1" fmla="*/ 8360 w 10000"/>
                <a:gd name="connsiteY1" fmla="*/ 2260 h 10000"/>
                <a:gd name="connsiteX2" fmla="*/ 8283 w 10000"/>
                <a:gd name="connsiteY2" fmla="*/ 4275 h 10000"/>
                <a:gd name="connsiteX3" fmla="*/ 9376 w 10000"/>
                <a:gd name="connsiteY3" fmla="*/ 5025 h 10000"/>
                <a:gd name="connsiteX4" fmla="*/ 9921 w 10000"/>
                <a:gd name="connsiteY4" fmla="*/ 5370 h 10000"/>
                <a:gd name="connsiteX5" fmla="*/ 10000 w 10000"/>
                <a:gd name="connsiteY5" fmla="*/ 9258 h 10000"/>
                <a:gd name="connsiteX6" fmla="*/ 8829 w 10000"/>
                <a:gd name="connsiteY6" fmla="*/ 9948 h 10000"/>
                <a:gd name="connsiteX7" fmla="*/ 6306 w 10000"/>
                <a:gd name="connsiteY7" fmla="*/ 9613 h 10000"/>
                <a:gd name="connsiteX8" fmla="*/ 4535 w 10000"/>
                <a:gd name="connsiteY8" fmla="*/ 9977 h 10000"/>
                <a:gd name="connsiteX9" fmla="*/ 2661 w 10000"/>
                <a:gd name="connsiteY9" fmla="*/ 9430 h 10000"/>
                <a:gd name="connsiteX10" fmla="*/ 2583 w 10000"/>
                <a:gd name="connsiteY10" fmla="*/ 8911 h 10000"/>
                <a:gd name="connsiteX11" fmla="*/ 2583 w 10000"/>
                <a:gd name="connsiteY11" fmla="*/ 5398 h 10000"/>
                <a:gd name="connsiteX12" fmla="*/ 1646 w 10000"/>
                <a:gd name="connsiteY12" fmla="*/ 5025 h 10000"/>
                <a:gd name="connsiteX13" fmla="*/ 7 w 10000"/>
                <a:gd name="connsiteY13" fmla="*/ 4361 h 10000"/>
                <a:gd name="connsiteX14" fmla="*/ 319 w 10000"/>
                <a:gd name="connsiteY14" fmla="*/ 1770 h 10000"/>
                <a:gd name="connsiteX15" fmla="*/ 397 w 10000"/>
                <a:gd name="connsiteY15" fmla="*/ 1252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00" h="10000">
                  <a:moveTo>
                    <a:pt x="8673" y="13"/>
                  </a:moveTo>
                  <a:cubicBezTo>
                    <a:pt x="8516" y="791"/>
                    <a:pt x="8360" y="1539"/>
                    <a:pt x="8360" y="2260"/>
                  </a:cubicBezTo>
                  <a:cubicBezTo>
                    <a:pt x="8283" y="2922"/>
                    <a:pt x="8283" y="3613"/>
                    <a:pt x="8283" y="4275"/>
                  </a:cubicBezTo>
                  <a:cubicBezTo>
                    <a:pt x="8204" y="4621"/>
                    <a:pt x="8673" y="4822"/>
                    <a:pt x="9376" y="5025"/>
                  </a:cubicBezTo>
                  <a:cubicBezTo>
                    <a:pt x="9688" y="5111"/>
                    <a:pt x="9921" y="5255"/>
                    <a:pt x="9921" y="5370"/>
                  </a:cubicBezTo>
                  <a:cubicBezTo>
                    <a:pt x="10000" y="6666"/>
                    <a:pt x="10000" y="7961"/>
                    <a:pt x="10000" y="9258"/>
                  </a:cubicBezTo>
                  <a:cubicBezTo>
                    <a:pt x="10000" y="9603"/>
                    <a:pt x="9609" y="9833"/>
                    <a:pt x="8829" y="9948"/>
                  </a:cubicBezTo>
                  <a:cubicBezTo>
                    <a:pt x="7970" y="10092"/>
                    <a:pt x="7009" y="9929"/>
                    <a:pt x="6306" y="9613"/>
                  </a:cubicBezTo>
                  <a:cubicBezTo>
                    <a:pt x="5655" y="9935"/>
                    <a:pt x="5251" y="9992"/>
                    <a:pt x="4535" y="9977"/>
                  </a:cubicBezTo>
                  <a:cubicBezTo>
                    <a:pt x="3800" y="10042"/>
                    <a:pt x="2817" y="9804"/>
                    <a:pt x="2661" y="9430"/>
                  </a:cubicBezTo>
                  <a:cubicBezTo>
                    <a:pt x="2583" y="9258"/>
                    <a:pt x="2583" y="9084"/>
                    <a:pt x="2583" y="8911"/>
                  </a:cubicBezTo>
                  <a:lnTo>
                    <a:pt x="2583" y="5398"/>
                  </a:lnTo>
                  <a:cubicBezTo>
                    <a:pt x="2583" y="5140"/>
                    <a:pt x="2505" y="4994"/>
                    <a:pt x="1646" y="5025"/>
                  </a:cubicBezTo>
                  <a:cubicBezTo>
                    <a:pt x="553" y="5082"/>
                    <a:pt x="-72" y="4851"/>
                    <a:pt x="7" y="4361"/>
                  </a:cubicBezTo>
                  <a:cubicBezTo>
                    <a:pt x="85" y="3498"/>
                    <a:pt x="241" y="2635"/>
                    <a:pt x="319" y="1770"/>
                  </a:cubicBezTo>
                  <a:cubicBezTo>
                    <a:pt x="397" y="1596"/>
                    <a:pt x="397" y="1425"/>
                    <a:pt x="397" y="1252"/>
                  </a:cubicBezTo>
                  <a:cubicBezTo>
                    <a:pt x="475" y="560"/>
                    <a:pt x="1490" y="158"/>
                    <a:pt x="3285" y="13"/>
                  </a:cubicBezTo>
                  <a:lnTo>
                    <a:pt x="4379" y="13"/>
                  </a:lnTo>
                  <a:cubicBezTo>
                    <a:pt x="5862" y="-15"/>
                    <a:pt x="7268" y="13"/>
                    <a:pt x="867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2A76D55D-BE1F-4E29-A4B6-8448BBEE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348" y="2549413"/>
              <a:ext cx="478169" cy="478169"/>
            </a:xfrm>
            <a:custGeom>
              <a:avLst/>
              <a:gdLst>
                <a:gd name="T0" fmla="*/ 42 w 83"/>
                <a:gd name="T1" fmla="*/ 0 h 83"/>
                <a:gd name="T2" fmla="*/ 83 w 83"/>
                <a:gd name="T3" fmla="*/ 41 h 83"/>
                <a:gd name="T4" fmla="*/ 42 w 83"/>
                <a:gd name="T5" fmla="*/ 83 h 83"/>
                <a:gd name="T6" fmla="*/ 0 w 83"/>
                <a:gd name="T7" fmla="*/ 41 h 83"/>
                <a:gd name="T8" fmla="*/ 42 w 8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42" y="0"/>
                  </a:moveTo>
                  <a:cubicBezTo>
                    <a:pt x="65" y="0"/>
                    <a:pt x="82" y="17"/>
                    <a:pt x="83" y="41"/>
                  </a:cubicBezTo>
                  <a:cubicBezTo>
                    <a:pt x="83" y="65"/>
                    <a:pt x="66" y="82"/>
                    <a:pt x="42" y="83"/>
                  </a:cubicBezTo>
                  <a:cubicBezTo>
                    <a:pt x="17" y="83"/>
                    <a:pt x="0" y="65"/>
                    <a:pt x="0" y="41"/>
                  </a:cubicBezTo>
                  <a:cubicBezTo>
                    <a:pt x="0" y="17"/>
                    <a:pt x="18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255826BA-3E03-490B-B3E5-B6CAE2B4719D}"/>
                </a:ext>
              </a:extLst>
            </p:cNvPr>
            <p:cNvGrpSpPr/>
            <p:nvPr/>
          </p:nvGrpSpPr>
          <p:grpSpPr>
            <a:xfrm>
              <a:off x="4305601" y="2817809"/>
              <a:ext cx="643136" cy="2199751"/>
              <a:chOff x="10277705" y="2602151"/>
              <a:chExt cx="736325" cy="2518489"/>
            </a:xfrm>
            <a:grpFill/>
          </p:grpSpPr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F305882D-DC7F-4522-A4B6-9241A12EF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7705" y="3120574"/>
                <a:ext cx="736325" cy="2000066"/>
              </a:xfrm>
              <a:custGeom>
                <a:avLst/>
                <a:gdLst>
                  <a:gd name="T0" fmla="*/ 112 w 129"/>
                  <a:gd name="T1" fmla="*/ 1 h 351"/>
                  <a:gd name="T2" fmla="*/ 108 w 129"/>
                  <a:gd name="T3" fmla="*/ 79 h 351"/>
                  <a:gd name="T4" fmla="*/ 107 w 129"/>
                  <a:gd name="T5" fmla="*/ 149 h 351"/>
                  <a:gd name="T6" fmla="*/ 121 w 129"/>
                  <a:gd name="T7" fmla="*/ 175 h 351"/>
                  <a:gd name="T8" fmla="*/ 128 w 129"/>
                  <a:gd name="T9" fmla="*/ 187 h 351"/>
                  <a:gd name="T10" fmla="*/ 129 w 129"/>
                  <a:gd name="T11" fmla="*/ 322 h 351"/>
                  <a:gd name="T12" fmla="*/ 114 w 129"/>
                  <a:gd name="T13" fmla="*/ 346 h 351"/>
                  <a:gd name="T14" fmla="*/ 85 w 129"/>
                  <a:gd name="T15" fmla="*/ 336 h 351"/>
                  <a:gd name="T16" fmla="*/ 84 w 129"/>
                  <a:gd name="T17" fmla="*/ 335 h 351"/>
                  <a:gd name="T18" fmla="*/ 59 w 129"/>
                  <a:gd name="T19" fmla="*/ 347 h 351"/>
                  <a:gd name="T20" fmla="*/ 35 w 129"/>
                  <a:gd name="T21" fmla="*/ 328 h 351"/>
                  <a:gd name="T22" fmla="*/ 34 w 129"/>
                  <a:gd name="T23" fmla="*/ 310 h 351"/>
                  <a:gd name="T24" fmla="*/ 34 w 129"/>
                  <a:gd name="T25" fmla="*/ 188 h 351"/>
                  <a:gd name="T26" fmla="*/ 22 w 129"/>
                  <a:gd name="T27" fmla="*/ 175 h 351"/>
                  <a:gd name="T28" fmla="*/ 1 w 129"/>
                  <a:gd name="T29" fmla="*/ 152 h 351"/>
                  <a:gd name="T30" fmla="*/ 5 w 129"/>
                  <a:gd name="T31" fmla="*/ 62 h 351"/>
                  <a:gd name="T32" fmla="*/ 6 w 129"/>
                  <a:gd name="T33" fmla="*/ 44 h 351"/>
                  <a:gd name="T34" fmla="*/ 43 w 129"/>
                  <a:gd name="T35" fmla="*/ 1 h 351"/>
                  <a:gd name="T36" fmla="*/ 57 w 129"/>
                  <a:gd name="T37" fmla="*/ 1 h 351"/>
                  <a:gd name="T38" fmla="*/ 112 w 129"/>
                  <a:gd name="T39" fmla="*/ 1 h 351"/>
                  <a:gd name="connsiteX0" fmla="*/ 8611 w 9929"/>
                  <a:gd name="connsiteY0" fmla="*/ 13 h 9903"/>
                  <a:gd name="connsiteX1" fmla="*/ 8301 w 9929"/>
                  <a:gd name="connsiteY1" fmla="*/ 2236 h 9903"/>
                  <a:gd name="connsiteX2" fmla="*/ 8224 w 9929"/>
                  <a:gd name="connsiteY2" fmla="*/ 4230 h 9903"/>
                  <a:gd name="connsiteX3" fmla="*/ 9309 w 9929"/>
                  <a:gd name="connsiteY3" fmla="*/ 4971 h 9903"/>
                  <a:gd name="connsiteX4" fmla="*/ 9851 w 9929"/>
                  <a:gd name="connsiteY4" fmla="*/ 5313 h 9903"/>
                  <a:gd name="connsiteX5" fmla="*/ 9929 w 9929"/>
                  <a:gd name="connsiteY5" fmla="*/ 9159 h 9903"/>
                  <a:gd name="connsiteX6" fmla="*/ 8766 w 9929"/>
                  <a:gd name="connsiteY6" fmla="*/ 9843 h 9903"/>
                  <a:gd name="connsiteX7" fmla="*/ 6518 w 9929"/>
                  <a:gd name="connsiteY7" fmla="*/ 9558 h 9903"/>
                  <a:gd name="connsiteX8" fmla="*/ 6441 w 9929"/>
                  <a:gd name="connsiteY8" fmla="*/ 9529 h 9903"/>
                  <a:gd name="connsiteX9" fmla="*/ 4503 w 9929"/>
                  <a:gd name="connsiteY9" fmla="*/ 9871 h 9903"/>
                  <a:gd name="connsiteX10" fmla="*/ 2642 w 9929"/>
                  <a:gd name="connsiteY10" fmla="*/ 9330 h 9903"/>
                  <a:gd name="connsiteX11" fmla="*/ 2565 w 9929"/>
                  <a:gd name="connsiteY11" fmla="*/ 8817 h 9903"/>
                  <a:gd name="connsiteX12" fmla="*/ 2565 w 9929"/>
                  <a:gd name="connsiteY12" fmla="*/ 5341 h 9903"/>
                  <a:gd name="connsiteX13" fmla="*/ 1634 w 9929"/>
                  <a:gd name="connsiteY13" fmla="*/ 4971 h 9903"/>
                  <a:gd name="connsiteX14" fmla="*/ 7 w 9929"/>
                  <a:gd name="connsiteY14" fmla="*/ 4315 h 9903"/>
                  <a:gd name="connsiteX15" fmla="*/ 317 w 9929"/>
                  <a:gd name="connsiteY15" fmla="*/ 1751 h 9903"/>
                  <a:gd name="connsiteX16" fmla="*/ 394 w 9929"/>
                  <a:gd name="connsiteY16" fmla="*/ 1239 h 9903"/>
                  <a:gd name="connsiteX17" fmla="*/ 3262 w 9929"/>
                  <a:gd name="connsiteY17" fmla="*/ 13 h 9903"/>
                  <a:gd name="connsiteX18" fmla="*/ 4348 w 9929"/>
                  <a:gd name="connsiteY18" fmla="*/ 13 h 9903"/>
                  <a:gd name="connsiteX19" fmla="*/ 8611 w 9929"/>
                  <a:gd name="connsiteY19" fmla="*/ 13 h 9903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5517 w 10000"/>
                  <a:gd name="connsiteY8" fmla="*/ 9471 h 10000"/>
                  <a:gd name="connsiteX9" fmla="*/ 4535 w 10000"/>
                  <a:gd name="connsiteY9" fmla="*/ 9968 h 10000"/>
                  <a:gd name="connsiteX10" fmla="*/ 2661 w 10000"/>
                  <a:gd name="connsiteY10" fmla="*/ 9421 h 10000"/>
                  <a:gd name="connsiteX11" fmla="*/ 2583 w 10000"/>
                  <a:gd name="connsiteY11" fmla="*/ 8903 h 10000"/>
                  <a:gd name="connsiteX12" fmla="*/ 2583 w 10000"/>
                  <a:gd name="connsiteY12" fmla="*/ 5393 h 10000"/>
                  <a:gd name="connsiteX13" fmla="*/ 1646 w 10000"/>
                  <a:gd name="connsiteY13" fmla="*/ 5020 h 10000"/>
                  <a:gd name="connsiteX14" fmla="*/ 7 w 10000"/>
                  <a:gd name="connsiteY14" fmla="*/ 4357 h 10000"/>
                  <a:gd name="connsiteX15" fmla="*/ 319 w 10000"/>
                  <a:gd name="connsiteY15" fmla="*/ 1768 h 10000"/>
                  <a:gd name="connsiteX16" fmla="*/ 397 w 10000"/>
                  <a:gd name="connsiteY16" fmla="*/ 1251 h 10000"/>
                  <a:gd name="connsiteX17" fmla="*/ 3285 w 10000"/>
                  <a:gd name="connsiteY17" fmla="*/ 13 h 10000"/>
                  <a:gd name="connsiteX18" fmla="*/ 4379 w 10000"/>
                  <a:gd name="connsiteY18" fmla="*/ 13 h 10000"/>
                  <a:gd name="connsiteX19" fmla="*/ 8673 w 10000"/>
                  <a:gd name="connsiteY19" fmla="*/ 13 h 10000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4535 w 10000"/>
                  <a:gd name="connsiteY8" fmla="*/ 9968 h 10000"/>
                  <a:gd name="connsiteX9" fmla="*/ 2661 w 10000"/>
                  <a:gd name="connsiteY9" fmla="*/ 9421 h 10000"/>
                  <a:gd name="connsiteX10" fmla="*/ 2583 w 10000"/>
                  <a:gd name="connsiteY10" fmla="*/ 8903 h 10000"/>
                  <a:gd name="connsiteX11" fmla="*/ 2583 w 10000"/>
                  <a:gd name="connsiteY11" fmla="*/ 5393 h 10000"/>
                  <a:gd name="connsiteX12" fmla="*/ 1646 w 10000"/>
                  <a:gd name="connsiteY12" fmla="*/ 5020 h 10000"/>
                  <a:gd name="connsiteX13" fmla="*/ 7 w 10000"/>
                  <a:gd name="connsiteY13" fmla="*/ 4357 h 10000"/>
                  <a:gd name="connsiteX14" fmla="*/ 319 w 10000"/>
                  <a:gd name="connsiteY14" fmla="*/ 1768 h 10000"/>
                  <a:gd name="connsiteX15" fmla="*/ 397 w 10000"/>
                  <a:gd name="connsiteY15" fmla="*/ 1251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4"/>
                  <a:gd name="connsiteX1" fmla="*/ 8360 w 10000"/>
                  <a:gd name="connsiteY1" fmla="*/ 2258 h 9994"/>
                  <a:gd name="connsiteX2" fmla="*/ 8283 w 10000"/>
                  <a:gd name="connsiteY2" fmla="*/ 4271 h 9994"/>
                  <a:gd name="connsiteX3" fmla="*/ 9376 w 10000"/>
                  <a:gd name="connsiteY3" fmla="*/ 5020 h 9994"/>
                  <a:gd name="connsiteX4" fmla="*/ 9921 w 10000"/>
                  <a:gd name="connsiteY4" fmla="*/ 5365 h 9994"/>
                  <a:gd name="connsiteX5" fmla="*/ 10000 w 10000"/>
                  <a:gd name="connsiteY5" fmla="*/ 9249 h 9994"/>
                  <a:gd name="connsiteX6" fmla="*/ 8829 w 10000"/>
                  <a:gd name="connsiteY6" fmla="*/ 9939 h 9994"/>
                  <a:gd name="connsiteX7" fmla="*/ 6198 w 10000"/>
                  <a:gd name="connsiteY7" fmla="*/ 9620 h 9994"/>
                  <a:gd name="connsiteX8" fmla="*/ 4535 w 10000"/>
                  <a:gd name="connsiteY8" fmla="*/ 9968 h 9994"/>
                  <a:gd name="connsiteX9" fmla="*/ 2661 w 10000"/>
                  <a:gd name="connsiteY9" fmla="*/ 9421 h 9994"/>
                  <a:gd name="connsiteX10" fmla="*/ 2583 w 10000"/>
                  <a:gd name="connsiteY10" fmla="*/ 8903 h 9994"/>
                  <a:gd name="connsiteX11" fmla="*/ 2583 w 10000"/>
                  <a:gd name="connsiteY11" fmla="*/ 5393 h 9994"/>
                  <a:gd name="connsiteX12" fmla="*/ 1646 w 10000"/>
                  <a:gd name="connsiteY12" fmla="*/ 5020 h 9994"/>
                  <a:gd name="connsiteX13" fmla="*/ 7 w 10000"/>
                  <a:gd name="connsiteY13" fmla="*/ 4357 h 9994"/>
                  <a:gd name="connsiteX14" fmla="*/ 319 w 10000"/>
                  <a:gd name="connsiteY14" fmla="*/ 1768 h 9994"/>
                  <a:gd name="connsiteX15" fmla="*/ 397 w 10000"/>
                  <a:gd name="connsiteY15" fmla="*/ 1251 h 9994"/>
                  <a:gd name="connsiteX16" fmla="*/ 3285 w 10000"/>
                  <a:gd name="connsiteY16" fmla="*/ 13 h 9994"/>
                  <a:gd name="connsiteX17" fmla="*/ 4379 w 10000"/>
                  <a:gd name="connsiteY17" fmla="*/ 13 h 9994"/>
                  <a:gd name="connsiteX18" fmla="*/ 8673 w 10000"/>
                  <a:gd name="connsiteY18" fmla="*/ 13 h 9994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7"/>
                  <a:gd name="connsiteX1" fmla="*/ 8360 w 10000"/>
                  <a:gd name="connsiteY1" fmla="*/ 2259 h 9997"/>
                  <a:gd name="connsiteX2" fmla="*/ 8283 w 10000"/>
                  <a:gd name="connsiteY2" fmla="*/ 4274 h 9997"/>
                  <a:gd name="connsiteX3" fmla="*/ 9376 w 10000"/>
                  <a:gd name="connsiteY3" fmla="*/ 5023 h 9997"/>
                  <a:gd name="connsiteX4" fmla="*/ 9921 w 10000"/>
                  <a:gd name="connsiteY4" fmla="*/ 5368 h 9997"/>
                  <a:gd name="connsiteX5" fmla="*/ 10000 w 10000"/>
                  <a:gd name="connsiteY5" fmla="*/ 9255 h 9997"/>
                  <a:gd name="connsiteX6" fmla="*/ 8829 w 10000"/>
                  <a:gd name="connsiteY6" fmla="*/ 9945 h 9997"/>
                  <a:gd name="connsiteX7" fmla="*/ 6306 w 10000"/>
                  <a:gd name="connsiteY7" fmla="*/ 9610 h 9997"/>
                  <a:gd name="connsiteX8" fmla="*/ 4535 w 10000"/>
                  <a:gd name="connsiteY8" fmla="*/ 9974 h 9997"/>
                  <a:gd name="connsiteX9" fmla="*/ 2661 w 10000"/>
                  <a:gd name="connsiteY9" fmla="*/ 9427 h 9997"/>
                  <a:gd name="connsiteX10" fmla="*/ 2583 w 10000"/>
                  <a:gd name="connsiteY10" fmla="*/ 8908 h 9997"/>
                  <a:gd name="connsiteX11" fmla="*/ 2583 w 10000"/>
                  <a:gd name="connsiteY11" fmla="*/ 5396 h 9997"/>
                  <a:gd name="connsiteX12" fmla="*/ 1646 w 10000"/>
                  <a:gd name="connsiteY12" fmla="*/ 5023 h 9997"/>
                  <a:gd name="connsiteX13" fmla="*/ 7 w 10000"/>
                  <a:gd name="connsiteY13" fmla="*/ 4360 h 9997"/>
                  <a:gd name="connsiteX14" fmla="*/ 319 w 10000"/>
                  <a:gd name="connsiteY14" fmla="*/ 1769 h 9997"/>
                  <a:gd name="connsiteX15" fmla="*/ 397 w 10000"/>
                  <a:gd name="connsiteY15" fmla="*/ 1252 h 9997"/>
                  <a:gd name="connsiteX16" fmla="*/ 3285 w 10000"/>
                  <a:gd name="connsiteY16" fmla="*/ 13 h 9997"/>
                  <a:gd name="connsiteX17" fmla="*/ 4379 w 10000"/>
                  <a:gd name="connsiteY17" fmla="*/ 13 h 9997"/>
                  <a:gd name="connsiteX18" fmla="*/ 8673 w 10000"/>
                  <a:gd name="connsiteY18" fmla="*/ 13 h 9997"/>
                  <a:gd name="connsiteX0" fmla="*/ 8673 w 10000"/>
                  <a:gd name="connsiteY0" fmla="*/ 13 h 10000"/>
                  <a:gd name="connsiteX1" fmla="*/ 8360 w 10000"/>
                  <a:gd name="connsiteY1" fmla="*/ 2260 h 10000"/>
                  <a:gd name="connsiteX2" fmla="*/ 8283 w 10000"/>
                  <a:gd name="connsiteY2" fmla="*/ 4275 h 10000"/>
                  <a:gd name="connsiteX3" fmla="*/ 9376 w 10000"/>
                  <a:gd name="connsiteY3" fmla="*/ 5025 h 10000"/>
                  <a:gd name="connsiteX4" fmla="*/ 9921 w 10000"/>
                  <a:gd name="connsiteY4" fmla="*/ 5370 h 10000"/>
                  <a:gd name="connsiteX5" fmla="*/ 10000 w 10000"/>
                  <a:gd name="connsiteY5" fmla="*/ 9258 h 10000"/>
                  <a:gd name="connsiteX6" fmla="*/ 8829 w 10000"/>
                  <a:gd name="connsiteY6" fmla="*/ 9948 h 10000"/>
                  <a:gd name="connsiteX7" fmla="*/ 6306 w 10000"/>
                  <a:gd name="connsiteY7" fmla="*/ 9613 h 10000"/>
                  <a:gd name="connsiteX8" fmla="*/ 4535 w 10000"/>
                  <a:gd name="connsiteY8" fmla="*/ 9977 h 10000"/>
                  <a:gd name="connsiteX9" fmla="*/ 2661 w 10000"/>
                  <a:gd name="connsiteY9" fmla="*/ 9430 h 10000"/>
                  <a:gd name="connsiteX10" fmla="*/ 2583 w 10000"/>
                  <a:gd name="connsiteY10" fmla="*/ 8911 h 10000"/>
                  <a:gd name="connsiteX11" fmla="*/ 2583 w 10000"/>
                  <a:gd name="connsiteY11" fmla="*/ 5398 h 10000"/>
                  <a:gd name="connsiteX12" fmla="*/ 1646 w 10000"/>
                  <a:gd name="connsiteY12" fmla="*/ 5025 h 10000"/>
                  <a:gd name="connsiteX13" fmla="*/ 7 w 10000"/>
                  <a:gd name="connsiteY13" fmla="*/ 4361 h 10000"/>
                  <a:gd name="connsiteX14" fmla="*/ 319 w 10000"/>
                  <a:gd name="connsiteY14" fmla="*/ 1770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00" h="10000">
                    <a:moveTo>
                      <a:pt x="8673" y="13"/>
                    </a:moveTo>
                    <a:cubicBezTo>
                      <a:pt x="8516" y="791"/>
                      <a:pt x="8360" y="1539"/>
                      <a:pt x="8360" y="2260"/>
                    </a:cubicBezTo>
                    <a:cubicBezTo>
                      <a:pt x="8283" y="2922"/>
                      <a:pt x="8283" y="3613"/>
                      <a:pt x="8283" y="4275"/>
                    </a:cubicBezTo>
                    <a:cubicBezTo>
                      <a:pt x="8204" y="4621"/>
                      <a:pt x="8673" y="4822"/>
                      <a:pt x="9376" y="5025"/>
                    </a:cubicBezTo>
                    <a:cubicBezTo>
                      <a:pt x="9688" y="5111"/>
                      <a:pt x="9921" y="5255"/>
                      <a:pt x="9921" y="5370"/>
                    </a:cubicBezTo>
                    <a:cubicBezTo>
                      <a:pt x="10000" y="6666"/>
                      <a:pt x="10000" y="7961"/>
                      <a:pt x="10000" y="9258"/>
                    </a:cubicBezTo>
                    <a:cubicBezTo>
                      <a:pt x="10000" y="9603"/>
                      <a:pt x="9609" y="9833"/>
                      <a:pt x="8829" y="9948"/>
                    </a:cubicBezTo>
                    <a:cubicBezTo>
                      <a:pt x="7970" y="10092"/>
                      <a:pt x="7009" y="9929"/>
                      <a:pt x="6306" y="9613"/>
                    </a:cubicBezTo>
                    <a:cubicBezTo>
                      <a:pt x="5655" y="9935"/>
                      <a:pt x="5251" y="9992"/>
                      <a:pt x="4535" y="9977"/>
                    </a:cubicBezTo>
                    <a:cubicBezTo>
                      <a:pt x="3800" y="10042"/>
                      <a:pt x="2817" y="9804"/>
                      <a:pt x="2661" y="9430"/>
                    </a:cubicBezTo>
                    <a:cubicBezTo>
                      <a:pt x="2583" y="9258"/>
                      <a:pt x="2583" y="9084"/>
                      <a:pt x="2583" y="8911"/>
                    </a:cubicBezTo>
                    <a:lnTo>
                      <a:pt x="2583" y="5398"/>
                    </a:lnTo>
                    <a:cubicBezTo>
                      <a:pt x="2583" y="5140"/>
                      <a:pt x="2505" y="4994"/>
                      <a:pt x="1646" y="5025"/>
                    </a:cubicBezTo>
                    <a:cubicBezTo>
                      <a:pt x="553" y="5082"/>
                      <a:pt x="-72" y="4851"/>
                      <a:pt x="7" y="4361"/>
                    </a:cubicBezTo>
                    <a:cubicBezTo>
                      <a:pt x="85" y="3498"/>
                      <a:pt x="241" y="2635"/>
                      <a:pt x="319" y="1770"/>
                    </a:cubicBezTo>
                    <a:cubicBezTo>
                      <a:pt x="397" y="1596"/>
                      <a:pt x="397" y="1425"/>
                      <a:pt x="397" y="1252"/>
                    </a:cubicBezTo>
                    <a:cubicBezTo>
                      <a:pt x="475" y="560"/>
                      <a:pt x="1490" y="158"/>
                      <a:pt x="3285" y="13"/>
                    </a:cubicBezTo>
                    <a:lnTo>
                      <a:pt x="4379" y="13"/>
                    </a:lnTo>
                    <a:cubicBezTo>
                      <a:pt x="5862" y="-15"/>
                      <a:pt x="7268" y="13"/>
                      <a:pt x="86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9E4AD946-D441-41A1-BA03-13276E1F7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1502" y="2602151"/>
                <a:ext cx="478169" cy="478169"/>
              </a:xfrm>
              <a:custGeom>
                <a:avLst/>
                <a:gdLst>
                  <a:gd name="T0" fmla="*/ 42 w 83"/>
                  <a:gd name="T1" fmla="*/ 0 h 83"/>
                  <a:gd name="T2" fmla="*/ 83 w 83"/>
                  <a:gd name="T3" fmla="*/ 41 h 83"/>
                  <a:gd name="T4" fmla="*/ 42 w 83"/>
                  <a:gd name="T5" fmla="*/ 83 h 83"/>
                  <a:gd name="T6" fmla="*/ 0 w 83"/>
                  <a:gd name="T7" fmla="*/ 41 h 83"/>
                  <a:gd name="T8" fmla="*/ 42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2" y="0"/>
                    </a:moveTo>
                    <a:cubicBezTo>
                      <a:pt x="65" y="0"/>
                      <a:pt x="82" y="17"/>
                      <a:pt x="83" y="41"/>
                    </a:cubicBezTo>
                    <a:cubicBezTo>
                      <a:pt x="83" y="65"/>
                      <a:pt x="66" y="82"/>
                      <a:pt x="42" y="83"/>
                    </a:cubicBezTo>
                    <a:cubicBezTo>
                      <a:pt x="17" y="83"/>
                      <a:pt x="0" y="65"/>
                      <a:pt x="0" y="41"/>
                    </a:cubicBezTo>
                    <a:cubicBezTo>
                      <a:pt x="0" y="17"/>
                      <a:pt x="18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33">
              <a:extLst>
                <a:ext uri="{FF2B5EF4-FFF2-40B4-BE49-F238E27FC236}">
                  <a16:creationId xmlns:a16="http://schemas.microsoft.com/office/drawing/2014/main" id="{9C78067D-7C14-4DED-B237-81BB19A8D307}"/>
                </a:ext>
              </a:extLst>
            </p:cNvPr>
            <p:cNvGrpSpPr/>
            <p:nvPr/>
          </p:nvGrpSpPr>
          <p:grpSpPr>
            <a:xfrm>
              <a:off x="3752576" y="2955634"/>
              <a:ext cx="587772" cy="2010387"/>
              <a:chOff x="10277705" y="2602151"/>
              <a:chExt cx="736325" cy="2518489"/>
            </a:xfrm>
            <a:grpFill/>
          </p:grpSpPr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92B311D3-E097-4724-B0EF-E2E36BF4B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7705" y="3120574"/>
                <a:ext cx="736325" cy="2000066"/>
              </a:xfrm>
              <a:custGeom>
                <a:avLst/>
                <a:gdLst>
                  <a:gd name="T0" fmla="*/ 112 w 129"/>
                  <a:gd name="T1" fmla="*/ 1 h 351"/>
                  <a:gd name="T2" fmla="*/ 108 w 129"/>
                  <a:gd name="T3" fmla="*/ 79 h 351"/>
                  <a:gd name="T4" fmla="*/ 107 w 129"/>
                  <a:gd name="T5" fmla="*/ 149 h 351"/>
                  <a:gd name="T6" fmla="*/ 121 w 129"/>
                  <a:gd name="T7" fmla="*/ 175 h 351"/>
                  <a:gd name="T8" fmla="*/ 128 w 129"/>
                  <a:gd name="T9" fmla="*/ 187 h 351"/>
                  <a:gd name="T10" fmla="*/ 129 w 129"/>
                  <a:gd name="T11" fmla="*/ 322 h 351"/>
                  <a:gd name="T12" fmla="*/ 114 w 129"/>
                  <a:gd name="T13" fmla="*/ 346 h 351"/>
                  <a:gd name="T14" fmla="*/ 85 w 129"/>
                  <a:gd name="T15" fmla="*/ 336 h 351"/>
                  <a:gd name="T16" fmla="*/ 84 w 129"/>
                  <a:gd name="T17" fmla="*/ 335 h 351"/>
                  <a:gd name="T18" fmla="*/ 59 w 129"/>
                  <a:gd name="T19" fmla="*/ 347 h 351"/>
                  <a:gd name="T20" fmla="*/ 35 w 129"/>
                  <a:gd name="T21" fmla="*/ 328 h 351"/>
                  <a:gd name="T22" fmla="*/ 34 w 129"/>
                  <a:gd name="T23" fmla="*/ 310 h 351"/>
                  <a:gd name="T24" fmla="*/ 34 w 129"/>
                  <a:gd name="T25" fmla="*/ 188 h 351"/>
                  <a:gd name="T26" fmla="*/ 22 w 129"/>
                  <a:gd name="T27" fmla="*/ 175 h 351"/>
                  <a:gd name="T28" fmla="*/ 1 w 129"/>
                  <a:gd name="T29" fmla="*/ 152 h 351"/>
                  <a:gd name="T30" fmla="*/ 5 w 129"/>
                  <a:gd name="T31" fmla="*/ 62 h 351"/>
                  <a:gd name="T32" fmla="*/ 6 w 129"/>
                  <a:gd name="T33" fmla="*/ 44 h 351"/>
                  <a:gd name="T34" fmla="*/ 43 w 129"/>
                  <a:gd name="T35" fmla="*/ 1 h 351"/>
                  <a:gd name="T36" fmla="*/ 57 w 129"/>
                  <a:gd name="T37" fmla="*/ 1 h 351"/>
                  <a:gd name="T38" fmla="*/ 112 w 129"/>
                  <a:gd name="T39" fmla="*/ 1 h 351"/>
                  <a:gd name="connsiteX0" fmla="*/ 8611 w 9929"/>
                  <a:gd name="connsiteY0" fmla="*/ 13 h 9903"/>
                  <a:gd name="connsiteX1" fmla="*/ 8301 w 9929"/>
                  <a:gd name="connsiteY1" fmla="*/ 2236 h 9903"/>
                  <a:gd name="connsiteX2" fmla="*/ 8224 w 9929"/>
                  <a:gd name="connsiteY2" fmla="*/ 4230 h 9903"/>
                  <a:gd name="connsiteX3" fmla="*/ 9309 w 9929"/>
                  <a:gd name="connsiteY3" fmla="*/ 4971 h 9903"/>
                  <a:gd name="connsiteX4" fmla="*/ 9851 w 9929"/>
                  <a:gd name="connsiteY4" fmla="*/ 5313 h 9903"/>
                  <a:gd name="connsiteX5" fmla="*/ 9929 w 9929"/>
                  <a:gd name="connsiteY5" fmla="*/ 9159 h 9903"/>
                  <a:gd name="connsiteX6" fmla="*/ 8766 w 9929"/>
                  <a:gd name="connsiteY6" fmla="*/ 9843 h 9903"/>
                  <a:gd name="connsiteX7" fmla="*/ 6518 w 9929"/>
                  <a:gd name="connsiteY7" fmla="*/ 9558 h 9903"/>
                  <a:gd name="connsiteX8" fmla="*/ 6441 w 9929"/>
                  <a:gd name="connsiteY8" fmla="*/ 9529 h 9903"/>
                  <a:gd name="connsiteX9" fmla="*/ 4503 w 9929"/>
                  <a:gd name="connsiteY9" fmla="*/ 9871 h 9903"/>
                  <a:gd name="connsiteX10" fmla="*/ 2642 w 9929"/>
                  <a:gd name="connsiteY10" fmla="*/ 9330 h 9903"/>
                  <a:gd name="connsiteX11" fmla="*/ 2565 w 9929"/>
                  <a:gd name="connsiteY11" fmla="*/ 8817 h 9903"/>
                  <a:gd name="connsiteX12" fmla="*/ 2565 w 9929"/>
                  <a:gd name="connsiteY12" fmla="*/ 5341 h 9903"/>
                  <a:gd name="connsiteX13" fmla="*/ 1634 w 9929"/>
                  <a:gd name="connsiteY13" fmla="*/ 4971 h 9903"/>
                  <a:gd name="connsiteX14" fmla="*/ 7 w 9929"/>
                  <a:gd name="connsiteY14" fmla="*/ 4315 h 9903"/>
                  <a:gd name="connsiteX15" fmla="*/ 317 w 9929"/>
                  <a:gd name="connsiteY15" fmla="*/ 1751 h 9903"/>
                  <a:gd name="connsiteX16" fmla="*/ 394 w 9929"/>
                  <a:gd name="connsiteY16" fmla="*/ 1239 h 9903"/>
                  <a:gd name="connsiteX17" fmla="*/ 3262 w 9929"/>
                  <a:gd name="connsiteY17" fmla="*/ 13 h 9903"/>
                  <a:gd name="connsiteX18" fmla="*/ 4348 w 9929"/>
                  <a:gd name="connsiteY18" fmla="*/ 13 h 9903"/>
                  <a:gd name="connsiteX19" fmla="*/ 8611 w 9929"/>
                  <a:gd name="connsiteY19" fmla="*/ 13 h 9903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5517 w 10000"/>
                  <a:gd name="connsiteY8" fmla="*/ 9471 h 10000"/>
                  <a:gd name="connsiteX9" fmla="*/ 4535 w 10000"/>
                  <a:gd name="connsiteY9" fmla="*/ 9968 h 10000"/>
                  <a:gd name="connsiteX10" fmla="*/ 2661 w 10000"/>
                  <a:gd name="connsiteY10" fmla="*/ 9421 h 10000"/>
                  <a:gd name="connsiteX11" fmla="*/ 2583 w 10000"/>
                  <a:gd name="connsiteY11" fmla="*/ 8903 h 10000"/>
                  <a:gd name="connsiteX12" fmla="*/ 2583 w 10000"/>
                  <a:gd name="connsiteY12" fmla="*/ 5393 h 10000"/>
                  <a:gd name="connsiteX13" fmla="*/ 1646 w 10000"/>
                  <a:gd name="connsiteY13" fmla="*/ 5020 h 10000"/>
                  <a:gd name="connsiteX14" fmla="*/ 7 w 10000"/>
                  <a:gd name="connsiteY14" fmla="*/ 4357 h 10000"/>
                  <a:gd name="connsiteX15" fmla="*/ 319 w 10000"/>
                  <a:gd name="connsiteY15" fmla="*/ 1768 h 10000"/>
                  <a:gd name="connsiteX16" fmla="*/ 397 w 10000"/>
                  <a:gd name="connsiteY16" fmla="*/ 1251 h 10000"/>
                  <a:gd name="connsiteX17" fmla="*/ 3285 w 10000"/>
                  <a:gd name="connsiteY17" fmla="*/ 13 h 10000"/>
                  <a:gd name="connsiteX18" fmla="*/ 4379 w 10000"/>
                  <a:gd name="connsiteY18" fmla="*/ 13 h 10000"/>
                  <a:gd name="connsiteX19" fmla="*/ 8673 w 10000"/>
                  <a:gd name="connsiteY19" fmla="*/ 13 h 10000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4535 w 10000"/>
                  <a:gd name="connsiteY8" fmla="*/ 9968 h 10000"/>
                  <a:gd name="connsiteX9" fmla="*/ 2661 w 10000"/>
                  <a:gd name="connsiteY9" fmla="*/ 9421 h 10000"/>
                  <a:gd name="connsiteX10" fmla="*/ 2583 w 10000"/>
                  <a:gd name="connsiteY10" fmla="*/ 8903 h 10000"/>
                  <a:gd name="connsiteX11" fmla="*/ 2583 w 10000"/>
                  <a:gd name="connsiteY11" fmla="*/ 5393 h 10000"/>
                  <a:gd name="connsiteX12" fmla="*/ 1646 w 10000"/>
                  <a:gd name="connsiteY12" fmla="*/ 5020 h 10000"/>
                  <a:gd name="connsiteX13" fmla="*/ 7 w 10000"/>
                  <a:gd name="connsiteY13" fmla="*/ 4357 h 10000"/>
                  <a:gd name="connsiteX14" fmla="*/ 319 w 10000"/>
                  <a:gd name="connsiteY14" fmla="*/ 1768 h 10000"/>
                  <a:gd name="connsiteX15" fmla="*/ 397 w 10000"/>
                  <a:gd name="connsiteY15" fmla="*/ 1251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4"/>
                  <a:gd name="connsiteX1" fmla="*/ 8360 w 10000"/>
                  <a:gd name="connsiteY1" fmla="*/ 2258 h 9994"/>
                  <a:gd name="connsiteX2" fmla="*/ 8283 w 10000"/>
                  <a:gd name="connsiteY2" fmla="*/ 4271 h 9994"/>
                  <a:gd name="connsiteX3" fmla="*/ 9376 w 10000"/>
                  <a:gd name="connsiteY3" fmla="*/ 5020 h 9994"/>
                  <a:gd name="connsiteX4" fmla="*/ 9921 w 10000"/>
                  <a:gd name="connsiteY4" fmla="*/ 5365 h 9994"/>
                  <a:gd name="connsiteX5" fmla="*/ 10000 w 10000"/>
                  <a:gd name="connsiteY5" fmla="*/ 9249 h 9994"/>
                  <a:gd name="connsiteX6" fmla="*/ 8829 w 10000"/>
                  <a:gd name="connsiteY6" fmla="*/ 9939 h 9994"/>
                  <a:gd name="connsiteX7" fmla="*/ 6198 w 10000"/>
                  <a:gd name="connsiteY7" fmla="*/ 9620 h 9994"/>
                  <a:gd name="connsiteX8" fmla="*/ 4535 w 10000"/>
                  <a:gd name="connsiteY8" fmla="*/ 9968 h 9994"/>
                  <a:gd name="connsiteX9" fmla="*/ 2661 w 10000"/>
                  <a:gd name="connsiteY9" fmla="*/ 9421 h 9994"/>
                  <a:gd name="connsiteX10" fmla="*/ 2583 w 10000"/>
                  <a:gd name="connsiteY10" fmla="*/ 8903 h 9994"/>
                  <a:gd name="connsiteX11" fmla="*/ 2583 w 10000"/>
                  <a:gd name="connsiteY11" fmla="*/ 5393 h 9994"/>
                  <a:gd name="connsiteX12" fmla="*/ 1646 w 10000"/>
                  <a:gd name="connsiteY12" fmla="*/ 5020 h 9994"/>
                  <a:gd name="connsiteX13" fmla="*/ 7 w 10000"/>
                  <a:gd name="connsiteY13" fmla="*/ 4357 h 9994"/>
                  <a:gd name="connsiteX14" fmla="*/ 319 w 10000"/>
                  <a:gd name="connsiteY14" fmla="*/ 1768 h 9994"/>
                  <a:gd name="connsiteX15" fmla="*/ 397 w 10000"/>
                  <a:gd name="connsiteY15" fmla="*/ 1251 h 9994"/>
                  <a:gd name="connsiteX16" fmla="*/ 3285 w 10000"/>
                  <a:gd name="connsiteY16" fmla="*/ 13 h 9994"/>
                  <a:gd name="connsiteX17" fmla="*/ 4379 w 10000"/>
                  <a:gd name="connsiteY17" fmla="*/ 13 h 9994"/>
                  <a:gd name="connsiteX18" fmla="*/ 8673 w 10000"/>
                  <a:gd name="connsiteY18" fmla="*/ 13 h 9994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7"/>
                  <a:gd name="connsiteX1" fmla="*/ 8360 w 10000"/>
                  <a:gd name="connsiteY1" fmla="*/ 2259 h 9997"/>
                  <a:gd name="connsiteX2" fmla="*/ 8283 w 10000"/>
                  <a:gd name="connsiteY2" fmla="*/ 4274 h 9997"/>
                  <a:gd name="connsiteX3" fmla="*/ 9376 w 10000"/>
                  <a:gd name="connsiteY3" fmla="*/ 5023 h 9997"/>
                  <a:gd name="connsiteX4" fmla="*/ 9921 w 10000"/>
                  <a:gd name="connsiteY4" fmla="*/ 5368 h 9997"/>
                  <a:gd name="connsiteX5" fmla="*/ 10000 w 10000"/>
                  <a:gd name="connsiteY5" fmla="*/ 9255 h 9997"/>
                  <a:gd name="connsiteX6" fmla="*/ 8829 w 10000"/>
                  <a:gd name="connsiteY6" fmla="*/ 9945 h 9997"/>
                  <a:gd name="connsiteX7" fmla="*/ 6306 w 10000"/>
                  <a:gd name="connsiteY7" fmla="*/ 9610 h 9997"/>
                  <a:gd name="connsiteX8" fmla="*/ 4535 w 10000"/>
                  <a:gd name="connsiteY8" fmla="*/ 9974 h 9997"/>
                  <a:gd name="connsiteX9" fmla="*/ 2661 w 10000"/>
                  <a:gd name="connsiteY9" fmla="*/ 9427 h 9997"/>
                  <a:gd name="connsiteX10" fmla="*/ 2583 w 10000"/>
                  <a:gd name="connsiteY10" fmla="*/ 8908 h 9997"/>
                  <a:gd name="connsiteX11" fmla="*/ 2583 w 10000"/>
                  <a:gd name="connsiteY11" fmla="*/ 5396 h 9997"/>
                  <a:gd name="connsiteX12" fmla="*/ 1646 w 10000"/>
                  <a:gd name="connsiteY12" fmla="*/ 5023 h 9997"/>
                  <a:gd name="connsiteX13" fmla="*/ 7 w 10000"/>
                  <a:gd name="connsiteY13" fmla="*/ 4360 h 9997"/>
                  <a:gd name="connsiteX14" fmla="*/ 319 w 10000"/>
                  <a:gd name="connsiteY14" fmla="*/ 1769 h 9997"/>
                  <a:gd name="connsiteX15" fmla="*/ 397 w 10000"/>
                  <a:gd name="connsiteY15" fmla="*/ 1252 h 9997"/>
                  <a:gd name="connsiteX16" fmla="*/ 3285 w 10000"/>
                  <a:gd name="connsiteY16" fmla="*/ 13 h 9997"/>
                  <a:gd name="connsiteX17" fmla="*/ 4379 w 10000"/>
                  <a:gd name="connsiteY17" fmla="*/ 13 h 9997"/>
                  <a:gd name="connsiteX18" fmla="*/ 8673 w 10000"/>
                  <a:gd name="connsiteY18" fmla="*/ 13 h 9997"/>
                  <a:gd name="connsiteX0" fmla="*/ 8673 w 10000"/>
                  <a:gd name="connsiteY0" fmla="*/ 13 h 10000"/>
                  <a:gd name="connsiteX1" fmla="*/ 8360 w 10000"/>
                  <a:gd name="connsiteY1" fmla="*/ 2260 h 10000"/>
                  <a:gd name="connsiteX2" fmla="*/ 8283 w 10000"/>
                  <a:gd name="connsiteY2" fmla="*/ 4275 h 10000"/>
                  <a:gd name="connsiteX3" fmla="*/ 9376 w 10000"/>
                  <a:gd name="connsiteY3" fmla="*/ 5025 h 10000"/>
                  <a:gd name="connsiteX4" fmla="*/ 9921 w 10000"/>
                  <a:gd name="connsiteY4" fmla="*/ 5370 h 10000"/>
                  <a:gd name="connsiteX5" fmla="*/ 10000 w 10000"/>
                  <a:gd name="connsiteY5" fmla="*/ 9258 h 10000"/>
                  <a:gd name="connsiteX6" fmla="*/ 8829 w 10000"/>
                  <a:gd name="connsiteY6" fmla="*/ 9948 h 10000"/>
                  <a:gd name="connsiteX7" fmla="*/ 6306 w 10000"/>
                  <a:gd name="connsiteY7" fmla="*/ 9613 h 10000"/>
                  <a:gd name="connsiteX8" fmla="*/ 4535 w 10000"/>
                  <a:gd name="connsiteY8" fmla="*/ 9977 h 10000"/>
                  <a:gd name="connsiteX9" fmla="*/ 2661 w 10000"/>
                  <a:gd name="connsiteY9" fmla="*/ 9430 h 10000"/>
                  <a:gd name="connsiteX10" fmla="*/ 2583 w 10000"/>
                  <a:gd name="connsiteY10" fmla="*/ 8911 h 10000"/>
                  <a:gd name="connsiteX11" fmla="*/ 2583 w 10000"/>
                  <a:gd name="connsiteY11" fmla="*/ 5398 h 10000"/>
                  <a:gd name="connsiteX12" fmla="*/ 1646 w 10000"/>
                  <a:gd name="connsiteY12" fmla="*/ 5025 h 10000"/>
                  <a:gd name="connsiteX13" fmla="*/ 7 w 10000"/>
                  <a:gd name="connsiteY13" fmla="*/ 4361 h 10000"/>
                  <a:gd name="connsiteX14" fmla="*/ 319 w 10000"/>
                  <a:gd name="connsiteY14" fmla="*/ 1770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00" h="10000">
                    <a:moveTo>
                      <a:pt x="8673" y="13"/>
                    </a:moveTo>
                    <a:cubicBezTo>
                      <a:pt x="8516" y="791"/>
                      <a:pt x="8360" y="1539"/>
                      <a:pt x="8360" y="2260"/>
                    </a:cubicBezTo>
                    <a:cubicBezTo>
                      <a:pt x="8283" y="2922"/>
                      <a:pt x="8283" y="3613"/>
                      <a:pt x="8283" y="4275"/>
                    </a:cubicBezTo>
                    <a:cubicBezTo>
                      <a:pt x="8204" y="4621"/>
                      <a:pt x="8673" y="4822"/>
                      <a:pt x="9376" y="5025"/>
                    </a:cubicBezTo>
                    <a:cubicBezTo>
                      <a:pt x="9688" y="5111"/>
                      <a:pt x="9921" y="5255"/>
                      <a:pt x="9921" y="5370"/>
                    </a:cubicBezTo>
                    <a:cubicBezTo>
                      <a:pt x="10000" y="6666"/>
                      <a:pt x="10000" y="7961"/>
                      <a:pt x="10000" y="9258"/>
                    </a:cubicBezTo>
                    <a:cubicBezTo>
                      <a:pt x="10000" y="9603"/>
                      <a:pt x="9609" y="9833"/>
                      <a:pt x="8829" y="9948"/>
                    </a:cubicBezTo>
                    <a:cubicBezTo>
                      <a:pt x="7970" y="10092"/>
                      <a:pt x="7009" y="9929"/>
                      <a:pt x="6306" y="9613"/>
                    </a:cubicBezTo>
                    <a:cubicBezTo>
                      <a:pt x="5655" y="9935"/>
                      <a:pt x="5251" y="9992"/>
                      <a:pt x="4535" y="9977"/>
                    </a:cubicBezTo>
                    <a:cubicBezTo>
                      <a:pt x="3800" y="10042"/>
                      <a:pt x="2817" y="9804"/>
                      <a:pt x="2661" y="9430"/>
                    </a:cubicBezTo>
                    <a:cubicBezTo>
                      <a:pt x="2583" y="9258"/>
                      <a:pt x="2583" y="9084"/>
                      <a:pt x="2583" y="8911"/>
                    </a:cubicBezTo>
                    <a:lnTo>
                      <a:pt x="2583" y="5398"/>
                    </a:lnTo>
                    <a:cubicBezTo>
                      <a:pt x="2583" y="5140"/>
                      <a:pt x="2505" y="4994"/>
                      <a:pt x="1646" y="5025"/>
                    </a:cubicBezTo>
                    <a:cubicBezTo>
                      <a:pt x="553" y="5082"/>
                      <a:pt x="-72" y="4851"/>
                      <a:pt x="7" y="4361"/>
                    </a:cubicBezTo>
                    <a:cubicBezTo>
                      <a:pt x="85" y="3498"/>
                      <a:pt x="241" y="2635"/>
                      <a:pt x="319" y="1770"/>
                    </a:cubicBezTo>
                    <a:cubicBezTo>
                      <a:pt x="397" y="1596"/>
                      <a:pt x="397" y="1425"/>
                      <a:pt x="397" y="1252"/>
                    </a:cubicBezTo>
                    <a:cubicBezTo>
                      <a:pt x="475" y="560"/>
                      <a:pt x="1490" y="158"/>
                      <a:pt x="3285" y="13"/>
                    </a:cubicBezTo>
                    <a:lnTo>
                      <a:pt x="4379" y="13"/>
                    </a:lnTo>
                    <a:cubicBezTo>
                      <a:pt x="5862" y="-15"/>
                      <a:pt x="7268" y="13"/>
                      <a:pt x="86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10075B95-3A0B-4CCB-9B54-514828151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1502" y="2602151"/>
                <a:ext cx="478169" cy="478169"/>
              </a:xfrm>
              <a:custGeom>
                <a:avLst/>
                <a:gdLst>
                  <a:gd name="T0" fmla="*/ 42 w 83"/>
                  <a:gd name="T1" fmla="*/ 0 h 83"/>
                  <a:gd name="T2" fmla="*/ 83 w 83"/>
                  <a:gd name="T3" fmla="*/ 41 h 83"/>
                  <a:gd name="T4" fmla="*/ 42 w 83"/>
                  <a:gd name="T5" fmla="*/ 83 h 83"/>
                  <a:gd name="T6" fmla="*/ 0 w 83"/>
                  <a:gd name="T7" fmla="*/ 41 h 83"/>
                  <a:gd name="T8" fmla="*/ 42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2" y="0"/>
                    </a:moveTo>
                    <a:cubicBezTo>
                      <a:pt x="65" y="0"/>
                      <a:pt x="82" y="17"/>
                      <a:pt x="83" y="41"/>
                    </a:cubicBezTo>
                    <a:cubicBezTo>
                      <a:pt x="83" y="65"/>
                      <a:pt x="66" y="82"/>
                      <a:pt x="42" y="83"/>
                    </a:cubicBezTo>
                    <a:cubicBezTo>
                      <a:pt x="17" y="83"/>
                      <a:pt x="0" y="65"/>
                      <a:pt x="0" y="41"/>
                    </a:cubicBezTo>
                    <a:cubicBezTo>
                      <a:pt x="0" y="17"/>
                      <a:pt x="18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36">
              <a:extLst>
                <a:ext uri="{FF2B5EF4-FFF2-40B4-BE49-F238E27FC236}">
                  <a16:creationId xmlns:a16="http://schemas.microsoft.com/office/drawing/2014/main" id="{45C53C80-A127-4851-9138-A88FC0329D60}"/>
                </a:ext>
              </a:extLst>
            </p:cNvPr>
            <p:cNvGrpSpPr/>
            <p:nvPr/>
          </p:nvGrpSpPr>
          <p:grpSpPr>
            <a:xfrm>
              <a:off x="3267815" y="3162155"/>
              <a:ext cx="504790" cy="1726559"/>
              <a:chOff x="10277705" y="2602151"/>
              <a:chExt cx="736325" cy="2518489"/>
            </a:xfrm>
            <a:grpFill/>
          </p:grpSpPr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C663ACE-4890-4A70-ACAF-A348979F6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7705" y="3120574"/>
                <a:ext cx="736325" cy="2000066"/>
              </a:xfrm>
              <a:custGeom>
                <a:avLst/>
                <a:gdLst>
                  <a:gd name="T0" fmla="*/ 112 w 129"/>
                  <a:gd name="T1" fmla="*/ 1 h 351"/>
                  <a:gd name="T2" fmla="*/ 108 w 129"/>
                  <a:gd name="T3" fmla="*/ 79 h 351"/>
                  <a:gd name="T4" fmla="*/ 107 w 129"/>
                  <a:gd name="T5" fmla="*/ 149 h 351"/>
                  <a:gd name="T6" fmla="*/ 121 w 129"/>
                  <a:gd name="T7" fmla="*/ 175 h 351"/>
                  <a:gd name="T8" fmla="*/ 128 w 129"/>
                  <a:gd name="T9" fmla="*/ 187 h 351"/>
                  <a:gd name="T10" fmla="*/ 129 w 129"/>
                  <a:gd name="T11" fmla="*/ 322 h 351"/>
                  <a:gd name="T12" fmla="*/ 114 w 129"/>
                  <a:gd name="T13" fmla="*/ 346 h 351"/>
                  <a:gd name="T14" fmla="*/ 85 w 129"/>
                  <a:gd name="T15" fmla="*/ 336 h 351"/>
                  <a:gd name="T16" fmla="*/ 84 w 129"/>
                  <a:gd name="T17" fmla="*/ 335 h 351"/>
                  <a:gd name="T18" fmla="*/ 59 w 129"/>
                  <a:gd name="T19" fmla="*/ 347 h 351"/>
                  <a:gd name="T20" fmla="*/ 35 w 129"/>
                  <a:gd name="T21" fmla="*/ 328 h 351"/>
                  <a:gd name="T22" fmla="*/ 34 w 129"/>
                  <a:gd name="T23" fmla="*/ 310 h 351"/>
                  <a:gd name="T24" fmla="*/ 34 w 129"/>
                  <a:gd name="T25" fmla="*/ 188 h 351"/>
                  <a:gd name="T26" fmla="*/ 22 w 129"/>
                  <a:gd name="T27" fmla="*/ 175 h 351"/>
                  <a:gd name="T28" fmla="*/ 1 w 129"/>
                  <a:gd name="T29" fmla="*/ 152 h 351"/>
                  <a:gd name="T30" fmla="*/ 5 w 129"/>
                  <a:gd name="T31" fmla="*/ 62 h 351"/>
                  <a:gd name="T32" fmla="*/ 6 w 129"/>
                  <a:gd name="T33" fmla="*/ 44 h 351"/>
                  <a:gd name="T34" fmla="*/ 43 w 129"/>
                  <a:gd name="T35" fmla="*/ 1 h 351"/>
                  <a:gd name="T36" fmla="*/ 57 w 129"/>
                  <a:gd name="T37" fmla="*/ 1 h 351"/>
                  <a:gd name="T38" fmla="*/ 112 w 129"/>
                  <a:gd name="T39" fmla="*/ 1 h 351"/>
                  <a:gd name="connsiteX0" fmla="*/ 8611 w 9929"/>
                  <a:gd name="connsiteY0" fmla="*/ 13 h 9903"/>
                  <a:gd name="connsiteX1" fmla="*/ 8301 w 9929"/>
                  <a:gd name="connsiteY1" fmla="*/ 2236 h 9903"/>
                  <a:gd name="connsiteX2" fmla="*/ 8224 w 9929"/>
                  <a:gd name="connsiteY2" fmla="*/ 4230 h 9903"/>
                  <a:gd name="connsiteX3" fmla="*/ 9309 w 9929"/>
                  <a:gd name="connsiteY3" fmla="*/ 4971 h 9903"/>
                  <a:gd name="connsiteX4" fmla="*/ 9851 w 9929"/>
                  <a:gd name="connsiteY4" fmla="*/ 5313 h 9903"/>
                  <a:gd name="connsiteX5" fmla="*/ 9929 w 9929"/>
                  <a:gd name="connsiteY5" fmla="*/ 9159 h 9903"/>
                  <a:gd name="connsiteX6" fmla="*/ 8766 w 9929"/>
                  <a:gd name="connsiteY6" fmla="*/ 9843 h 9903"/>
                  <a:gd name="connsiteX7" fmla="*/ 6518 w 9929"/>
                  <a:gd name="connsiteY7" fmla="*/ 9558 h 9903"/>
                  <a:gd name="connsiteX8" fmla="*/ 6441 w 9929"/>
                  <a:gd name="connsiteY8" fmla="*/ 9529 h 9903"/>
                  <a:gd name="connsiteX9" fmla="*/ 4503 w 9929"/>
                  <a:gd name="connsiteY9" fmla="*/ 9871 h 9903"/>
                  <a:gd name="connsiteX10" fmla="*/ 2642 w 9929"/>
                  <a:gd name="connsiteY10" fmla="*/ 9330 h 9903"/>
                  <a:gd name="connsiteX11" fmla="*/ 2565 w 9929"/>
                  <a:gd name="connsiteY11" fmla="*/ 8817 h 9903"/>
                  <a:gd name="connsiteX12" fmla="*/ 2565 w 9929"/>
                  <a:gd name="connsiteY12" fmla="*/ 5341 h 9903"/>
                  <a:gd name="connsiteX13" fmla="*/ 1634 w 9929"/>
                  <a:gd name="connsiteY13" fmla="*/ 4971 h 9903"/>
                  <a:gd name="connsiteX14" fmla="*/ 7 w 9929"/>
                  <a:gd name="connsiteY14" fmla="*/ 4315 h 9903"/>
                  <a:gd name="connsiteX15" fmla="*/ 317 w 9929"/>
                  <a:gd name="connsiteY15" fmla="*/ 1751 h 9903"/>
                  <a:gd name="connsiteX16" fmla="*/ 394 w 9929"/>
                  <a:gd name="connsiteY16" fmla="*/ 1239 h 9903"/>
                  <a:gd name="connsiteX17" fmla="*/ 3262 w 9929"/>
                  <a:gd name="connsiteY17" fmla="*/ 13 h 9903"/>
                  <a:gd name="connsiteX18" fmla="*/ 4348 w 9929"/>
                  <a:gd name="connsiteY18" fmla="*/ 13 h 9903"/>
                  <a:gd name="connsiteX19" fmla="*/ 8611 w 9929"/>
                  <a:gd name="connsiteY19" fmla="*/ 13 h 9903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5517 w 10000"/>
                  <a:gd name="connsiteY8" fmla="*/ 9471 h 10000"/>
                  <a:gd name="connsiteX9" fmla="*/ 4535 w 10000"/>
                  <a:gd name="connsiteY9" fmla="*/ 9968 h 10000"/>
                  <a:gd name="connsiteX10" fmla="*/ 2661 w 10000"/>
                  <a:gd name="connsiteY10" fmla="*/ 9421 h 10000"/>
                  <a:gd name="connsiteX11" fmla="*/ 2583 w 10000"/>
                  <a:gd name="connsiteY11" fmla="*/ 8903 h 10000"/>
                  <a:gd name="connsiteX12" fmla="*/ 2583 w 10000"/>
                  <a:gd name="connsiteY12" fmla="*/ 5393 h 10000"/>
                  <a:gd name="connsiteX13" fmla="*/ 1646 w 10000"/>
                  <a:gd name="connsiteY13" fmla="*/ 5020 h 10000"/>
                  <a:gd name="connsiteX14" fmla="*/ 7 w 10000"/>
                  <a:gd name="connsiteY14" fmla="*/ 4357 h 10000"/>
                  <a:gd name="connsiteX15" fmla="*/ 319 w 10000"/>
                  <a:gd name="connsiteY15" fmla="*/ 1768 h 10000"/>
                  <a:gd name="connsiteX16" fmla="*/ 397 w 10000"/>
                  <a:gd name="connsiteY16" fmla="*/ 1251 h 10000"/>
                  <a:gd name="connsiteX17" fmla="*/ 3285 w 10000"/>
                  <a:gd name="connsiteY17" fmla="*/ 13 h 10000"/>
                  <a:gd name="connsiteX18" fmla="*/ 4379 w 10000"/>
                  <a:gd name="connsiteY18" fmla="*/ 13 h 10000"/>
                  <a:gd name="connsiteX19" fmla="*/ 8673 w 10000"/>
                  <a:gd name="connsiteY19" fmla="*/ 13 h 10000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4535 w 10000"/>
                  <a:gd name="connsiteY8" fmla="*/ 9968 h 10000"/>
                  <a:gd name="connsiteX9" fmla="*/ 2661 w 10000"/>
                  <a:gd name="connsiteY9" fmla="*/ 9421 h 10000"/>
                  <a:gd name="connsiteX10" fmla="*/ 2583 w 10000"/>
                  <a:gd name="connsiteY10" fmla="*/ 8903 h 10000"/>
                  <a:gd name="connsiteX11" fmla="*/ 2583 w 10000"/>
                  <a:gd name="connsiteY11" fmla="*/ 5393 h 10000"/>
                  <a:gd name="connsiteX12" fmla="*/ 1646 w 10000"/>
                  <a:gd name="connsiteY12" fmla="*/ 5020 h 10000"/>
                  <a:gd name="connsiteX13" fmla="*/ 7 w 10000"/>
                  <a:gd name="connsiteY13" fmla="*/ 4357 h 10000"/>
                  <a:gd name="connsiteX14" fmla="*/ 319 w 10000"/>
                  <a:gd name="connsiteY14" fmla="*/ 1768 h 10000"/>
                  <a:gd name="connsiteX15" fmla="*/ 397 w 10000"/>
                  <a:gd name="connsiteY15" fmla="*/ 1251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4"/>
                  <a:gd name="connsiteX1" fmla="*/ 8360 w 10000"/>
                  <a:gd name="connsiteY1" fmla="*/ 2258 h 9994"/>
                  <a:gd name="connsiteX2" fmla="*/ 8283 w 10000"/>
                  <a:gd name="connsiteY2" fmla="*/ 4271 h 9994"/>
                  <a:gd name="connsiteX3" fmla="*/ 9376 w 10000"/>
                  <a:gd name="connsiteY3" fmla="*/ 5020 h 9994"/>
                  <a:gd name="connsiteX4" fmla="*/ 9921 w 10000"/>
                  <a:gd name="connsiteY4" fmla="*/ 5365 h 9994"/>
                  <a:gd name="connsiteX5" fmla="*/ 10000 w 10000"/>
                  <a:gd name="connsiteY5" fmla="*/ 9249 h 9994"/>
                  <a:gd name="connsiteX6" fmla="*/ 8829 w 10000"/>
                  <a:gd name="connsiteY6" fmla="*/ 9939 h 9994"/>
                  <a:gd name="connsiteX7" fmla="*/ 6198 w 10000"/>
                  <a:gd name="connsiteY7" fmla="*/ 9620 h 9994"/>
                  <a:gd name="connsiteX8" fmla="*/ 4535 w 10000"/>
                  <a:gd name="connsiteY8" fmla="*/ 9968 h 9994"/>
                  <a:gd name="connsiteX9" fmla="*/ 2661 w 10000"/>
                  <a:gd name="connsiteY9" fmla="*/ 9421 h 9994"/>
                  <a:gd name="connsiteX10" fmla="*/ 2583 w 10000"/>
                  <a:gd name="connsiteY10" fmla="*/ 8903 h 9994"/>
                  <a:gd name="connsiteX11" fmla="*/ 2583 w 10000"/>
                  <a:gd name="connsiteY11" fmla="*/ 5393 h 9994"/>
                  <a:gd name="connsiteX12" fmla="*/ 1646 w 10000"/>
                  <a:gd name="connsiteY12" fmla="*/ 5020 h 9994"/>
                  <a:gd name="connsiteX13" fmla="*/ 7 w 10000"/>
                  <a:gd name="connsiteY13" fmla="*/ 4357 h 9994"/>
                  <a:gd name="connsiteX14" fmla="*/ 319 w 10000"/>
                  <a:gd name="connsiteY14" fmla="*/ 1768 h 9994"/>
                  <a:gd name="connsiteX15" fmla="*/ 397 w 10000"/>
                  <a:gd name="connsiteY15" fmla="*/ 1251 h 9994"/>
                  <a:gd name="connsiteX16" fmla="*/ 3285 w 10000"/>
                  <a:gd name="connsiteY16" fmla="*/ 13 h 9994"/>
                  <a:gd name="connsiteX17" fmla="*/ 4379 w 10000"/>
                  <a:gd name="connsiteY17" fmla="*/ 13 h 9994"/>
                  <a:gd name="connsiteX18" fmla="*/ 8673 w 10000"/>
                  <a:gd name="connsiteY18" fmla="*/ 13 h 9994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7"/>
                  <a:gd name="connsiteX1" fmla="*/ 8360 w 10000"/>
                  <a:gd name="connsiteY1" fmla="*/ 2259 h 9997"/>
                  <a:gd name="connsiteX2" fmla="*/ 8283 w 10000"/>
                  <a:gd name="connsiteY2" fmla="*/ 4274 h 9997"/>
                  <a:gd name="connsiteX3" fmla="*/ 9376 w 10000"/>
                  <a:gd name="connsiteY3" fmla="*/ 5023 h 9997"/>
                  <a:gd name="connsiteX4" fmla="*/ 9921 w 10000"/>
                  <a:gd name="connsiteY4" fmla="*/ 5368 h 9997"/>
                  <a:gd name="connsiteX5" fmla="*/ 10000 w 10000"/>
                  <a:gd name="connsiteY5" fmla="*/ 9255 h 9997"/>
                  <a:gd name="connsiteX6" fmla="*/ 8829 w 10000"/>
                  <a:gd name="connsiteY6" fmla="*/ 9945 h 9997"/>
                  <a:gd name="connsiteX7" fmla="*/ 6306 w 10000"/>
                  <a:gd name="connsiteY7" fmla="*/ 9610 h 9997"/>
                  <a:gd name="connsiteX8" fmla="*/ 4535 w 10000"/>
                  <a:gd name="connsiteY8" fmla="*/ 9974 h 9997"/>
                  <a:gd name="connsiteX9" fmla="*/ 2661 w 10000"/>
                  <a:gd name="connsiteY9" fmla="*/ 9427 h 9997"/>
                  <a:gd name="connsiteX10" fmla="*/ 2583 w 10000"/>
                  <a:gd name="connsiteY10" fmla="*/ 8908 h 9997"/>
                  <a:gd name="connsiteX11" fmla="*/ 2583 w 10000"/>
                  <a:gd name="connsiteY11" fmla="*/ 5396 h 9997"/>
                  <a:gd name="connsiteX12" fmla="*/ 1646 w 10000"/>
                  <a:gd name="connsiteY12" fmla="*/ 5023 h 9997"/>
                  <a:gd name="connsiteX13" fmla="*/ 7 w 10000"/>
                  <a:gd name="connsiteY13" fmla="*/ 4360 h 9997"/>
                  <a:gd name="connsiteX14" fmla="*/ 319 w 10000"/>
                  <a:gd name="connsiteY14" fmla="*/ 1769 h 9997"/>
                  <a:gd name="connsiteX15" fmla="*/ 397 w 10000"/>
                  <a:gd name="connsiteY15" fmla="*/ 1252 h 9997"/>
                  <a:gd name="connsiteX16" fmla="*/ 3285 w 10000"/>
                  <a:gd name="connsiteY16" fmla="*/ 13 h 9997"/>
                  <a:gd name="connsiteX17" fmla="*/ 4379 w 10000"/>
                  <a:gd name="connsiteY17" fmla="*/ 13 h 9997"/>
                  <a:gd name="connsiteX18" fmla="*/ 8673 w 10000"/>
                  <a:gd name="connsiteY18" fmla="*/ 13 h 9997"/>
                  <a:gd name="connsiteX0" fmla="*/ 8673 w 10000"/>
                  <a:gd name="connsiteY0" fmla="*/ 13 h 10000"/>
                  <a:gd name="connsiteX1" fmla="*/ 8360 w 10000"/>
                  <a:gd name="connsiteY1" fmla="*/ 2260 h 10000"/>
                  <a:gd name="connsiteX2" fmla="*/ 8283 w 10000"/>
                  <a:gd name="connsiteY2" fmla="*/ 4275 h 10000"/>
                  <a:gd name="connsiteX3" fmla="*/ 9376 w 10000"/>
                  <a:gd name="connsiteY3" fmla="*/ 5025 h 10000"/>
                  <a:gd name="connsiteX4" fmla="*/ 9921 w 10000"/>
                  <a:gd name="connsiteY4" fmla="*/ 5370 h 10000"/>
                  <a:gd name="connsiteX5" fmla="*/ 10000 w 10000"/>
                  <a:gd name="connsiteY5" fmla="*/ 9258 h 10000"/>
                  <a:gd name="connsiteX6" fmla="*/ 8829 w 10000"/>
                  <a:gd name="connsiteY6" fmla="*/ 9948 h 10000"/>
                  <a:gd name="connsiteX7" fmla="*/ 6306 w 10000"/>
                  <a:gd name="connsiteY7" fmla="*/ 9613 h 10000"/>
                  <a:gd name="connsiteX8" fmla="*/ 4535 w 10000"/>
                  <a:gd name="connsiteY8" fmla="*/ 9977 h 10000"/>
                  <a:gd name="connsiteX9" fmla="*/ 2661 w 10000"/>
                  <a:gd name="connsiteY9" fmla="*/ 9430 h 10000"/>
                  <a:gd name="connsiteX10" fmla="*/ 2583 w 10000"/>
                  <a:gd name="connsiteY10" fmla="*/ 8911 h 10000"/>
                  <a:gd name="connsiteX11" fmla="*/ 2583 w 10000"/>
                  <a:gd name="connsiteY11" fmla="*/ 5398 h 10000"/>
                  <a:gd name="connsiteX12" fmla="*/ 1646 w 10000"/>
                  <a:gd name="connsiteY12" fmla="*/ 5025 h 10000"/>
                  <a:gd name="connsiteX13" fmla="*/ 7 w 10000"/>
                  <a:gd name="connsiteY13" fmla="*/ 4361 h 10000"/>
                  <a:gd name="connsiteX14" fmla="*/ 319 w 10000"/>
                  <a:gd name="connsiteY14" fmla="*/ 1770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00" h="10000">
                    <a:moveTo>
                      <a:pt x="8673" y="13"/>
                    </a:moveTo>
                    <a:cubicBezTo>
                      <a:pt x="8516" y="791"/>
                      <a:pt x="8360" y="1539"/>
                      <a:pt x="8360" y="2260"/>
                    </a:cubicBezTo>
                    <a:cubicBezTo>
                      <a:pt x="8283" y="2922"/>
                      <a:pt x="8283" y="3613"/>
                      <a:pt x="8283" y="4275"/>
                    </a:cubicBezTo>
                    <a:cubicBezTo>
                      <a:pt x="8204" y="4621"/>
                      <a:pt x="8673" y="4822"/>
                      <a:pt x="9376" y="5025"/>
                    </a:cubicBezTo>
                    <a:cubicBezTo>
                      <a:pt x="9688" y="5111"/>
                      <a:pt x="9921" y="5255"/>
                      <a:pt x="9921" y="5370"/>
                    </a:cubicBezTo>
                    <a:cubicBezTo>
                      <a:pt x="10000" y="6666"/>
                      <a:pt x="10000" y="7961"/>
                      <a:pt x="10000" y="9258"/>
                    </a:cubicBezTo>
                    <a:cubicBezTo>
                      <a:pt x="10000" y="9603"/>
                      <a:pt x="9609" y="9833"/>
                      <a:pt x="8829" y="9948"/>
                    </a:cubicBezTo>
                    <a:cubicBezTo>
                      <a:pt x="7970" y="10092"/>
                      <a:pt x="7009" y="9929"/>
                      <a:pt x="6306" y="9613"/>
                    </a:cubicBezTo>
                    <a:cubicBezTo>
                      <a:pt x="5655" y="9935"/>
                      <a:pt x="5251" y="9992"/>
                      <a:pt x="4535" y="9977"/>
                    </a:cubicBezTo>
                    <a:cubicBezTo>
                      <a:pt x="3800" y="10042"/>
                      <a:pt x="2817" y="9804"/>
                      <a:pt x="2661" y="9430"/>
                    </a:cubicBezTo>
                    <a:cubicBezTo>
                      <a:pt x="2583" y="9258"/>
                      <a:pt x="2583" y="9084"/>
                      <a:pt x="2583" y="8911"/>
                    </a:cubicBezTo>
                    <a:lnTo>
                      <a:pt x="2583" y="5398"/>
                    </a:lnTo>
                    <a:cubicBezTo>
                      <a:pt x="2583" y="5140"/>
                      <a:pt x="2505" y="4994"/>
                      <a:pt x="1646" y="5025"/>
                    </a:cubicBezTo>
                    <a:cubicBezTo>
                      <a:pt x="553" y="5082"/>
                      <a:pt x="-72" y="4851"/>
                      <a:pt x="7" y="4361"/>
                    </a:cubicBezTo>
                    <a:cubicBezTo>
                      <a:pt x="85" y="3498"/>
                      <a:pt x="241" y="2635"/>
                      <a:pt x="319" y="1770"/>
                    </a:cubicBezTo>
                    <a:cubicBezTo>
                      <a:pt x="397" y="1596"/>
                      <a:pt x="397" y="1425"/>
                      <a:pt x="397" y="1252"/>
                    </a:cubicBezTo>
                    <a:cubicBezTo>
                      <a:pt x="475" y="560"/>
                      <a:pt x="1490" y="158"/>
                      <a:pt x="3285" y="13"/>
                    </a:cubicBezTo>
                    <a:lnTo>
                      <a:pt x="4379" y="13"/>
                    </a:lnTo>
                    <a:cubicBezTo>
                      <a:pt x="5862" y="-15"/>
                      <a:pt x="7268" y="13"/>
                      <a:pt x="86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C7E2A526-07B7-4960-AEF9-626B1355B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1502" y="2602151"/>
                <a:ext cx="478169" cy="478169"/>
              </a:xfrm>
              <a:custGeom>
                <a:avLst/>
                <a:gdLst>
                  <a:gd name="T0" fmla="*/ 42 w 83"/>
                  <a:gd name="T1" fmla="*/ 0 h 83"/>
                  <a:gd name="T2" fmla="*/ 83 w 83"/>
                  <a:gd name="T3" fmla="*/ 41 h 83"/>
                  <a:gd name="T4" fmla="*/ 42 w 83"/>
                  <a:gd name="T5" fmla="*/ 83 h 83"/>
                  <a:gd name="T6" fmla="*/ 0 w 83"/>
                  <a:gd name="T7" fmla="*/ 41 h 83"/>
                  <a:gd name="T8" fmla="*/ 42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2" y="0"/>
                    </a:moveTo>
                    <a:cubicBezTo>
                      <a:pt x="65" y="0"/>
                      <a:pt x="82" y="17"/>
                      <a:pt x="83" y="41"/>
                    </a:cubicBezTo>
                    <a:cubicBezTo>
                      <a:pt x="83" y="65"/>
                      <a:pt x="66" y="82"/>
                      <a:pt x="42" y="83"/>
                    </a:cubicBezTo>
                    <a:cubicBezTo>
                      <a:pt x="17" y="83"/>
                      <a:pt x="0" y="65"/>
                      <a:pt x="0" y="41"/>
                    </a:cubicBezTo>
                    <a:cubicBezTo>
                      <a:pt x="0" y="17"/>
                      <a:pt x="18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43">
              <a:extLst>
                <a:ext uri="{FF2B5EF4-FFF2-40B4-BE49-F238E27FC236}">
                  <a16:creationId xmlns:a16="http://schemas.microsoft.com/office/drawing/2014/main" id="{45B0275B-4162-42D4-9F53-454C2F92D182}"/>
                </a:ext>
              </a:extLst>
            </p:cNvPr>
            <p:cNvGrpSpPr/>
            <p:nvPr/>
          </p:nvGrpSpPr>
          <p:grpSpPr>
            <a:xfrm>
              <a:off x="2843029" y="3316772"/>
              <a:ext cx="449095" cy="1536063"/>
              <a:chOff x="10277705" y="2602151"/>
              <a:chExt cx="736325" cy="2518489"/>
            </a:xfrm>
            <a:grpFill/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E6876FD8-5864-4521-B048-EBDDCAFAA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7705" y="3120574"/>
                <a:ext cx="736325" cy="2000066"/>
              </a:xfrm>
              <a:custGeom>
                <a:avLst/>
                <a:gdLst>
                  <a:gd name="T0" fmla="*/ 112 w 129"/>
                  <a:gd name="T1" fmla="*/ 1 h 351"/>
                  <a:gd name="T2" fmla="*/ 108 w 129"/>
                  <a:gd name="T3" fmla="*/ 79 h 351"/>
                  <a:gd name="T4" fmla="*/ 107 w 129"/>
                  <a:gd name="T5" fmla="*/ 149 h 351"/>
                  <a:gd name="T6" fmla="*/ 121 w 129"/>
                  <a:gd name="T7" fmla="*/ 175 h 351"/>
                  <a:gd name="T8" fmla="*/ 128 w 129"/>
                  <a:gd name="T9" fmla="*/ 187 h 351"/>
                  <a:gd name="T10" fmla="*/ 129 w 129"/>
                  <a:gd name="T11" fmla="*/ 322 h 351"/>
                  <a:gd name="T12" fmla="*/ 114 w 129"/>
                  <a:gd name="T13" fmla="*/ 346 h 351"/>
                  <a:gd name="T14" fmla="*/ 85 w 129"/>
                  <a:gd name="T15" fmla="*/ 336 h 351"/>
                  <a:gd name="T16" fmla="*/ 84 w 129"/>
                  <a:gd name="T17" fmla="*/ 335 h 351"/>
                  <a:gd name="T18" fmla="*/ 59 w 129"/>
                  <a:gd name="T19" fmla="*/ 347 h 351"/>
                  <a:gd name="T20" fmla="*/ 35 w 129"/>
                  <a:gd name="T21" fmla="*/ 328 h 351"/>
                  <a:gd name="T22" fmla="*/ 34 w 129"/>
                  <a:gd name="T23" fmla="*/ 310 h 351"/>
                  <a:gd name="T24" fmla="*/ 34 w 129"/>
                  <a:gd name="T25" fmla="*/ 188 h 351"/>
                  <a:gd name="T26" fmla="*/ 22 w 129"/>
                  <a:gd name="T27" fmla="*/ 175 h 351"/>
                  <a:gd name="T28" fmla="*/ 1 w 129"/>
                  <a:gd name="T29" fmla="*/ 152 h 351"/>
                  <a:gd name="T30" fmla="*/ 5 w 129"/>
                  <a:gd name="T31" fmla="*/ 62 h 351"/>
                  <a:gd name="T32" fmla="*/ 6 w 129"/>
                  <a:gd name="T33" fmla="*/ 44 h 351"/>
                  <a:gd name="T34" fmla="*/ 43 w 129"/>
                  <a:gd name="T35" fmla="*/ 1 h 351"/>
                  <a:gd name="T36" fmla="*/ 57 w 129"/>
                  <a:gd name="T37" fmla="*/ 1 h 351"/>
                  <a:gd name="T38" fmla="*/ 112 w 129"/>
                  <a:gd name="T39" fmla="*/ 1 h 351"/>
                  <a:gd name="connsiteX0" fmla="*/ 8611 w 9929"/>
                  <a:gd name="connsiteY0" fmla="*/ 13 h 9903"/>
                  <a:gd name="connsiteX1" fmla="*/ 8301 w 9929"/>
                  <a:gd name="connsiteY1" fmla="*/ 2236 h 9903"/>
                  <a:gd name="connsiteX2" fmla="*/ 8224 w 9929"/>
                  <a:gd name="connsiteY2" fmla="*/ 4230 h 9903"/>
                  <a:gd name="connsiteX3" fmla="*/ 9309 w 9929"/>
                  <a:gd name="connsiteY3" fmla="*/ 4971 h 9903"/>
                  <a:gd name="connsiteX4" fmla="*/ 9851 w 9929"/>
                  <a:gd name="connsiteY4" fmla="*/ 5313 h 9903"/>
                  <a:gd name="connsiteX5" fmla="*/ 9929 w 9929"/>
                  <a:gd name="connsiteY5" fmla="*/ 9159 h 9903"/>
                  <a:gd name="connsiteX6" fmla="*/ 8766 w 9929"/>
                  <a:gd name="connsiteY6" fmla="*/ 9843 h 9903"/>
                  <a:gd name="connsiteX7" fmla="*/ 6518 w 9929"/>
                  <a:gd name="connsiteY7" fmla="*/ 9558 h 9903"/>
                  <a:gd name="connsiteX8" fmla="*/ 6441 w 9929"/>
                  <a:gd name="connsiteY8" fmla="*/ 9529 h 9903"/>
                  <a:gd name="connsiteX9" fmla="*/ 4503 w 9929"/>
                  <a:gd name="connsiteY9" fmla="*/ 9871 h 9903"/>
                  <a:gd name="connsiteX10" fmla="*/ 2642 w 9929"/>
                  <a:gd name="connsiteY10" fmla="*/ 9330 h 9903"/>
                  <a:gd name="connsiteX11" fmla="*/ 2565 w 9929"/>
                  <a:gd name="connsiteY11" fmla="*/ 8817 h 9903"/>
                  <a:gd name="connsiteX12" fmla="*/ 2565 w 9929"/>
                  <a:gd name="connsiteY12" fmla="*/ 5341 h 9903"/>
                  <a:gd name="connsiteX13" fmla="*/ 1634 w 9929"/>
                  <a:gd name="connsiteY13" fmla="*/ 4971 h 9903"/>
                  <a:gd name="connsiteX14" fmla="*/ 7 w 9929"/>
                  <a:gd name="connsiteY14" fmla="*/ 4315 h 9903"/>
                  <a:gd name="connsiteX15" fmla="*/ 317 w 9929"/>
                  <a:gd name="connsiteY15" fmla="*/ 1751 h 9903"/>
                  <a:gd name="connsiteX16" fmla="*/ 394 w 9929"/>
                  <a:gd name="connsiteY16" fmla="*/ 1239 h 9903"/>
                  <a:gd name="connsiteX17" fmla="*/ 3262 w 9929"/>
                  <a:gd name="connsiteY17" fmla="*/ 13 h 9903"/>
                  <a:gd name="connsiteX18" fmla="*/ 4348 w 9929"/>
                  <a:gd name="connsiteY18" fmla="*/ 13 h 9903"/>
                  <a:gd name="connsiteX19" fmla="*/ 8611 w 9929"/>
                  <a:gd name="connsiteY19" fmla="*/ 13 h 9903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5517 w 10000"/>
                  <a:gd name="connsiteY8" fmla="*/ 9471 h 10000"/>
                  <a:gd name="connsiteX9" fmla="*/ 4535 w 10000"/>
                  <a:gd name="connsiteY9" fmla="*/ 9968 h 10000"/>
                  <a:gd name="connsiteX10" fmla="*/ 2661 w 10000"/>
                  <a:gd name="connsiteY10" fmla="*/ 9421 h 10000"/>
                  <a:gd name="connsiteX11" fmla="*/ 2583 w 10000"/>
                  <a:gd name="connsiteY11" fmla="*/ 8903 h 10000"/>
                  <a:gd name="connsiteX12" fmla="*/ 2583 w 10000"/>
                  <a:gd name="connsiteY12" fmla="*/ 5393 h 10000"/>
                  <a:gd name="connsiteX13" fmla="*/ 1646 w 10000"/>
                  <a:gd name="connsiteY13" fmla="*/ 5020 h 10000"/>
                  <a:gd name="connsiteX14" fmla="*/ 7 w 10000"/>
                  <a:gd name="connsiteY14" fmla="*/ 4357 h 10000"/>
                  <a:gd name="connsiteX15" fmla="*/ 319 w 10000"/>
                  <a:gd name="connsiteY15" fmla="*/ 1768 h 10000"/>
                  <a:gd name="connsiteX16" fmla="*/ 397 w 10000"/>
                  <a:gd name="connsiteY16" fmla="*/ 1251 h 10000"/>
                  <a:gd name="connsiteX17" fmla="*/ 3285 w 10000"/>
                  <a:gd name="connsiteY17" fmla="*/ 13 h 10000"/>
                  <a:gd name="connsiteX18" fmla="*/ 4379 w 10000"/>
                  <a:gd name="connsiteY18" fmla="*/ 13 h 10000"/>
                  <a:gd name="connsiteX19" fmla="*/ 8673 w 10000"/>
                  <a:gd name="connsiteY19" fmla="*/ 13 h 10000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4535 w 10000"/>
                  <a:gd name="connsiteY8" fmla="*/ 9968 h 10000"/>
                  <a:gd name="connsiteX9" fmla="*/ 2661 w 10000"/>
                  <a:gd name="connsiteY9" fmla="*/ 9421 h 10000"/>
                  <a:gd name="connsiteX10" fmla="*/ 2583 w 10000"/>
                  <a:gd name="connsiteY10" fmla="*/ 8903 h 10000"/>
                  <a:gd name="connsiteX11" fmla="*/ 2583 w 10000"/>
                  <a:gd name="connsiteY11" fmla="*/ 5393 h 10000"/>
                  <a:gd name="connsiteX12" fmla="*/ 1646 w 10000"/>
                  <a:gd name="connsiteY12" fmla="*/ 5020 h 10000"/>
                  <a:gd name="connsiteX13" fmla="*/ 7 w 10000"/>
                  <a:gd name="connsiteY13" fmla="*/ 4357 h 10000"/>
                  <a:gd name="connsiteX14" fmla="*/ 319 w 10000"/>
                  <a:gd name="connsiteY14" fmla="*/ 1768 h 10000"/>
                  <a:gd name="connsiteX15" fmla="*/ 397 w 10000"/>
                  <a:gd name="connsiteY15" fmla="*/ 1251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4"/>
                  <a:gd name="connsiteX1" fmla="*/ 8360 w 10000"/>
                  <a:gd name="connsiteY1" fmla="*/ 2258 h 9994"/>
                  <a:gd name="connsiteX2" fmla="*/ 8283 w 10000"/>
                  <a:gd name="connsiteY2" fmla="*/ 4271 h 9994"/>
                  <a:gd name="connsiteX3" fmla="*/ 9376 w 10000"/>
                  <a:gd name="connsiteY3" fmla="*/ 5020 h 9994"/>
                  <a:gd name="connsiteX4" fmla="*/ 9921 w 10000"/>
                  <a:gd name="connsiteY4" fmla="*/ 5365 h 9994"/>
                  <a:gd name="connsiteX5" fmla="*/ 10000 w 10000"/>
                  <a:gd name="connsiteY5" fmla="*/ 9249 h 9994"/>
                  <a:gd name="connsiteX6" fmla="*/ 8829 w 10000"/>
                  <a:gd name="connsiteY6" fmla="*/ 9939 h 9994"/>
                  <a:gd name="connsiteX7" fmla="*/ 6198 w 10000"/>
                  <a:gd name="connsiteY7" fmla="*/ 9620 h 9994"/>
                  <a:gd name="connsiteX8" fmla="*/ 4535 w 10000"/>
                  <a:gd name="connsiteY8" fmla="*/ 9968 h 9994"/>
                  <a:gd name="connsiteX9" fmla="*/ 2661 w 10000"/>
                  <a:gd name="connsiteY9" fmla="*/ 9421 h 9994"/>
                  <a:gd name="connsiteX10" fmla="*/ 2583 w 10000"/>
                  <a:gd name="connsiteY10" fmla="*/ 8903 h 9994"/>
                  <a:gd name="connsiteX11" fmla="*/ 2583 w 10000"/>
                  <a:gd name="connsiteY11" fmla="*/ 5393 h 9994"/>
                  <a:gd name="connsiteX12" fmla="*/ 1646 w 10000"/>
                  <a:gd name="connsiteY12" fmla="*/ 5020 h 9994"/>
                  <a:gd name="connsiteX13" fmla="*/ 7 w 10000"/>
                  <a:gd name="connsiteY13" fmla="*/ 4357 h 9994"/>
                  <a:gd name="connsiteX14" fmla="*/ 319 w 10000"/>
                  <a:gd name="connsiteY14" fmla="*/ 1768 h 9994"/>
                  <a:gd name="connsiteX15" fmla="*/ 397 w 10000"/>
                  <a:gd name="connsiteY15" fmla="*/ 1251 h 9994"/>
                  <a:gd name="connsiteX16" fmla="*/ 3285 w 10000"/>
                  <a:gd name="connsiteY16" fmla="*/ 13 h 9994"/>
                  <a:gd name="connsiteX17" fmla="*/ 4379 w 10000"/>
                  <a:gd name="connsiteY17" fmla="*/ 13 h 9994"/>
                  <a:gd name="connsiteX18" fmla="*/ 8673 w 10000"/>
                  <a:gd name="connsiteY18" fmla="*/ 13 h 9994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7"/>
                  <a:gd name="connsiteX1" fmla="*/ 8360 w 10000"/>
                  <a:gd name="connsiteY1" fmla="*/ 2259 h 9997"/>
                  <a:gd name="connsiteX2" fmla="*/ 8283 w 10000"/>
                  <a:gd name="connsiteY2" fmla="*/ 4274 h 9997"/>
                  <a:gd name="connsiteX3" fmla="*/ 9376 w 10000"/>
                  <a:gd name="connsiteY3" fmla="*/ 5023 h 9997"/>
                  <a:gd name="connsiteX4" fmla="*/ 9921 w 10000"/>
                  <a:gd name="connsiteY4" fmla="*/ 5368 h 9997"/>
                  <a:gd name="connsiteX5" fmla="*/ 10000 w 10000"/>
                  <a:gd name="connsiteY5" fmla="*/ 9255 h 9997"/>
                  <a:gd name="connsiteX6" fmla="*/ 8829 w 10000"/>
                  <a:gd name="connsiteY6" fmla="*/ 9945 h 9997"/>
                  <a:gd name="connsiteX7" fmla="*/ 6306 w 10000"/>
                  <a:gd name="connsiteY7" fmla="*/ 9610 h 9997"/>
                  <a:gd name="connsiteX8" fmla="*/ 4535 w 10000"/>
                  <a:gd name="connsiteY8" fmla="*/ 9974 h 9997"/>
                  <a:gd name="connsiteX9" fmla="*/ 2661 w 10000"/>
                  <a:gd name="connsiteY9" fmla="*/ 9427 h 9997"/>
                  <a:gd name="connsiteX10" fmla="*/ 2583 w 10000"/>
                  <a:gd name="connsiteY10" fmla="*/ 8908 h 9997"/>
                  <a:gd name="connsiteX11" fmla="*/ 2583 w 10000"/>
                  <a:gd name="connsiteY11" fmla="*/ 5396 h 9997"/>
                  <a:gd name="connsiteX12" fmla="*/ 1646 w 10000"/>
                  <a:gd name="connsiteY12" fmla="*/ 5023 h 9997"/>
                  <a:gd name="connsiteX13" fmla="*/ 7 w 10000"/>
                  <a:gd name="connsiteY13" fmla="*/ 4360 h 9997"/>
                  <a:gd name="connsiteX14" fmla="*/ 319 w 10000"/>
                  <a:gd name="connsiteY14" fmla="*/ 1769 h 9997"/>
                  <a:gd name="connsiteX15" fmla="*/ 397 w 10000"/>
                  <a:gd name="connsiteY15" fmla="*/ 1252 h 9997"/>
                  <a:gd name="connsiteX16" fmla="*/ 3285 w 10000"/>
                  <a:gd name="connsiteY16" fmla="*/ 13 h 9997"/>
                  <a:gd name="connsiteX17" fmla="*/ 4379 w 10000"/>
                  <a:gd name="connsiteY17" fmla="*/ 13 h 9997"/>
                  <a:gd name="connsiteX18" fmla="*/ 8673 w 10000"/>
                  <a:gd name="connsiteY18" fmla="*/ 13 h 9997"/>
                  <a:gd name="connsiteX0" fmla="*/ 8673 w 10000"/>
                  <a:gd name="connsiteY0" fmla="*/ 13 h 10000"/>
                  <a:gd name="connsiteX1" fmla="*/ 8360 w 10000"/>
                  <a:gd name="connsiteY1" fmla="*/ 2260 h 10000"/>
                  <a:gd name="connsiteX2" fmla="*/ 8283 w 10000"/>
                  <a:gd name="connsiteY2" fmla="*/ 4275 h 10000"/>
                  <a:gd name="connsiteX3" fmla="*/ 9376 w 10000"/>
                  <a:gd name="connsiteY3" fmla="*/ 5025 h 10000"/>
                  <a:gd name="connsiteX4" fmla="*/ 9921 w 10000"/>
                  <a:gd name="connsiteY4" fmla="*/ 5370 h 10000"/>
                  <a:gd name="connsiteX5" fmla="*/ 10000 w 10000"/>
                  <a:gd name="connsiteY5" fmla="*/ 9258 h 10000"/>
                  <a:gd name="connsiteX6" fmla="*/ 8829 w 10000"/>
                  <a:gd name="connsiteY6" fmla="*/ 9948 h 10000"/>
                  <a:gd name="connsiteX7" fmla="*/ 6306 w 10000"/>
                  <a:gd name="connsiteY7" fmla="*/ 9613 h 10000"/>
                  <a:gd name="connsiteX8" fmla="*/ 4535 w 10000"/>
                  <a:gd name="connsiteY8" fmla="*/ 9977 h 10000"/>
                  <a:gd name="connsiteX9" fmla="*/ 2661 w 10000"/>
                  <a:gd name="connsiteY9" fmla="*/ 9430 h 10000"/>
                  <a:gd name="connsiteX10" fmla="*/ 2583 w 10000"/>
                  <a:gd name="connsiteY10" fmla="*/ 8911 h 10000"/>
                  <a:gd name="connsiteX11" fmla="*/ 2583 w 10000"/>
                  <a:gd name="connsiteY11" fmla="*/ 5398 h 10000"/>
                  <a:gd name="connsiteX12" fmla="*/ 1646 w 10000"/>
                  <a:gd name="connsiteY12" fmla="*/ 5025 h 10000"/>
                  <a:gd name="connsiteX13" fmla="*/ 7 w 10000"/>
                  <a:gd name="connsiteY13" fmla="*/ 4361 h 10000"/>
                  <a:gd name="connsiteX14" fmla="*/ 319 w 10000"/>
                  <a:gd name="connsiteY14" fmla="*/ 1770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00" h="10000">
                    <a:moveTo>
                      <a:pt x="8673" y="13"/>
                    </a:moveTo>
                    <a:cubicBezTo>
                      <a:pt x="8516" y="791"/>
                      <a:pt x="8360" y="1539"/>
                      <a:pt x="8360" y="2260"/>
                    </a:cubicBezTo>
                    <a:cubicBezTo>
                      <a:pt x="8283" y="2922"/>
                      <a:pt x="8283" y="3613"/>
                      <a:pt x="8283" y="4275"/>
                    </a:cubicBezTo>
                    <a:cubicBezTo>
                      <a:pt x="8204" y="4621"/>
                      <a:pt x="8673" y="4822"/>
                      <a:pt x="9376" y="5025"/>
                    </a:cubicBezTo>
                    <a:cubicBezTo>
                      <a:pt x="9688" y="5111"/>
                      <a:pt x="9921" y="5255"/>
                      <a:pt x="9921" y="5370"/>
                    </a:cubicBezTo>
                    <a:cubicBezTo>
                      <a:pt x="10000" y="6666"/>
                      <a:pt x="10000" y="7961"/>
                      <a:pt x="10000" y="9258"/>
                    </a:cubicBezTo>
                    <a:cubicBezTo>
                      <a:pt x="10000" y="9603"/>
                      <a:pt x="9609" y="9833"/>
                      <a:pt x="8829" y="9948"/>
                    </a:cubicBezTo>
                    <a:cubicBezTo>
                      <a:pt x="7970" y="10092"/>
                      <a:pt x="7009" y="9929"/>
                      <a:pt x="6306" y="9613"/>
                    </a:cubicBezTo>
                    <a:cubicBezTo>
                      <a:pt x="5655" y="9935"/>
                      <a:pt x="5251" y="9992"/>
                      <a:pt x="4535" y="9977"/>
                    </a:cubicBezTo>
                    <a:cubicBezTo>
                      <a:pt x="3800" y="10042"/>
                      <a:pt x="2817" y="9804"/>
                      <a:pt x="2661" y="9430"/>
                    </a:cubicBezTo>
                    <a:cubicBezTo>
                      <a:pt x="2583" y="9258"/>
                      <a:pt x="2583" y="9084"/>
                      <a:pt x="2583" y="8911"/>
                    </a:cubicBezTo>
                    <a:lnTo>
                      <a:pt x="2583" y="5398"/>
                    </a:lnTo>
                    <a:cubicBezTo>
                      <a:pt x="2583" y="5140"/>
                      <a:pt x="2505" y="4994"/>
                      <a:pt x="1646" y="5025"/>
                    </a:cubicBezTo>
                    <a:cubicBezTo>
                      <a:pt x="553" y="5082"/>
                      <a:pt x="-72" y="4851"/>
                      <a:pt x="7" y="4361"/>
                    </a:cubicBezTo>
                    <a:cubicBezTo>
                      <a:pt x="85" y="3498"/>
                      <a:pt x="241" y="2635"/>
                      <a:pt x="319" y="1770"/>
                    </a:cubicBezTo>
                    <a:cubicBezTo>
                      <a:pt x="397" y="1596"/>
                      <a:pt x="397" y="1425"/>
                      <a:pt x="397" y="1252"/>
                    </a:cubicBezTo>
                    <a:cubicBezTo>
                      <a:pt x="475" y="560"/>
                      <a:pt x="1490" y="158"/>
                      <a:pt x="3285" y="13"/>
                    </a:cubicBezTo>
                    <a:lnTo>
                      <a:pt x="4379" y="13"/>
                    </a:lnTo>
                    <a:cubicBezTo>
                      <a:pt x="5862" y="-15"/>
                      <a:pt x="7268" y="13"/>
                      <a:pt x="86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8BEC8D7A-28A0-4D86-9E22-406196967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1502" y="2602151"/>
                <a:ext cx="478169" cy="478169"/>
              </a:xfrm>
              <a:custGeom>
                <a:avLst/>
                <a:gdLst>
                  <a:gd name="T0" fmla="*/ 42 w 83"/>
                  <a:gd name="T1" fmla="*/ 0 h 83"/>
                  <a:gd name="T2" fmla="*/ 83 w 83"/>
                  <a:gd name="T3" fmla="*/ 41 h 83"/>
                  <a:gd name="T4" fmla="*/ 42 w 83"/>
                  <a:gd name="T5" fmla="*/ 83 h 83"/>
                  <a:gd name="T6" fmla="*/ 0 w 83"/>
                  <a:gd name="T7" fmla="*/ 41 h 83"/>
                  <a:gd name="T8" fmla="*/ 42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2" y="0"/>
                    </a:moveTo>
                    <a:cubicBezTo>
                      <a:pt x="65" y="0"/>
                      <a:pt x="82" y="17"/>
                      <a:pt x="83" y="41"/>
                    </a:cubicBezTo>
                    <a:cubicBezTo>
                      <a:pt x="83" y="65"/>
                      <a:pt x="66" y="82"/>
                      <a:pt x="42" y="83"/>
                    </a:cubicBezTo>
                    <a:cubicBezTo>
                      <a:pt x="17" y="83"/>
                      <a:pt x="0" y="65"/>
                      <a:pt x="0" y="41"/>
                    </a:cubicBezTo>
                    <a:cubicBezTo>
                      <a:pt x="0" y="17"/>
                      <a:pt x="18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" name="Group 46">
            <a:extLst>
              <a:ext uri="{FF2B5EF4-FFF2-40B4-BE49-F238E27FC236}">
                <a16:creationId xmlns:a16="http://schemas.microsoft.com/office/drawing/2014/main" id="{4AFE616F-920F-40AA-80D1-163217F85BB4}"/>
              </a:ext>
            </a:extLst>
          </p:cNvPr>
          <p:cNvGrpSpPr/>
          <p:nvPr/>
        </p:nvGrpSpPr>
        <p:grpSpPr>
          <a:xfrm flipH="1">
            <a:off x="3607198" y="930782"/>
            <a:ext cx="777053" cy="618058"/>
            <a:chOff x="2843029" y="2549413"/>
            <a:chExt cx="2794847" cy="2518489"/>
          </a:xfrm>
          <a:solidFill>
            <a:srgbClr val="00B0F0"/>
          </a:solidFill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545D8B4-A171-40E2-92D7-573C7DE3A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551" y="3067836"/>
              <a:ext cx="736325" cy="2000066"/>
            </a:xfrm>
            <a:custGeom>
              <a:avLst/>
              <a:gdLst>
                <a:gd name="T0" fmla="*/ 112 w 129"/>
                <a:gd name="T1" fmla="*/ 1 h 351"/>
                <a:gd name="T2" fmla="*/ 108 w 129"/>
                <a:gd name="T3" fmla="*/ 79 h 351"/>
                <a:gd name="T4" fmla="*/ 107 w 129"/>
                <a:gd name="T5" fmla="*/ 149 h 351"/>
                <a:gd name="T6" fmla="*/ 121 w 129"/>
                <a:gd name="T7" fmla="*/ 175 h 351"/>
                <a:gd name="T8" fmla="*/ 128 w 129"/>
                <a:gd name="T9" fmla="*/ 187 h 351"/>
                <a:gd name="T10" fmla="*/ 129 w 129"/>
                <a:gd name="T11" fmla="*/ 322 h 351"/>
                <a:gd name="T12" fmla="*/ 114 w 129"/>
                <a:gd name="T13" fmla="*/ 346 h 351"/>
                <a:gd name="T14" fmla="*/ 85 w 129"/>
                <a:gd name="T15" fmla="*/ 336 h 351"/>
                <a:gd name="T16" fmla="*/ 84 w 129"/>
                <a:gd name="T17" fmla="*/ 335 h 351"/>
                <a:gd name="T18" fmla="*/ 59 w 129"/>
                <a:gd name="T19" fmla="*/ 347 h 351"/>
                <a:gd name="T20" fmla="*/ 35 w 129"/>
                <a:gd name="T21" fmla="*/ 328 h 351"/>
                <a:gd name="T22" fmla="*/ 34 w 129"/>
                <a:gd name="T23" fmla="*/ 310 h 351"/>
                <a:gd name="T24" fmla="*/ 34 w 129"/>
                <a:gd name="T25" fmla="*/ 188 h 351"/>
                <a:gd name="T26" fmla="*/ 22 w 129"/>
                <a:gd name="T27" fmla="*/ 175 h 351"/>
                <a:gd name="T28" fmla="*/ 1 w 129"/>
                <a:gd name="T29" fmla="*/ 152 h 351"/>
                <a:gd name="T30" fmla="*/ 5 w 129"/>
                <a:gd name="T31" fmla="*/ 62 h 351"/>
                <a:gd name="T32" fmla="*/ 6 w 129"/>
                <a:gd name="T33" fmla="*/ 44 h 351"/>
                <a:gd name="T34" fmla="*/ 43 w 129"/>
                <a:gd name="T35" fmla="*/ 1 h 351"/>
                <a:gd name="T36" fmla="*/ 57 w 129"/>
                <a:gd name="T37" fmla="*/ 1 h 351"/>
                <a:gd name="T38" fmla="*/ 112 w 129"/>
                <a:gd name="T39" fmla="*/ 1 h 351"/>
                <a:gd name="connsiteX0" fmla="*/ 8611 w 9929"/>
                <a:gd name="connsiteY0" fmla="*/ 13 h 9903"/>
                <a:gd name="connsiteX1" fmla="*/ 8301 w 9929"/>
                <a:gd name="connsiteY1" fmla="*/ 2236 h 9903"/>
                <a:gd name="connsiteX2" fmla="*/ 8224 w 9929"/>
                <a:gd name="connsiteY2" fmla="*/ 4230 h 9903"/>
                <a:gd name="connsiteX3" fmla="*/ 9309 w 9929"/>
                <a:gd name="connsiteY3" fmla="*/ 4971 h 9903"/>
                <a:gd name="connsiteX4" fmla="*/ 9851 w 9929"/>
                <a:gd name="connsiteY4" fmla="*/ 5313 h 9903"/>
                <a:gd name="connsiteX5" fmla="*/ 9929 w 9929"/>
                <a:gd name="connsiteY5" fmla="*/ 9159 h 9903"/>
                <a:gd name="connsiteX6" fmla="*/ 8766 w 9929"/>
                <a:gd name="connsiteY6" fmla="*/ 9843 h 9903"/>
                <a:gd name="connsiteX7" fmla="*/ 6518 w 9929"/>
                <a:gd name="connsiteY7" fmla="*/ 9558 h 9903"/>
                <a:gd name="connsiteX8" fmla="*/ 6441 w 9929"/>
                <a:gd name="connsiteY8" fmla="*/ 9529 h 9903"/>
                <a:gd name="connsiteX9" fmla="*/ 4503 w 9929"/>
                <a:gd name="connsiteY9" fmla="*/ 9871 h 9903"/>
                <a:gd name="connsiteX10" fmla="*/ 2642 w 9929"/>
                <a:gd name="connsiteY10" fmla="*/ 9330 h 9903"/>
                <a:gd name="connsiteX11" fmla="*/ 2565 w 9929"/>
                <a:gd name="connsiteY11" fmla="*/ 8817 h 9903"/>
                <a:gd name="connsiteX12" fmla="*/ 2565 w 9929"/>
                <a:gd name="connsiteY12" fmla="*/ 5341 h 9903"/>
                <a:gd name="connsiteX13" fmla="*/ 1634 w 9929"/>
                <a:gd name="connsiteY13" fmla="*/ 4971 h 9903"/>
                <a:gd name="connsiteX14" fmla="*/ 7 w 9929"/>
                <a:gd name="connsiteY14" fmla="*/ 4315 h 9903"/>
                <a:gd name="connsiteX15" fmla="*/ 317 w 9929"/>
                <a:gd name="connsiteY15" fmla="*/ 1751 h 9903"/>
                <a:gd name="connsiteX16" fmla="*/ 394 w 9929"/>
                <a:gd name="connsiteY16" fmla="*/ 1239 h 9903"/>
                <a:gd name="connsiteX17" fmla="*/ 3262 w 9929"/>
                <a:gd name="connsiteY17" fmla="*/ 13 h 9903"/>
                <a:gd name="connsiteX18" fmla="*/ 4348 w 9929"/>
                <a:gd name="connsiteY18" fmla="*/ 13 h 9903"/>
                <a:gd name="connsiteX19" fmla="*/ 8611 w 9929"/>
                <a:gd name="connsiteY19" fmla="*/ 13 h 9903"/>
                <a:gd name="connsiteX0" fmla="*/ 8673 w 10000"/>
                <a:gd name="connsiteY0" fmla="*/ 13 h 10000"/>
                <a:gd name="connsiteX1" fmla="*/ 8360 w 10000"/>
                <a:gd name="connsiteY1" fmla="*/ 2258 h 10000"/>
                <a:gd name="connsiteX2" fmla="*/ 8283 w 10000"/>
                <a:gd name="connsiteY2" fmla="*/ 4271 h 10000"/>
                <a:gd name="connsiteX3" fmla="*/ 9376 w 10000"/>
                <a:gd name="connsiteY3" fmla="*/ 5020 h 10000"/>
                <a:gd name="connsiteX4" fmla="*/ 9921 w 10000"/>
                <a:gd name="connsiteY4" fmla="*/ 5365 h 10000"/>
                <a:gd name="connsiteX5" fmla="*/ 10000 w 10000"/>
                <a:gd name="connsiteY5" fmla="*/ 9249 h 10000"/>
                <a:gd name="connsiteX6" fmla="*/ 8829 w 10000"/>
                <a:gd name="connsiteY6" fmla="*/ 9939 h 10000"/>
                <a:gd name="connsiteX7" fmla="*/ 6565 w 10000"/>
                <a:gd name="connsiteY7" fmla="*/ 9652 h 10000"/>
                <a:gd name="connsiteX8" fmla="*/ 5517 w 10000"/>
                <a:gd name="connsiteY8" fmla="*/ 9471 h 10000"/>
                <a:gd name="connsiteX9" fmla="*/ 4535 w 10000"/>
                <a:gd name="connsiteY9" fmla="*/ 9968 h 10000"/>
                <a:gd name="connsiteX10" fmla="*/ 2661 w 10000"/>
                <a:gd name="connsiteY10" fmla="*/ 9421 h 10000"/>
                <a:gd name="connsiteX11" fmla="*/ 2583 w 10000"/>
                <a:gd name="connsiteY11" fmla="*/ 8903 h 10000"/>
                <a:gd name="connsiteX12" fmla="*/ 2583 w 10000"/>
                <a:gd name="connsiteY12" fmla="*/ 5393 h 10000"/>
                <a:gd name="connsiteX13" fmla="*/ 1646 w 10000"/>
                <a:gd name="connsiteY13" fmla="*/ 5020 h 10000"/>
                <a:gd name="connsiteX14" fmla="*/ 7 w 10000"/>
                <a:gd name="connsiteY14" fmla="*/ 4357 h 10000"/>
                <a:gd name="connsiteX15" fmla="*/ 319 w 10000"/>
                <a:gd name="connsiteY15" fmla="*/ 1768 h 10000"/>
                <a:gd name="connsiteX16" fmla="*/ 397 w 10000"/>
                <a:gd name="connsiteY16" fmla="*/ 1251 h 10000"/>
                <a:gd name="connsiteX17" fmla="*/ 3285 w 10000"/>
                <a:gd name="connsiteY17" fmla="*/ 13 h 10000"/>
                <a:gd name="connsiteX18" fmla="*/ 4379 w 10000"/>
                <a:gd name="connsiteY18" fmla="*/ 13 h 10000"/>
                <a:gd name="connsiteX19" fmla="*/ 8673 w 10000"/>
                <a:gd name="connsiteY19" fmla="*/ 13 h 10000"/>
                <a:gd name="connsiteX0" fmla="*/ 8673 w 10000"/>
                <a:gd name="connsiteY0" fmla="*/ 13 h 10000"/>
                <a:gd name="connsiteX1" fmla="*/ 8360 w 10000"/>
                <a:gd name="connsiteY1" fmla="*/ 2258 h 10000"/>
                <a:gd name="connsiteX2" fmla="*/ 8283 w 10000"/>
                <a:gd name="connsiteY2" fmla="*/ 4271 h 10000"/>
                <a:gd name="connsiteX3" fmla="*/ 9376 w 10000"/>
                <a:gd name="connsiteY3" fmla="*/ 5020 h 10000"/>
                <a:gd name="connsiteX4" fmla="*/ 9921 w 10000"/>
                <a:gd name="connsiteY4" fmla="*/ 5365 h 10000"/>
                <a:gd name="connsiteX5" fmla="*/ 10000 w 10000"/>
                <a:gd name="connsiteY5" fmla="*/ 9249 h 10000"/>
                <a:gd name="connsiteX6" fmla="*/ 8829 w 10000"/>
                <a:gd name="connsiteY6" fmla="*/ 9939 h 10000"/>
                <a:gd name="connsiteX7" fmla="*/ 6565 w 10000"/>
                <a:gd name="connsiteY7" fmla="*/ 9652 h 10000"/>
                <a:gd name="connsiteX8" fmla="*/ 4535 w 10000"/>
                <a:gd name="connsiteY8" fmla="*/ 9968 h 10000"/>
                <a:gd name="connsiteX9" fmla="*/ 2661 w 10000"/>
                <a:gd name="connsiteY9" fmla="*/ 9421 h 10000"/>
                <a:gd name="connsiteX10" fmla="*/ 2583 w 10000"/>
                <a:gd name="connsiteY10" fmla="*/ 8903 h 10000"/>
                <a:gd name="connsiteX11" fmla="*/ 2583 w 10000"/>
                <a:gd name="connsiteY11" fmla="*/ 5393 h 10000"/>
                <a:gd name="connsiteX12" fmla="*/ 1646 w 10000"/>
                <a:gd name="connsiteY12" fmla="*/ 5020 h 10000"/>
                <a:gd name="connsiteX13" fmla="*/ 7 w 10000"/>
                <a:gd name="connsiteY13" fmla="*/ 4357 h 10000"/>
                <a:gd name="connsiteX14" fmla="*/ 319 w 10000"/>
                <a:gd name="connsiteY14" fmla="*/ 1768 h 10000"/>
                <a:gd name="connsiteX15" fmla="*/ 397 w 10000"/>
                <a:gd name="connsiteY15" fmla="*/ 1251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  <a:gd name="connsiteX0" fmla="*/ 8673 w 10000"/>
                <a:gd name="connsiteY0" fmla="*/ 13 h 9994"/>
                <a:gd name="connsiteX1" fmla="*/ 8360 w 10000"/>
                <a:gd name="connsiteY1" fmla="*/ 2258 h 9994"/>
                <a:gd name="connsiteX2" fmla="*/ 8283 w 10000"/>
                <a:gd name="connsiteY2" fmla="*/ 4271 h 9994"/>
                <a:gd name="connsiteX3" fmla="*/ 9376 w 10000"/>
                <a:gd name="connsiteY3" fmla="*/ 5020 h 9994"/>
                <a:gd name="connsiteX4" fmla="*/ 9921 w 10000"/>
                <a:gd name="connsiteY4" fmla="*/ 5365 h 9994"/>
                <a:gd name="connsiteX5" fmla="*/ 10000 w 10000"/>
                <a:gd name="connsiteY5" fmla="*/ 9249 h 9994"/>
                <a:gd name="connsiteX6" fmla="*/ 8829 w 10000"/>
                <a:gd name="connsiteY6" fmla="*/ 9939 h 9994"/>
                <a:gd name="connsiteX7" fmla="*/ 6198 w 10000"/>
                <a:gd name="connsiteY7" fmla="*/ 9620 h 9994"/>
                <a:gd name="connsiteX8" fmla="*/ 4535 w 10000"/>
                <a:gd name="connsiteY8" fmla="*/ 9968 h 9994"/>
                <a:gd name="connsiteX9" fmla="*/ 2661 w 10000"/>
                <a:gd name="connsiteY9" fmla="*/ 9421 h 9994"/>
                <a:gd name="connsiteX10" fmla="*/ 2583 w 10000"/>
                <a:gd name="connsiteY10" fmla="*/ 8903 h 9994"/>
                <a:gd name="connsiteX11" fmla="*/ 2583 w 10000"/>
                <a:gd name="connsiteY11" fmla="*/ 5393 h 9994"/>
                <a:gd name="connsiteX12" fmla="*/ 1646 w 10000"/>
                <a:gd name="connsiteY12" fmla="*/ 5020 h 9994"/>
                <a:gd name="connsiteX13" fmla="*/ 7 w 10000"/>
                <a:gd name="connsiteY13" fmla="*/ 4357 h 9994"/>
                <a:gd name="connsiteX14" fmla="*/ 319 w 10000"/>
                <a:gd name="connsiteY14" fmla="*/ 1768 h 9994"/>
                <a:gd name="connsiteX15" fmla="*/ 397 w 10000"/>
                <a:gd name="connsiteY15" fmla="*/ 1251 h 9994"/>
                <a:gd name="connsiteX16" fmla="*/ 3285 w 10000"/>
                <a:gd name="connsiteY16" fmla="*/ 13 h 9994"/>
                <a:gd name="connsiteX17" fmla="*/ 4379 w 10000"/>
                <a:gd name="connsiteY17" fmla="*/ 13 h 9994"/>
                <a:gd name="connsiteX18" fmla="*/ 8673 w 10000"/>
                <a:gd name="connsiteY18" fmla="*/ 13 h 9994"/>
                <a:gd name="connsiteX0" fmla="*/ 8673 w 10000"/>
                <a:gd name="connsiteY0" fmla="*/ 13 h 10000"/>
                <a:gd name="connsiteX1" fmla="*/ 8360 w 10000"/>
                <a:gd name="connsiteY1" fmla="*/ 2259 h 10000"/>
                <a:gd name="connsiteX2" fmla="*/ 8283 w 10000"/>
                <a:gd name="connsiteY2" fmla="*/ 4274 h 10000"/>
                <a:gd name="connsiteX3" fmla="*/ 9376 w 10000"/>
                <a:gd name="connsiteY3" fmla="*/ 5023 h 10000"/>
                <a:gd name="connsiteX4" fmla="*/ 9921 w 10000"/>
                <a:gd name="connsiteY4" fmla="*/ 5368 h 10000"/>
                <a:gd name="connsiteX5" fmla="*/ 10000 w 10000"/>
                <a:gd name="connsiteY5" fmla="*/ 9255 h 10000"/>
                <a:gd name="connsiteX6" fmla="*/ 8829 w 10000"/>
                <a:gd name="connsiteY6" fmla="*/ 9945 h 10000"/>
                <a:gd name="connsiteX7" fmla="*/ 6198 w 10000"/>
                <a:gd name="connsiteY7" fmla="*/ 9626 h 10000"/>
                <a:gd name="connsiteX8" fmla="*/ 4535 w 10000"/>
                <a:gd name="connsiteY8" fmla="*/ 9974 h 10000"/>
                <a:gd name="connsiteX9" fmla="*/ 2661 w 10000"/>
                <a:gd name="connsiteY9" fmla="*/ 9427 h 10000"/>
                <a:gd name="connsiteX10" fmla="*/ 2583 w 10000"/>
                <a:gd name="connsiteY10" fmla="*/ 8908 h 10000"/>
                <a:gd name="connsiteX11" fmla="*/ 2583 w 10000"/>
                <a:gd name="connsiteY11" fmla="*/ 5396 h 10000"/>
                <a:gd name="connsiteX12" fmla="*/ 1646 w 10000"/>
                <a:gd name="connsiteY12" fmla="*/ 5023 h 10000"/>
                <a:gd name="connsiteX13" fmla="*/ 7 w 10000"/>
                <a:gd name="connsiteY13" fmla="*/ 4360 h 10000"/>
                <a:gd name="connsiteX14" fmla="*/ 319 w 10000"/>
                <a:gd name="connsiteY14" fmla="*/ 1769 h 10000"/>
                <a:gd name="connsiteX15" fmla="*/ 397 w 10000"/>
                <a:gd name="connsiteY15" fmla="*/ 1252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  <a:gd name="connsiteX0" fmla="*/ 8673 w 10000"/>
                <a:gd name="connsiteY0" fmla="*/ 13 h 10000"/>
                <a:gd name="connsiteX1" fmla="*/ 8360 w 10000"/>
                <a:gd name="connsiteY1" fmla="*/ 2259 h 10000"/>
                <a:gd name="connsiteX2" fmla="*/ 8283 w 10000"/>
                <a:gd name="connsiteY2" fmla="*/ 4274 h 10000"/>
                <a:gd name="connsiteX3" fmla="*/ 9376 w 10000"/>
                <a:gd name="connsiteY3" fmla="*/ 5023 h 10000"/>
                <a:gd name="connsiteX4" fmla="*/ 9921 w 10000"/>
                <a:gd name="connsiteY4" fmla="*/ 5368 h 10000"/>
                <a:gd name="connsiteX5" fmla="*/ 10000 w 10000"/>
                <a:gd name="connsiteY5" fmla="*/ 9255 h 10000"/>
                <a:gd name="connsiteX6" fmla="*/ 8829 w 10000"/>
                <a:gd name="connsiteY6" fmla="*/ 9945 h 10000"/>
                <a:gd name="connsiteX7" fmla="*/ 6198 w 10000"/>
                <a:gd name="connsiteY7" fmla="*/ 9626 h 10000"/>
                <a:gd name="connsiteX8" fmla="*/ 4535 w 10000"/>
                <a:gd name="connsiteY8" fmla="*/ 9974 h 10000"/>
                <a:gd name="connsiteX9" fmla="*/ 2661 w 10000"/>
                <a:gd name="connsiteY9" fmla="*/ 9427 h 10000"/>
                <a:gd name="connsiteX10" fmla="*/ 2583 w 10000"/>
                <a:gd name="connsiteY10" fmla="*/ 8908 h 10000"/>
                <a:gd name="connsiteX11" fmla="*/ 2583 w 10000"/>
                <a:gd name="connsiteY11" fmla="*/ 5396 h 10000"/>
                <a:gd name="connsiteX12" fmla="*/ 1646 w 10000"/>
                <a:gd name="connsiteY12" fmla="*/ 5023 h 10000"/>
                <a:gd name="connsiteX13" fmla="*/ 7 w 10000"/>
                <a:gd name="connsiteY13" fmla="*/ 4360 h 10000"/>
                <a:gd name="connsiteX14" fmla="*/ 319 w 10000"/>
                <a:gd name="connsiteY14" fmla="*/ 1769 h 10000"/>
                <a:gd name="connsiteX15" fmla="*/ 397 w 10000"/>
                <a:gd name="connsiteY15" fmla="*/ 1252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  <a:gd name="connsiteX0" fmla="*/ 8673 w 10000"/>
                <a:gd name="connsiteY0" fmla="*/ 13 h 10000"/>
                <a:gd name="connsiteX1" fmla="*/ 8360 w 10000"/>
                <a:gd name="connsiteY1" fmla="*/ 2259 h 10000"/>
                <a:gd name="connsiteX2" fmla="*/ 8283 w 10000"/>
                <a:gd name="connsiteY2" fmla="*/ 4274 h 10000"/>
                <a:gd name="connsiteX3" fmla="*/ 9376 w 10000"/>
                <a:gd name="connsiteY3" fmla="*/ 5023 h 10000"/>
                <a:gd name="connsiteX4" fmla="*/ 9921 w 10000"/>
                <a:gd name="connsiteY4" fmla="*/ 5368 h 10000"/>
                <a:gd name="connsiteX5" fmla="*/ 10000 w 10000"/>
                <a:gd name="connsiteY5" fmla="*/ 9255 h 10000"/>
                <a:gd name="connsiteX6" fmla="*/ 8829 w 10000"/>
                <a:gd name="connsiteY6" fmla="*/ 9945 h 10000"/>
                <a:gd name="connsiteX7" fmla="*/ 6198 w 10000"/>
                <a:gd name="connsiteY7" fmla="*/ 9626 h 10000"/>
                <a:gd name="connsiteX8" fmla="*/ 4535 w 10000"/>
                <a:gd name="connsiteY8" fmla="*/ 9974 h 10000"/>
                <a:gd name="connsiteX9" fmla="*/ 2661 w 10000"/>
                <a:gd name="connsiteY9" fmla="*/ 9427 h 10000"/>
                <a:gd name="connsiteX10" fmla="*/ 2583 w 10000"/>
                <a:gd name="connsiteY10" fmla="*/ 8908 h 10000"/>
                <a:gd name="connsiteX11" fmla="*/ 2583 w 10000"/>
                <a:gd name="connsiteY11" fmla="*/ 5396 h 10000"/>
                <a:gd name="connsiteX12" fmla="*/ 1646 w 10000"/>
                <a:gd name="connsiteY12" fmla="*/ 5023 h 10000"/>
                <a:gd name="connsiteX13" fmla="*/ 7 w 10000"/>
                <a:gd name="connsiteY13" fmla="*/ 4360 h 10000"/>
                <a:gd name="connsiteX14" fmla="*/ 319 w 10000"/>
                <a:gd name="connsiteY14" fmla="*/ 1769 h 10000"/>
                <a:gd name="connsiteX15" fmla="*/ 397 w 10000"/>
                <a:gd name="connsiteY15" fmla="*/ 1252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  <a:gd name="connsiteX0" fmla="*/ 8673 w 10000"/>
                <a:gd name="connsiteY0" fmla="*/ 13 h 9997"/>
                <a:gd name="connsiteX1" fmla="*/ 8360 w 10000"/>
                <a:gd name="connsiteY1" fmla="*/ 2259 h 9997"/>
                <a:gd name="connsiteX2" fmla="*/ 8283 w 10000"/>
                <a:gd name="connsiteY2" fmla="*/ 4274 h 9997"/>
                <a:gd name="connsiteX3" fmla="*/ 9376 w 10000"/>
                <a:gd name="connsiteY3" fmla="*/ 5023 h 9997"/>
                <a:gd name="connsiteX4" fmla="*/ 9921 w 10000"/>
                <a:gd name="connsiteY4" fmla="*/ 5368 h 9997"/>
                <a:gd name="connsiteX5" fmla="*/ 10000 w 10000"/>
                <a:gd name="connsiteY5" fmla="*/ 9255 h 9997"/>
                <a:gd name="connsiteX6" fmla="*/ 8829 w 10000"/>
                <a:gd name="connsiteY6" fmla="*/ 9945 h 9997"/>
                <a:gd name="connsiteX7" fmla="*/ 6306 w 10000"/>
                <a:gd name="connsiteY7" fmla="*/ 9610 h 9997"/>
                <a:gd name="connsiteX8" fmla="*/ 4535 w 10000"/>
                <a:gd name="connsiteY8" fmla="*/ 9974 h 9997"/>
                <a:gd name="connsiteX9" fmla="*/ 2661 w 10000"/>
                <a:gd name="connsiteY9" fmla="*/ 9427 h 9997"/>
                <a:gd name="connsiteX10" fmla="*/ 2583 w 10000"/>
                <a:gd name="connsiteY10" fmla="*/ 8908 h 9997"/>
                <a:gd name="connsiteX11" fmla="*/ 2583 w 10000"/>
                <a:gd name="connsiteY11" fmla="*/ 5396 h 9997"/>
                <a:gd name="connsiteX12" fmla="*/ 1646 w 10000"/>
                <a:gd name="connsiteY12" fmla="*/ 5023 h 9997"/>
                <a:gd name="connsiteX13" fmla="*/ 7 w 10000"/>
                <a:gd name="connsiteY13" fmla="*/ 4360 h 9997"/>
                <a:gd name="connsiteX14" fmla="*/ 319 w 10000"/>
                <a:gd name="connsiteY14" fmla="*/ 1769 h 9997"/>
                <a:gd name="connsiteX15" fmla="*/ 397 w 10000"/>
                <a:gd name="connsiteY15" fmla="*/ 1252 h 9997"/>
                <a:gd name="connsiteX16" fmla="*/ 3285 w 10000"/>
                <a:gd name="connsiteY16" fmla="*/ 13 h 9997"/>
                <a:gd name="connsiteX17" fmla="*/ 4379 w 10000"/>
                <a:gd name="connsiteY17" fmla="*/ 13 h 9997"/>
                <a:gd name="connsiteX18" fmla="*/ 8673 w 10000"/>
                <a:gd name="connsiteY18" fmla="*/ 13 h 9997"/>
                <a:gd name="connsiteX0" fmla="*/ 8673 w 10000"/>
                <a:gd name="connsiteY0" fmla="*/ 13 h 10000"/>
                <a:gd name="connsiteX1" fmla="*/ 8360 w 10000"/>
                <a:gd name="connsiteY1" fmla="*/ 2260 h 10000"/>
                <a:gd name="connsiteX2" fmla="*/ 8283 w 10000"/>
                <a:gd name="connsiteY2" fmla="*/ 4275 h 10000"/>
                <a:gd name="connsiteX3" fmla="*/ 9376 w 10000"/>
                <a:gd name="connsiteY3" fmla="*/ 5025 h 10000"/>
                <a:gd name="connsiteX4" fmla="*/ 9921 w 10000"/>
                <a:gd name="connsiteY4" fmla="*/ 5370 h 10000"/>
                <a:gd name="connsiteX5" fmla="*/ 10000 w 10000"/>
                <a:gd name="connsiteY5" fmla="*/ 9258 h 10000"/>
                <a:gd name="connsiteX6" fmla="*/ 8829 w 10000"/>
                <a:gd name="connsiteY6" fmla="*/ 9948 h 10000"/>
                <a:gd name="connsiteX7" fmla="*/ 6306 w 10000"/>
                <a:gd name="connsiteY7" fmla="*/ 9613 h 10000"/>
                <a:gd name="connsiteX8" fmla="*/ 4535 w 10000"/>
                <a:gd name="connsiteY8" fmla="*/ 9977 h 10000"/>
                <a:gd name="connsiteX9" fmla="*/ 2661 w 10000"/>
                <a:gd name="connsiteY9" fmla="*/ 9430 h 10000"/>
                <a:gd name="connsiteX10" fmla="*/ 2583 w 10000"/>
                <a:gd name="connsiteY10" fmla="*/ 8911 h 10000"/>
                <a:gd name="connsiteX11" fmla="*/ 2583 w 10000"/>
                <a:gd name="connsiteY11" fmla="*/ 5398 h 10000"/>
                <a:gd name="connsiteX12" fmla="*/ 1646 w 10000"/>
                <a:gd name="connsiteY12" fmla="*/ 5025 h 10000"/>
                <a:gd name="connsiteX13" fmla="*/ 7 w 10000"/>
                <a:gd name="connsiteY13" fmla="*/ 4361 h 10000"/>
                <a:gd name="connsiteX14" fmla="*/ 319 w 10000"/>
                <a:gd name="connsiteY14" fmla="*/ 1770 h 10000"/>
                <a:gd name="connsiteX15" fmla="*/ 397 w 10000"/>
                <a:gd name="connsiteY15" fmla="*/ 1252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00" h="10000">
                  <a:moveTo>
                    <a:pt x="8673" y="13"/>
                  </a:moveTo>
                  <a:cubicBezTo>
                    <a:pt x="8516" y="791"/>
                    <a:pt x="8360" y="1539"/>
                    <a:pt x="8360" y="2260"/>
                  </a:cubicBezTo>
                  <a:cubicBezTo>
                    <a:pt x="8283" y="2922"/>
                    <a:pt x="8283" y="3613"/>
                    <a:pt x="8283" y="4275"/>
                  </a:cubicBezTo>
                  <a:cubicBezTo>
                    <a:pt x="8204" y="4621"/>
                    <a:pt x="8673" y="4822"/>
                    <a:pt x="9376" y="5025"/>
                  </a:cubicBezTo>
                  <a:cubicBezTo>
                    <a:pt x="9688" y="5111"/>
                    <a:pt x="9921" y="5255"/>
                    <a:pt x="9921" y="5370"/>
                  </a:cubicBezTo>
                  <a:cubicBezTo>
                    <a:pt x="10000" y="6666"/>
                    <a:pt x="10000" y="7961"/>
                    <a:pt x="10000" y="9258"/>
                  </a:cubicBezTo>
                  <a:cubicBezTo>
                    <a:pt x="10000" y="9603"/>
                    <a:pt x="9609" y="9833"/>
                    <a:pt x="8829" y="9948"/>
                  </a:cubicBezTo>
                  <a:cubicBezTo>
                    <a:pt x="7970" y="10092"/>
                    <a:pt x="7009" y="9929"/>
                    <a:pt x="6306" y="9613"/>
                  </a:cubicBezTo>
                  <a:cubicBezTo>
                    <a:pt x="5655" y="9935"/>
                    <a:pt x="5251" y="9992"/>
                    <a:pt x="4535" y="9977"/>
                  </a:cubicBezTo>
                  <a:cubicBezTo>
                    <a:pt x="3800" y="10042"/>
                    <a:pt x="2817" y="9804"/>
                    <a:pt x="2661" y="9430"/>
                  </a:cubicBezTo>
                  <a:cubicBezTo>
                    <a:pt x="2583" y="9258"/>
                    <a:pt x="2583" y="9084"/>
                    <a:pt x="2583" y="8911"/>
                  </a:cubicBezTo>
                  <a:lnTo>
                    <a:pt x="2583" y="5398"/>
                  </a:lnTo>
                  <a:cubicBezTo>
                    <a:pt x="2583" y="5140"/>
                    <a:pt x="2505" y="4994"/>
                    <a:pt x="1646" y="5025"/>
                  </a:cubicBezTo>
                  <a:cubicBezTo>
                    <a:pt x="553" y="5082"/>
                    <a:pt x="-72" y="4851"/>
                    <a:pt x="7" y="4361"/>
                  </a:cubicBezTo>
                  <a:cubicBezTo>
                    <a:pt x="85" y="3498"/>
                    <a:pt x="241" y="2635"/>
                    <a:pt x="319" y="1770"/>
                  </a:cubicBezTo>
                  <a:cubicBezTo>
                    <a:pt x="397" y="1596"/>
                    <a:pt x="397" y="1425"/>
                    <a:pt x="397" y="1252"/>
                  </a:cubicBezTo>
                  <a:cubicBezTo>
                    <a:pt x="475" y="560"/>
                    <a:pt x="1490" y="158"/>
                    <a:pt x="3285" y="13"/>
                  </a:cubicBezTo>
                  <a:lnTo>
                    <a:pt x="4379" y="13"/>
                  </a:lnTo>
                  <a:cubicBezTo>
                    <a:pt x="5862" y="-15"/>
                    <a:pt x="7268" y="13"/>
                    <a:pt x="867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94F543C-5112-45D7-B8C8-626D23FCC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348" y="2549413"/>
              <a:ext cx="478169" cy="478169"/>
            </a:xfrm>
            <a:custGeom>
              <a:avLst/>
              <a:gdLst>
                <a:gd name="T0" fmla="*/ 42 w 83"/>
                <a:gd name="T1" fmla="*/ 0 h 83"/>
                <a:gd name="T2" fmla="*/ 83 w 83"/>
                <a:gd name="T3" fmla="*/ 41 h 83"/>
                <a:gd name="T4" fmla="*/ 42 w 83"/>
                <a:gd name="T5" fmla="*/ 83 h 83"/>
                <a:gd name="T6" fmla="*/ 0 w 83"/>
                <a:gd name="T7" fmla="*/ 41 h 83"/>
                <a:gd name="T8" fmla="*/ 42 w 8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42" y="0"/>
                  </a:moveTo>
                  <a:cubicBezTo>
                    <a:pt x="65" y="0"/>
                    <a:pt x="82" y="17"/>
                    <a:pt x="83" y="41"/>
                  </a:cubicBezTo>
                  <a:cubicBezTo>
                    <a:pt x="83" y="65"/>
                    <a:pt x="66" y="82"/>
                    <a:pt x="42" y="83"/>
                  </a:cubicBezTo>
                  <a:cubicBezTo>
                    <a:pt x="17" y="83"/>
                    <a:pt x="0" y="65"/>
                    <a:pt x="0" y="41"/>
                  </a:cubicBezTo>
                  <a:cubicBezTo>
                    <a:pt x="0" y="17"/>
                    <a:pt x="18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oup 49">
              <a:extLst>
                <a:ext uri="{FF2B5EF4-FFF2-40B4-BE49-F238E27FC236}">
                  <a16:creationId xmlns:a16="http://schemas.microsoft.com/office/drawing/2014/main" id="{B32FD09D-2939-4991-A8B7-5C06881DBAE6}"/>
                </a:ext>
              </a:extLst>
            </p:cNvPr>
            <p:cNvGrpSpPr/>
            <p:nvPr/>
          </p:nvGrpSpPr>
          <p:grpSpPr>
            <a:xfrm>
              <a:off x="4305601" y="2817809"/>
              <a:ext cx="643136" cy="2199751"/>
              <a:chOff x="10277705" y="2602151"/>
              <a:chExt cx="736325" cy="2518489"/>
            </a:xfrm>
            <a:grpFill/>
          </p:grpSpPr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4A5A6227-A597-4F81-9144-771341903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7705" y="3120574"/>
                <a:ext cx="736325" cy="2000066"/>
              </a:xfrm>
              <a:custGeom>
                <a:avLst/>
                <a:gdLst>
                  <a:gd name="T0" fmla="*/ 112 w 129"/>
                  <a:gd name="T1" fmla="*/ 1 h 351"/>
                  <a:gd name="T2" fmla="*/ 108 w 129"/>
                  <a:gd name="T3" fmla="*/ 79 h 351"/>
                  <a:gd name="T4" fmla="*/ 107 w 129"/>
                  <a:gd name="T5" fmla="*/ 149 h 351"/>
                  <a:gd name="T6" fmla="*/ 121 w 129"/>
                  <a:gd name="T7" fmla="*/ 175 h 351"/>
                  <a:gd name="T8" fmla="*/ 128 w 129"/>
                  <a:gd name="T9" fmla="*/ 187 h 351"/>
                  <a:gd name="T10" fmla="*/ 129 w 129"/>
                  <a:gd name="T11" fmla="*/ 322 h 351"/>
                  <a:gd name="T12" fmla="*/ 114 w 129"/>
                  <a:gd name="T13" fmla="*/ 346 h 351"/>
                  <a:gd name="T14" fmla="*/ 85 w 129"/>
                  <a:gd name="T15" fmla="*/ 336 h 351"/>
                  <a:gd name="T16" fmla="*/ 84 w 129"/>
                  <a:gd name="T17" fmla="*/ 335 h 351"/>
                  <a:gd name="T18" fmla="*/ 59 w 129"/>
                  <a:gd name="T19" fmla="*/ 347 h 351"/>
                  <a:gd name="T20" fmla="*/ 35 w 129"/>
                  <a:gd name="T21" fmla="*/ 328 h 351"/>
                  <a:gd name="T22" fmla="*/ 34 w 129"/>
                  <a:gd name="T23" fmla="*/ 310 h 351"/>
                  <a:gd name="T24" fmla="*/ 34 w 129"/>
                  <a:gd name="T25" fmla="*/ 188 h 351"/>
                  <a:gd name="T26" fmla="*/ 22 w 129"/>
                  <a:gd name="T27" fmla="*/ 175 h 351"/>
                  <a:gd name="T28" fmla="*/ 1 w 129"/>
                  <a:gd name="T29" fmla="*/ 152 h 351"/>
                  <a:gd name="T30" fmla="*/ 5 w 129"/>
                  <a:gd name="T31" fmla="*/ 62 h 351"/>
                  <a:gd name="T32" fmla="*/ 6 w 129"/>
                  <a:gd name="T33" fmla="*/ 44 h 351"/>
                  <a:gd name="T34" fmla="*/ 43 w 129"/>
                  <a:gd name="T35" fmla="*/ 1 h 351"/>
                  <a:gd name="T36" fmla="*/ 57 w 129"/>
                  <a:gd name="T37" fmla="*/ 1 h 351"/>
                  <a:gd name="T38" fmla="*/ 112 w 129"/>
                  <a:gd name="T39" fmla="*/ 1 h 351"/>
                  <a:gd name="connsiteX0" fmla="*/ 8611 w 9929"/>
                  <a:gd name="connsiteY0" fmla="*/ 13 h 9903"/>
                  <a:gd name="connsiteX1" fmla="*/ 8301 w 9929"/>
                  <a:gd name="connsiteY1" fmla="*/ 2236 h 9903"/>
                  <a:gd name="connsiteX2" fmla="*/ 8224 w 9929"/>
                  <a:gd name="connsiteY2" fmla="*/ 4230 h 9903"/>
                  <a:gd name="connsiteX3" fmla="*/ 9309 w 9929"/>
                  <a:gd name="connsiteY3" fmla="*/ 4971 h 9903"/>
                  <a:gd name="connsiteX4" fmla="*/ 9851 w 9929"/>
                  <a:gd name="connsiteY4" fmla="*/ 5313 h 9903"/>
                  <a:gd name="connsiteX5" fmla="*/ 9929 w 9929"/>
                  <a:gd name="connsiteY5" fmla="*/ 9159 h 9903"/>
                  <a:gd name="connsiteX6" fmla="*/ 8766 w 9929"/>
                  <a:gd name="connsiteY6" fmla="*/ 9843 h 9903"/>
                  <a:gd name="connsiteX7" fmla="*/ 6518 w 9929"/>
                  <a:gd name="connsiteY7" fmla="*/ 9558 h 9903"/>
                  <a:gd name="connsiteX8" fmla="*/ 6441 w 9929"/>
                  <a:gd name="connsiteY8" fmla="*/ 9529 h 9903"/>
                  <a:gd name="connsiteX9" fmla="*/ 4503 w 9929"/>
                  <a:gd name="connsiteY9" fmla="*/ 9871 h 9903"/>
                  <a:gd name="connsiteX10" fmla="*/ 2642 w 9929"/>
                  <a:gd name="connsiteY10" fmla="*/ 9330 h 9903"/>
                  <a:gd name="connsiteX11" fmla="*/ 2565 w 9929"/>
                  <a:gd name="connsiteY11" fmla="*/ 8817 h 9903"/>
                  <a:gd name="connsiteX12" fmla="*/ 2565 w 9929"/>
                  <a:gd name="connsiteY12" fmla="*/ 5341 h 9903"/>
                  <a:gd name="connsiteX13" fmla="*/ 1634 w 9929"/>
                  <a:gd name="connsiteY13" fmla="*/ 4971 h 9903"/>
                  <a:gd name="connsiteX14" fmla="*/ 7 w 9929"/>
                  <a:gd name="connsiteY14" fmla="*/ 4315 h 9903"/>
                  <a:gd name="connsiteX15" fmla="*/ 317 w 9929"/>
                  <a:gd name="connsiteY15" fmla="*/ 1751 h 9903"/>
                  <a:gd name="connsiteX16" fmla="*/ 394 w 9929"/>
                  <a:gd name="connsiteY16" fmla="*/ 1239 h 9903"/>
                  <a:gd name="connsiteX17" fmla="*/ 3262 w 9929"/>
                  <a:gd name="connsiteY17" fmla="*/ 13 h 9903"/>
                  <a:gd name="connsiteX18" fmla="*/ 4348 w 9929"/>
                  <a:gd name="connsiteY18" fmla="*/ 13 h 9903"/>
                  <a:gd name="connsiteX19" fmla="*/ 8611 w 9929"/>
                  <a:gd name="connsiteY19" fmla="*/ 13 h 9903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5517 w 10000"/>
                  <a:gd name="connsiteY8" fmla="*/ 9471 h 10000"/>
                  <a:gd name="connsiteX9" fmla="*/ 4535 w 10000"/>
                  <a:gd name="connsiteY9" fmla="*/ 9968 h 10000"/>
                  <a:gd name="connsiteX10" fmla="*/ 2661 w 10000"/>
                  <a:gd name="connsiteY10" fmla="*/ 9421 h 10000"/>
                  <a:gd name="connsiteX11" fmla="*/ 2583 w 10000"/>
                  <a:gd name="connsiteY11" fmla="*/ 8903 h 10000"/>
                  <a:gd name="connsiteX12" fmla="*/ 2583 w 10000"/>
                  <a:gd name="connsiteY12" fmla="*/ 5393 h 10000"/>
                  <a:gd name="connsiteX13" fmla="*/ 1646 w 10000"/>
                  <a:gd name="connsiteY13" fmla="*/ 5020 h 10000"/>
                  <a:gd name="connsiteX14" fmla="*/ 7 w 10000"/>
                  <a:gd name="connsiteY14" fmla="*/ 4357 h 10000"/>
                  <a:gd name="connsiteX15" fmla="*/ 319 w 10000"/>
                  <a:gd name="connsiteY15" fmla="*/ 1768 h 10000"/>
                  <a:gd name="connsiteX16" fmla="*/ 397 w 10000"/>
                  <a:gd name="connsiteY16" fmla="*/ 1251 h 10000"/>
                  <a:gd name="connsiteX17" fmla="*/ 3285 w 10000"/>
                  <a:gd name="connsiteY17" fmla="*/ 13 h 10000"/>
                  <a:gd name="connsiteX18" fmla="*/ 4379 w 10000"/>
                  <a:gd name="connsiteY18" fmla="*/ 13 h 10000"/>
                  <a:gd name="connsiteX19" fmla="*/ 8673 w 10000"/>
                  <a:gd name="connsiteY19" fmla="*/ 13 h 10000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4535 w 10000"/>
                  <a:gd name="connsiteY8" fmla="*/ 9968 h 10000"/>
                  <a:gd name="connsiteX9" fmla="*/ 2661 w 10000"/>
                  <a:gd name="connsiteY9" fmla="*/ 9421 h 10000"/>
                  <a:gd name="connsiteX10" fmla="*/ 2583 w 10000"/>
                  <a:gd name="connsiteY10" fmla="*/ 8903 h 10000"/>
                  <a:gd name="connsiteX11" fmla="*/ 2583 w 10000"/>
                  <a:gd name="connsiteY11" fmla="*/ 5393 h 10000"/>
                  <a:gd name="connsiteX12" fmla="*/ 1646 w 10000"/>
                  <a:gd name="connsiteY12" fmla="*/ 5020 h 10000"/>
                  <a:gd name="connsiteX13" fmla="*/ 7 w 10000"/>
                  <a:gd name="connsiteY13" fmla="*/ 4357 h 10000"/>
                  <a:gd name="connsiteX14" fmla="*/ 319 w 10000"/>
                  <a:gd name="connsiteY14" fmla="*/ 1768 h 10000"/>
                  <a:gd name="connsiteX15" fmla="*/ 397 w 10000"/>
                  <a:gd name="connsiteY15" fmla="*/ 1251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4"/>
                  <a:gd name="connsiteX1" fmla="*/ 8360 w 10000"/>
                  <a:gd name="connsiteY1" fmla="*/ 2258 h 9994"/>
                  <a:gd name="connsiteX2" fmla="*/ 8283 w 10000"/>
                  <a:gd name="connsiteY2" fmla="*/ 4271 h 9994"/>
                  <a:gd name="connsiteX3" fmla="*/ 9376 w 10000"/>
                  <a:gd name="connsiteY3" fmla="*/ 5020 h 9994"/>
                  <a:gd name="connsiteX4" fmla="*/ 9921 w 10000"/>
                  <a:gd name="connsiteY4" fmla="*/ 5365 h 9994"/>
                  <a:gd name="connsiteX5" fmla="*/ 10000 w 10000"/>
                  <a:gd name="connsiteY5" fmla="*/ 9249 h 9994"/>
                  <a:gd name="connsiteX6" fmla="*/ 8829 w 10000"/>
                  <a:gd name="connsiteY6" fmla="*/ 9939 h 9994"/>
                  <a:gd name="connsiteX7" fmla="*/ 6198 w 10000"/>
                  <a:gd name="connsiteY7" fmla="*/ 9620 h 9994"/>
                  <a:gd name="connsiteX8" fmla="*/ 4535 w 10000"/>
                  <a:gd name="connsiteY8" fmla="*/ 9968 h 9994"/>
                  <a:gd name="connsiteX9" fmla="*/ 2661 w 10000"/>
                  <a:gd name="connsiteY9" fmla="*/ 9421 h 9994"/>
                  <a:gd name="connsiteX10" fmla="*/ 2583 w 10000"/>
                  <a:gd name="connsiteY10" fmla="*/ 8903 h 9994"/>
                  <a:gd name="connsiteX11" fmla="*/ 2583 w 10000"/>
                  <a:gd name="connsiteY11" fmla="*/ 5393 h 9994"/>
                  <a:gd name="connsiteX12" fmla="*/ 1646 w 10000"/>
                  <a:gd name="connsiteY12" fmla="*/ 5020 h 9994"/>
                  <a:gd name="connsiteX13" fmla="*/ 7 w 10000"/>
                  <a:gd name="connsiteY13" fmla="*/ 4357 h 9994"/>
                  <a:gd name="connsiteX14" fmla="*/ 319 w 10000"/>
                  <a:gd name="connsiteY14" fmla="*/ 1768 h 9994"/>
                  <a:gd name="connsiteX15" fmla="*/ 397 w 10000"/>
                  <a:gd name="connsiteY15" fmla="*/ 1251 h 9994"/>
                  <a:gd name="connsiteX16" fmla="*/ 3285 w 10000"/>
                  <a:gd name="connsiteY16" fmla="*/ 13 h 9994"/>
                  <a:gd name="connsiteX17" fmla="*/ 4379 w 10000"/>
                  <a:gd name="connsiteY17" fmla="*/ 13 h 9994"/>
                  <a:gd name="connsiteX18" fmla="*/ 8673 w 10000"/>
                  <a:gd name="connsiteY18" fmla="*/ 13 h 9994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7"/>
                  <a:gd name="connsiteX1" fmla="*/ 8360 w 10000"/>
                  <a:gd name="connsiteY1" fmla="*/ 2259 h 9997"/>
                  <a:gd name="connsiteX2" fmla="*/ 8283 w 10000"/>
                  <a:gd name="connsiteY2" fmla="*/ 4274 h 9997"/>
                  <a:gd name="connsiteX3" fmla="*/ 9376 w 10000"/>
                  <a:gd name="connsiteY3" fmla="*/ 5023 h 9997"/>
                  <a:gd name="connsiteX4" fmla="*/ 9921 w 10000"/>
                  <a:gd name="connsiteY4" fmla="*/ 5368 h 9997"/>
                  <a:gd name="connsiteX5" fmla="*/ 10000 w 10000"/>
                  <a:gd name="connsiteY5" fmla="*/ 9255 h 9997"/>
                  <a:gd name="connsiteX6" fmla="*/ 8829 w 10000"/>
                  <a:gd name="connsiteY6" fmla="*/ 9945 h 9997"/>
                  <a:gd name="connsiteX7" fmla="*/ 6306 w 10000"/>
                  <a:gd name="connsiteY7" fmla="*/ 9610 h 9997"/>
                  <a:gd name="connsiteX8" fmla="*/ 4535 w 10000"/>
                  <a:gd name="connsiteY8" fmla="*/ 9974 h 9997"/>
                  <a:gd name="connsiteX9" fmla="*/ 2661 w 10000"/>
                  <a:gd name="connsiteY9" fmla="*/ 9427 h 9997"/>
                  <a:gd name="connsiteX10" fmla="*/ 2583 w 10000"/>
                  <a:gd name="connsiteY10" fmla="*/ 8908 h 9997"/>
                  <a:gd name="connsiteX11" fmla="*/ 2583 w 10000"/>
                  <a:gd name="connsiteY11" fmla="*/ 5396 h 9997"/>
                  <a:gd name="connsiteX12" fmla="*/ 1646 w 10000"/>
                  <a:gd name="connsiteY12" fmla="*/ 5023 h 9997"/>
                  <a:gd name="connsiteX13" fmla="*/ 7 w 10000"/>
                  <a:gd name="connsiteY13" fmla="*/ 4360 h 9997"/>
                  <a:gd name="connsiteX14" fmla="*/ 319 w 10000"/>
                  <a:gd name="connsiteY14" fmla="*/ 1769 h 9997"/>
                  <a:gd name="connsiteX15" fmla="*/ 397 w 10000"/>
                  <a:gd name="connsiteY15" fmla="*/ 1252 h 9997"/>
                  <a:gd name="connsiteX16" fmla="*/ 3285 w 10000"/>
                  <a:gd name="connsiteY16" fmla="*/ 13 h 9997"/>
                  <a:gd name="connsiteX17" fmla="*/ 4379 w 10000"/>
                  <a:gd name="connsiteY17" fmla="*/ 13 h 9997"/>
                  <a:gd name="connsiteX18" fmla="*/ 8673 w 10000"/>
                  <a:gd name="connsiteY18" fmla="*/ 13 h 9997"/>
                  <a:gd name="connsiteX0" fmla="*/ 8673 w 10000"/>
                  <a:gd name="connsiteY0" fmla="*/ 13 h 10000"/>
                  <a:gd name="connsiteX1" fmla="*/ 8360 w 10000"/>
                  <a:gd name="connsiteY1" fmla="*/ 2260 h 10000"/>
                  <a:gd name="connsiteX2" fmla="*/ 8283 w 10000"/>
                  <a:gd name="connsiteY2" fmla="*/ 4275 h 10000"/>
                  <a:gd name="connsiteX3" fmla="*/ 9376 w 10000"/>
                  <a:gd name="connsiteY3" fmla="*/ 5025 h 10000"/>
                  <a:gd name="connsiteX4" fmla="*/ 9921 w 10000"/>
                  <a:gd name="connsiteY4" fmla="*/ 5370 h 10000"/>
                  <a:gd name="connsiteX5" fmla="*/ 10000 w 10000"/>
                  <a:gd name="connsiteY5" fmla="*/ 9258 h 10000"/>
                  <a:gd name="connsiteX6" fmla="*/ 8829 w 10000"/>
                  <a:gd name="connsiteY6" fmla="*/ 9948 h 10000"/>
                  <a:gd name="connsiteX7" fmla="*/ 6306 w 10000"/>
                  <a:gd name="connsiteY7" fmla="*/ 9613 h 10000"/>
                  <a:gd name="connsiteX8" fmla="*/ 4535 w 10000"/>
                  <a:gd name="connsiteY8" fmla="*/ 9977 h 10000"/>
                  <a:gd name="connsiteX9" fmla="*/ 2661 w 10000"/>
                  <a:gd name="connsiteY9" fmla="*/ 9430 h 10000"/>
                  <a:gd name="connsiteX10" fmla="*/ 2583 w 10000"/>
                  <a:gd name="connsiteY10" fmla="*/ 8911 h 10000"/>
                  <a:gd name="connsiteX11" fmla="*/ 2583 w 10000"/>
                  <a:gd name="connsiteY11" fmla="*/ 5398 h 10000"/>
                  <a:gd name="connsiteX12" fmla="*/ 1646 w 10000"/>
                  <a:gd name="connsiteY12" fmla="*/ 5025 h 10000"/>
                  <a:gd name="connsiteX13" fmla="*/ 7 w 10000"/>
                  <a:gd name="connsiteY13" fmla="*/ 4361 h 10000"/>
                  <a:gd name="connsiteX14" fmla="*/ 319 w 10000"/>
                  <a:gd name="connsiteY14" fmla="*/ 1770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00" h="10000">
                    <a:moveTo>
                      <a:pt x="8673" y="13"/>
                    </a:moveTo>
                    <a:cubicBezTo>
                      <a:pt x="8516" y="791"/>
                      <a:pt x="8360" y="1539"/>
                      <a:pt x="8360" y="2260"/>
                    </a:cubicBezTo>
                    <a:cubicBezTo>
                      <a:pt x="8283" y="2922"/>
                      <a:pt x="8283" y="3613"/>
                      <a:pt x="8283" y="4275"/>
                    </a:cubicBezTo>
                    <a:cubicBezTo>
                      <a:pt x="8204" y="4621"/>
                      <a:pt x="8673" y="4822"/>
                      <a:pt x="9376" y="5025"/>
                    </a:cubicBezTo>
                    <a:cubicBezTo>
                      <a:pt x="9688" y="5111"/>
                      <a:pt x="9921" y="5255"/>
                      <a:pt x="9921" y="5370"/>
                    </a:cubicBezTo>
                    <a:cubicBezTo>
                      <a:pt x="10000" y="6666"/>
                      <a:pt x="10000" y="7961"/>
                      <a:pt x="10000" y="9258"/>
                    </a:cubicBezTo>
                    <a:cubicBezTo>
                      <a:pt x="10000" y="9603"/>
                      <a:pt x="9609" y="9833"/>
                      <a:pt x="8829" y="9948"/>
                    </a:cubicBezTo>
                    <a:cubicBezTo>
                      <a:pt x="7970" y="10092"/>
                      <a:pt x="7009" y="9929"/>
                      <a:pt x="6306" y="9613"/>
                    </a:cubicBezTo>
                    <a:cubicBezTo>
                      <a:pt x="5655" y="9935"/>
                      <a:pt x="5251" y="9992"/>
                      <a:pt x="4535" y="9977"/>
                    </a:cubicBezTo>
                    <a:cubicBezTo>
                      <a:pt x="3800" y="10042"/>
                      <a:pt x="2817" y="9804"/>
                      <a:pt x="2661" y="9430"/>
                    </a:cubicBezTo>
                    <a:cubicBezTo>
                      <a:pt x="2583" y="9258"/>
                      <a:pt x="2583" y="9084"/>
                      <a:pt x="2583" y="8911"/>
                    </a:cubicBezTo>
                    <a:lnTo>
                      <a:pt x="2583" y="5398"/>
                    </a:lnTo>
                    <a:cubicBezTo>
                      <a:pt x="2583" y="5140"/>
                      <a:pt x="2505" y="4994"/>
                      <a:pt x="1646" y="5025"/>
                    </a:cubicBezTo>
                    <a:cubicBezTo>
                      <a:pt x="553" y="5082"/>
                      <a:pt x="-72" y="4851"/>
                      <a:pt x="7" y="4361"/>
                    </a:cubicBezTo>
                    <a:cubicBezTo>
                      <a:pt x="85" y="3498"/>
                      <a:pt x="241" y="2635"/>
                      <a:pt x="319" y="1770"/>
                    </a:cubicBezTo>
                    <a:cubicBezTo>
                      <a:pt x="397" y="1596"/>
                      <a:pt x="397" y="1425"/>
                      <a:pt x="397" y="1252"/>
                    </a:cubicBezTo>
                    <a:cubicBezTo>
                      <a:pt x="475" y="560"/>
                      <a:pt x="1490" y="158"/>
                      <a:pt x="3285" y="13"/>
                    </a:cubicBezTo>
                    <a:lnTo>
                      <a:pt x="4379" y="13"/>
                    </a:lnTo>
                    <a:cubicBezTo>
                      <a:pt x="5862" y="-15"/>
                      <a:pt x="7268" y="13"/>
                      <a:pt x="86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id="{E7546DA0-4F90-4551-BC57-8EAD71ECB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1502" y="2602151"/>
                <a:ext cx="478169" cy="478169"/>
              </a:xfrm>
              <a:custGeom>
                <a:avLst/>
                <a:gdLst>
                  <a:gd name="T0" fmla="*/ 42 w 83"/>
                  <a:gd name="T1" fmla="*/ 0 h 83"/>
                  <a:gd name="T2" fmla="*/ 83 w 83"/>
                  <a:gd name="T3" fmla="*/ 41 h 83"/>
                  <a:gd name="T4" fmla="*/ 42 w 83"/>
                  <a:gd name="T5" fmla="*/ 83 h 83"/>
                  <a:gd name="T6" fmla="*/ 0 w 83"/>
                  <a:gd name="T7" fmla="*/ 41 h 83"/>
                  <a:gd name="T8" fmla="*/ 42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2" y="0"/>
                    </a:moveTo>
                    <a:cubicBezTo>
                      <a:pt x="65" y="0"/>
                      <a:pt x="82" y="17"/>
                      <a:pt x="83" y="41"/>
                    </a:cubicBezTo>
                    <a:cubicBezTo>
                      <a:pt x="83" y="65"/>
                      <a:pt x="66" y="82"/>
                      <a:pt x="42" y="83"/>
                    </a:cubicBezTo>
                    <a:cubicBezTo>
                      <a:pt x="17" y="83"/>
                      <a:pt x="0" y="65"/>
                      <a:pt x="0" y="41"/>
                    </a:cubicBezTo>
                    <a:cubicBezTo>
                      <a:pt x="0" y="17"/>
                      <a:pt x="18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50">
              <a:extLst>
                <a:ext uri="{FF2B5EF4-FFF2-40B4-BE49-F238E27FC236}">
                  <a16:creationId xmlns:a16="http://schemas.microsoft.com/office/drawing/2014/main" id="{5528A032-F01B-4FEA-A339-A398905DF1FD}"/>
                </a:ext>
              </a:extLst>
            </p:cNvPr>
            <p:cNvGrpSpPr/>
            <p:nvPr/>
          </p:nvGrpSpPr>
          <p:grpSpPr>
            <a:xfrm>
              <a:off x="3752576" y="2955634"/>
              <a:ext cx="587772" cy="2010387"/>
              <a:chOff x="10277705" y="2602151"/>
              <a:chExt cx="736325" cy="2518489"/>
            </a:xfrm>
            <a:grpFill/>
          </p:grpSpPr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5DAA99E2-104A-4B9C-BB0D-EED40B590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7705" y="3120574"/>
                <a:ext cx="736325" cy="2000066"/>
              </a:xfrm>
              <a:custGeom>
                <a:avLst/>
                <a:gdLst>
                  <a:gd name="T0" fmla="*/ 112 w 129"/>
                  <a:gd name="T1" fmla="*/ 1 h 351"/>
                  <a:gd name="T2" fmla="*/ 108 w 129"/>
                  <a:gd name="T3" fmla="*/ 79 h 351"/>
                  <a:gd name="T4" fmla="*/ 107 w 129"/>
                  <a:gd name="T5" fmla="*/ 149 h 351"/>
                  <a:gd name="T6" fmla="*/ 121 w 129"/>
                  <a:gd name="T7" fmla="*/ 175 h 351"/>
                  <a:gd name="T8" fmla="*/ 128 w 129"/>
                  <a:gd name="T9" fmla="*/ 187 h 351"/>
                  <a:gd name="T10" fmla="*/ 129 w 129"/>
                  <a:gd name="T11" fmla="*/ 322 h 351"/>
                  <a:gd name="T12" fmla="*/ 114 w 129"/>
                  <a:gd name="T13" fmla="*/ 346 h 351"/>
                  <a:gd name="T14" fmla="*/ 85 w 129"/>
                  <a:gd name="T15" fmla="*/ 336 h 351"/>
                  <a:gd name="T16" fmla="*/ 84 w 129"/>
                  <a:gd name="T17" fmla="*/ 335 h 351"/>
                  <a:gd name="T18" fmla="*/ 59 w 129"/>
                  <a:gd name="T19" fmla="*/ 347 h 351"/>
                  <a:gd name="T20" fmla="*/ 35 w 129"/>
                  <a:gd name="T21" fmla="*/ 328 h 351"/>
                  <a:gd name="T22" fmla="*/ 34 w 129"/>
                  <a:gd name="T23" fmla="*/ 310 h 351"/>
                  <a:gd name="T24" fmla="*/ 34 w 129"/>
                  <a:gd name="T25" fmla="*/ 188 h 351"/>
                  <a:gd name="T26" fmla="*/ 22 w 129"/>
                  <a:gd name="T27" fmla="*/ 175 h 351"/>
                  <a:gd name="T28" fmla="*/ 1 w 129"/>
                  <a:gd name="T29" fmla="*/ 152 h 351"/>
                  <a:gd name="T30" fmla="*/ 5 w 129"/>
                  <a:gd name="T31" fmla="*/ 62 h 351"/>
                  <a:gd name="T32" fmla="*/ 6 w 129"/>
                  <a:gd name="T33" fmla="*/ 44 h 351"/>
                  <a:gd name="T34" fmla="*/ 43 w 129"/>
                  <a:gd name="T35" fmla="*/ 1 h 351"/>
                  <a:gd name="T36" fmla="*/ 57 w 129"/>
                  <a:gd name="T37" fmla="*/ 1 h 351"/>
                  <a:gd name="T38" fmla="*/ 112 w 129"/>
                  <a:gd name="T39" fmla="*/ 1 h 351"/>
                  <a:gd name="connsiteX0" fmla="*/ 8611 w 9929"/>
                  <a:gd name="connsiteY0" fmla="*/ 13 h 9903"/>
                  <a:gd name="connsiteX1" fmla="*/ 8301 w 9929"/>
                  <a:gd name="connsiteY1" fmla="*/ 2236 h 9903"/>
                  <a:gd name="connsiteX2" fmla="*/ 8224 w 9929"/>
                  <a:gd name="connsiteY2" fmla="*/ 4230 h 9903"/>
                  <a:gd name="connsiteX3" fmla="*/ 9309 w 9929"/>
                  <a:gd name="connsiteY3" fmla="*/ 4971 h 9903"/>
                  <a:gd name="connsiteX4" fmla="*/ 9851 w 9929"/>
                  <a:gd name="connsiteY4" fmla="*/ 5313 h 9903"/>
                  <a:gd name="connsiteX5" fmla="*/ 9929 w 9929"/>
                  <a:gd name="connsiteY5" fmla="*/ 9159 h 9903"/>
                  <a:gd name="connsiteX6" fmla="*/ 8766 w 9929"/>
                  <a:gd name="connsiteY6" fmla="*/ 9843 h 9903"/>
                  <a:gd name="connsiteX7" fmla="*/ 6518 w 9929"/>
                  <a:gd name="connsiteY7" fmla="*/ 9558 h 9903"/>
                  <a:gd name="connsiteX8" fmla="*/ 6441 w 9929"/>
                  <a:gd name="connsiteY8" fmla="*/ 9529 h 9903"/>
                  <a:gd name="connsiteX9" fmla="*/ 4503 w 9929"/>
                  <a:gd name="connsiteY9" fmla="*/ 9871 h 9903"/>
                  <a:gd name="connsiteX10" fmla="*/ 2642 w 9929"/>
                  <a:gd name="connsiteY10" fmla="*/ 9330 h 9903"/>
                  <a:gd name="connsiteX11" fmla="*/ 2565 w 9929"/>
                  <a:gd name="connsiteY11" fmla="*/ 8817 h 9903"/>
                  <a:gd name="connsiteX12" fmla="*/ 2565 w 9929"/>
                  <a:gd name="connsiteY12" fmla="*/ 5341 h 9903"/>
                  <a:gd name="connsiteX13" fmla="*/ 1634 w 9929"/>
                  <a:gd name="connsiteY13" fmla="*/ 4971 h 9903"/>
                  <a:gd name="connsiteX14" fmla="*/ 7 w 9929"/>
                  <a:gd name="connsiteY14" fmla="*/ 4315 h 9903"/>
                  <a:gd name="connsiteX15" fmla="*/ 317 w 9929"/>
                  <a:gd name="connsiteY15" fmla="*/ 1751 h 9903"/>
                  <a:gd name="connsiteX16" fmla="*/ 394 w 9929"/>
                  <a:gd name="connsiteY16" fmla="*/ 1239 h 9903"/>
                  <a:gd name="connsiteX17" fmla="*/ 3262 w 9929"/>
                  <a:gd name="connsiteY17" fmla="*/ 13 h 9903"/>
                  <a:gd name="connsiteX18" fmla="*/ 4348 w 9929"/>
                  <a:gd name="connsiteY18" fmla="*/ 13 h 9903"/>
                  <a:gd name="connsiteX19" fmla="*/ 8611 w 9929"/>
                  <a:gd name="connsiteY19" fmla="*/ 13 h 9903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5517 w 10000"/>
                  <a:gd name="connsiteY8" fmla="*/ 9471 h 10000"/>
                  <a:gd name="connsiteX9" fmla="*/ 4535 w 10000"/>
                  <a:gd name="connsiteY9" fmla="*/ 9968 h 10000"/>
                  <a:gd name="connsiteX10" fmla="*/ 2661 w 10000"/>
                  <a:gd name="connsiteY10" fmla="*/ 9421 h 10000"/>
                  <a:gd name="connsiteX11" fmla="*/ 2583 w 10000"/>
                  <a:gd name="connsiteY11" fmla="*/ 8903 h 10000"/>
                  <a:gd name="connsiteX12" fmla="*/ 2583 w 10000"/>
                  <a:gd name="connsiteY12" fmla="*/ 5393 h 10000"/>
                  <a:gd name="connsiteX13" fmla="*/ 1646 w 10000"/>
                  <a:gd name="connsiteY13" fmla="*/ 5020 h 10000"/>
                  <a:gd name="connsiteX14" fmla="*/ 7 w 10000"/>
                  <a:gd name="connsiteY14" fmla="*/ 4357 h 10000"/>
                  <a:gd name="connsiteX15" fmla="*/ 319 w 10000"/>
                  <a:gd name="connsiteY15" fmla="*/ 1768 h 10000"/>
                  <a:gd name="connsiteX16" fmla="*/ 397 w 10000"/>
                  <a:gd name="connsiteY16" fmla="*/ 1251 h 10000"/>
                  <a:gd name="connsiteX17" fmla="*/ 3285 w 10000"/>
                  <a:gd name="connsiteY17" fmla="*/ 13 h 10000"/>
                  <a:gd name="connsiteX18" fmla="*/ 4379 w 10000"/>
                  <a:gd name="connsiteY18" fmla="*/ 13 h 10000"/>
                  <a:gd name="connsiteX19" fmla="*/ 8673 w 10000"/>
                  <a:gd name="connsiteY19" fmla="*/ 13 h 10000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4535 w 10000"/>
                  <a:gd name="connsiteY8" fmla="*/ 9968 h 10000"/>
                  <a:gd name="connsiteX9" fmla="*/ 2661 w 10000"/>
                  <a:gd name="connsiteY9" fmla="*/ 9421 h 10000"/>
                  <a:gd name="connsiteX10" fmla="*/ 2583 w 10000"/>
                  <a:gd name="connsiteY10" fmla="*/ 8903 h 10000"/>
                  <a:gd name="connsiteX11" fmla="*/ 2583 w 10000"/>
                  <a:gd name="connsiteY11" fmla="*/ 5393 h 10000"/>
                  <a:gd name="connsiteX12" fmla="*/ 1646 w 10000"/>
                  <a:gd name="connsiteY12" fmla="*/ 5020 h 10000"/>
                  <a:gd name="connsiteX13" fmla="*/ 7 w 10000"/>
                  <a:gd name="connsiteY13" fmla="*/ 4357 h 10000"/>
                  <a:gd name="connsiteX14" fmla="*/ 319 w 10000"/>
                  <a:gd name="connsiteY14" fmla="*/ 1768 h 10000"/>
                  <a:gd name="connsiteX15" fmla="*/ 397 w 10000"/>
                  <a:gd name="connsiteY15" fmla="*/ 1251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4"/>
                  <a:gd name="connsiteX1" fmla="*/ 8360 w 10000"/>
                  <a:gd name="connsiteY1" fmla="*/ 2258 h 9994"/>
                  <a:gd name="connsiteX2" fmla="*/ 8283 w 10000"/>
                  <a:gd name="connsiteY2" fmla="*/ 4271 h 9994"/>
                  <a:gd name="connsiteX3" fmla="*/ 9376 w 10000"/>
                  <a:gd name="connsiteY3" fmla="*/ 5020 h 9994"/>
                  <a:gd name="connsiteX4" fmla="*/ 9921 w 10000"/>
                  <a:gd name="connsiteY4" fmla="*/ 5365 h 9994"/>
                  <a:gd name="connsiteX5" fmla="*/ 10000 w 10000"/>
                  <a:gd name="connsiteY5" fmla="*/ 9249 h 9994"/>
                  <a:gd name="connsiteX6" fmla="*/ 8829 w 10000"/>
                  <a:gd name="connsiteY6" fmla="*/ 9939 h 9994"/>
                  <a:gd name="connsiteX7" fmla="*/ 6198 w 10000"/>
                  <a:gd name="connsiteY7" fmla="*/ 9620 h 9994"/>
                  <a:gd name="connsiteX8" fmla="*/ 4535 w 10000"/>
                  <a:gd name="connsiteY8" fmla="*/ 9968 h 9994"/>
                  <a:gd name="connsiteX9" fmla="*/ 2661 w 10000"/>
                  <a:gd name="connsiteY9" fmla="*/ 9421 h 9994"/>
                  <a:gd name="connsiteX10" fmla="*/ 2583 w 10000"/>
                  <a:gd name="connsiteY10" fmla="*/ 8903 h 9994"/>
                  <a:gd name="connsiteX11" fmla="*/ 2583 w 10000"/>
                  <a:gd name="connsiteY11" fmla="*/ 5393 h 9994"/>
                  <a:gd name="connsiteX12" fmla="*/ 1646 w 10000"/>
                  <a:gd name="connsiteY12" fmla="*/ 5020 h 9994"/>
                  <a:gd name="connsiteX13" fmla="*/ 7 w 10000"/>
                  <a:gd name="connsiteY13" fmla="*/ 4357 h 9994"/>
                  <a:gd name="connsiteX14" fmla="*/ 319 w 10000"/>
                  <a:gd name="connsiteY14" fmla="*/ 1768 h 9994"/>
                  <a:gd name="connsiteX15" fmla="*/ 397 w 10000"/>
                  <a:gd name="connsiteY15" fmla="*/ 1251 h 9994"/>
                  <a:gd name="connsiteX16" fmla="*/ 3285 w 10000"/>
                  <a:gd name="connsiteY16" fmla="*/ 13 h 9994"/>
                  <a:gd name="connsiteX17" fmla="*/ 4379 w 10000"/>
                  <a:gd name="connsiteY17" fmla="*/ 13 h 9994"/>
                  <a:gd name="connsiteX18" fmla="*/ 8673 w 10000"/>
                  <a:gd name="connsiteY18" fmla="*/ 13 h 9994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7"/>
                  <a:gd name="connsiteX1" fmla="*/ 8360 w 10000"/>
                  <a:gd name="connsiteY1" fmla="*/ 2259 h 9997"/>
                  <a:gd name="connsiteX2" fmla="*/ 8283 w 10000"/>
                  <a:gd name="connsiteY2" fmla="*/ 4274 h 9997"/>
                  <a:gd name="connsiteX3" fmla="*/ 9376 w 10000"/>
                  <a:gd name="connsiteY3" fmla="*/ 5023 h 9997"/>
                  <a:gd name="connsiteX4" fmla="*/ 9921 w 10000"/>
                  <a:gd name="connsiteY4" fmla="*/ 5368 h 9997"/>
                  <a:gd name="connsiteX5" fmla="*/ 10000 w 10000"/>
                  <a:gd name="connsiteY5" fmla="*/ 9255 h 9997"/>
                  <a:gd name="connsiteX6" fmla="*/ 8829 w 10000"/>
                  <a:gd name="connsiteY6" fmla="*/ 9945 h 9997"/>
                  <a:gd name="connsiteX7" fmla="*/ 6306 w 10000"/>
                  <a:gd name="connsiteY7" fmla="*/ 9610 h 9997"/>
                  <a:gd name="connsiteX8" fmla="*/ 4535 w 10000"/>
                  <a:gd name="connsiteY8" fmla="*/ 9974 h 9997"/>
                  <a:gd name="connsiteX9" fmla="*/ 2661 w 10000"/>
                  <a:gd name="connsiteY9" fmla="*/ 9427 h 9997"/>
                  <a:gd name="connsiteX10" fmla="*/ 2583 w 10000"/>
                  <a:gd name="connsiteY10" fmla="*/ 8908 h 9997"/>
                  <a:gd name="connsiteX11" fmla="*/ 2583 w 10000"/>
                  <a:gd name="connsiteY11" fmla="*/ 5396 h 9997"/>
                  <a:gd name="connsiteX12" fmla="*/ 1646 w 10000"/>
                  <a:gd name="connsiteY12" fmla="*/ 5023 h 9997"/>
                  <a:gd name="connsiteX13" fmla="*/ 7 w 10000"/>
                  <a:gd name="connsiteY13" fmla="*/ 4360 h 9997"/>
                  <a:gd name="connsiteX14" fmla="*/ 319 w 10000"/>
                  <a:gd name="connsiteY14" fmla="*/ 1769 h 9997"/>
                  <a:gd name="connsiteX15" fmla="*/ 397 w 10000"/>
                  <a:gd name="connsiteY15" fmla="*/ 1252 h 9997"/>
                  <a:gd name="connsiteX16" fmla="*/ 3285 w 10000"/>
                  <a:gd name="connsiteY16" fmla="*/ 13 h 9997"/>
                  <a:gd name="connsiteX17" fmla="*/ 4379 w 10000"/>
                  <a:gd name="connsiteY17" fmla="*/ 13 h 9997"/>
                  <a:gd name="connsiteX18" fmla="*/ 8673 w 10000"/>
                  <a:gd name="connsiteY18" fmla="*/ 13 h 9997"/>
                  <a:gd name="connsiteX0" fmla="*/ 8673 w 10000"/>
                  <a:gd name="connsiteY0" fmla="*/ 13 h 10000"/>
                  <a:gd name="connsiteX1" fmla="*/ 8360 w 10000"/>
                  <a:gd name="connsiteY1" fmla="*/ 2260 h 10000"/>
                  <a:gd name="connsiteX2" fmla="*/ 8283 w 10000"/>
                  <a:gd name="connsiteY2" fmla="*/ 4275 h 10000"/>
                  <a:gd name="connsiteX3" fmla="*/ 9376 w 10000"/>
                  <a:gd name="connsiteY3" fmla="*/ 5025 h 10000"/>
                  <a:gd name="connsiteX4" fmla="*/ 9921 w 10000"/>
                  <a:gd name="connsiteY4" fmla="*/ 5370 h 10000"/>
                  <a:gd name="connsiteX5" fmla="*/ 10000 w 10000"/>
                  <a:gd name="connsiteY5" fmla="*/ 9258 h 10000"/>
                  <a:gd name="connsiteX6" fmla="*/ 8829 w 10000"/>
                  <a:gd name="connsiteY6" fmla="*/ 9948 h 10000"/>
                  <a:gd name="connsiteX7" fmla="*/ 6306 w 10000"/>
                  <a:gd name="connsiteY7" fmla="*/ 9613 h 10000"/>
                  <a:gd name="connsiteX8" fmla="*/ 4535 w 10000"/>
                  <a:gd name="connsiteY8" fmla="*/ 9977 h 10000"/>
                  <a:gd name="connsiteX9" fmla="*/ 2661 w 10000"/>
                  <a:gd name="connsiteY9" fmla="*/ 9430 h 10000"/>
                  <a:gd name="connsiteX10" fmla="*/ 2583 w 10000"/>
                  <a:gd name="connsiteY10" fmla="*/ 8911 h 10000"/>
                  <a:gd name="connsiteX11" fmla="*/ 2583 w 10000"/>
                  <a:gd name="connsiteY11" fmla="*/ 5398 h 10000"/>
                  <a:gd name="connsiteX12" fmla="*/ 1646 w 10000"/>
                  <a:gd name="connsiteY12" fmla="*/ 5025 h 10000"/>
                  <a:gd name="connsiteX13" fmla="*/ 7 w 10000"/>
                  <a:gd name="connsiteY13" fmla="*/ 4361 h 10000"/>
                  <a:gd name="connsiteX14" fmla="*/ 319 w 10000"/>
                  <a:gd name="connsiteY14" fmla="*/ 1770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00" h="10000">
                    <a:moveTo>
                      <a:pt x="8673" y="13"/>
                    </a:moveTo>
                    <a:cubicBezTo>
                      <a:pt x="8516" y="791"/>
                      <a:pt x="8360" y="1539"/>
                      <a:pt x="8360" y="2260"/>
                    </a:cubicBezTo>
                    <a:cubicBezTo>
                      <a:pt x="8283" y="2922"/>
                      <a:pt x="8283" y="3613"/>
                      <a:pt x="8283" y="4275"/>
                    </a:cubicBezTo>
                    <a:cubicBezTo>
                      <a:pt x="8204" y="4621"/>
                      <a:pt x="8673" y="4822"/>
                      <a:pt x="9376" y="5025"/>
                    </a:cubicBezTo>
                    <a:cubicBezTo>
                      <a:pt x="9688" y="5111"/>
                      <a:pt x="9921" y="5255"/>
                      <a:pt x="9921" y="5370"/>
                    </a:cubicBezTo>
                    <a:cubicBezTo>
                      <a:pt x="10000" y="6666"/>
                      <a:pt x="10000" y="7961"/>
                      <a:pt x="10000" y="9258"/>
                    </a:cubicBezTo>
                    <a:cubicBezTo>
                      <a:pt x="10000" y="9603"/>
                      <a:pt x="9609" y="9833"/>
                      <a:pt x="8829" y="9948"/>
                    </a:cubicBezTo>
                    <a:cubicBezTo>
                      <a:pt x="7970" y="10092"/>
                      <a:pt x="7009" y="9929"/>
                      <a:pt x="6306" y="9613"/>
                    </a:cubicBezTo>
                    <a:cubicBezTo>
                      <a:pt x="5655" y="9935"/>
                      <a:pt x="5251" y="9992"/>
                      <a:pt x="4535" y="9977"/>
                    </a:cubicBezTo>
                    <a:cubicBezTo>
                      <a:pt x="3800" y="10042"/>
                      <a:pt x="2817" y="9804"/>
                      <a:pt x="2661" y="9430"/>
                    </a:cubicBezTo>
                    <a:cubicBezTo>
                      <a:pt x="2583" y="9258"/>
                      <a:pt x="2583" y="9084"/>
                      <a:pt x="2583" y="8911"/>
                    </a:cubicBezTo>
                    <a:lnTo>
                      <a:pt x="2583" y="5398"/>
                    </a:lnTo>
                    <a:cubicBezTo>
                      <a:pt x="2583" y="5140"/>
                      <a:pt x="2505" y="4994"/>
                      <a:pt x="1646" y="5025"/>
                    </a:cubicBezTo>
                    <a:cubicBezTo>
                      <a:pt x="553" y="5082"/>
                      <a:pt x="-72" y="4851"/>
                      <a:pt x="7" y="4361"/>
                    </a:cubicBezTo>
                    <a:cubicBezTo>
                      <a:pt x="85" y="3498"/>
                      <a:pt x="241" y="2635"/>
                      <a:pt x="319" y="1770"/>
                    </a:cubicBezTo>
                    <a:cubicBezTo>
                      <a:pt x="397" y="1596"/>
                      <a:pt x="397" y="1425"/>
                      <a:pt x="397" y="1252"/>
                    </a:cubicBezTo>
                    <a:cubicBezTo>
                      <a:pt x="475" y="560"/>
                      <a:pt x="1490" y="158"/>
                      <a:pt x="3285" y="13"/>
                    </a:cubicBezTo>
                    <a:lnTo>
                      <a:pt x="4379" y="13"/>
                    </a:lnTo>
                    <a:cubicBezTo>
                      <a:pt x="5862" y="-15"/>
                      <a:pt x="7268" y="13"/>
                      <a:pt x="86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BC9779C9-5617-41F6-B3DD-327B60252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1502" y="2602151"/>
                <a:ext cx="478169" cy="478169"/>
              </a:xfrm>
              <a:custGeom>
                <a:avLst/>
                <a:gdLst>
                  <a:gd name="T0" fmla="*/ 42 w 83"/>
                  <a:gd name="T1" fmla="*/ 0 h 83"/>
                  <a:gd name="T2" fmla="*/ 83 w 83"/>
                  <a:gd name="T3" fmla="*/ 41 h 83"/>
                  <a:gd name="T4" fmla="*/ 42 w 83"/>
                  <a:gd name="T5" fmla="*/ 83 h 83"/>
                  <a:gd name="T6" fmla="*/ 0 w 83"/>
                  <a:gd name="T7" fmla="*/ 41 h 83"/>
                  <a:gd name="T8" fmla="*/ 42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2" y="0"/>
                    </a:moveTo>
                    <a:cubicBezTo>
                      <a:pt x="65" y="0"/>
                      <a:pt x="82" y="17"/>
                      <a:pt x="83" y="41"/>
                    </a:cubicBezTo>
                    <a:cubicBezTo>
                      <a:pt x="83" y="65"/>
                      <a:pt x="66" y="82"/>
                      <a:pt x="42" y="83"/>
                    </a:cubicBezTo>
                    <a:cubicBezTo>
                      <a:pt x="17" y="83"/>
                      <a:pt x="0" y="65"/>
                      <a:pt x="0" y="41"/>
                    </a:cubicBezTo>
                    <a:cubicBezTo>
                      <a:pt x="0" y="17"/>
                      <a:pt x="18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51">
              <a:extLst>
                <a:ext uri="{FF2B5EF4-FFF2-40B4-BE49-F238E27FC236}">
                  <a16:creationId xmlns:a16="http://schemas.microsoft.com/office/drawing/2014/main" id="{1140427B-8476-45C8-9045-C662F2C65586}"/>
                </a:ext>
              </a:extLst>
            </p:cNvPr>
            <p:cNvGrpSpPr/>
            <p:nvPr/>
          </p:nvGrpSpPr>
          <p:grpSpPr>
            <a:xfrm>
              <a:off x="3267815" y="3162155"/>
              <a:ext cx="504790" cy="1726559"/>
              <a:chOff x="10277705" y="2602151"/>
              <a:chExt cx="736325" cy="2518489"/>
            </a:xfrm>
            <a:grpFill/>
          </p:grpSpPr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D7AF02C7-463F-4AA6-ABD3-5419EB7BC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7705" y="3120574"/>
                <a:ext cx="736325" cy="2000066"/>
              </a:xfrm>
              <a:custGeom>
                <a:avLst/>
                <a:gdLst>
                  <a:gd name="T0" fmla="*/ 112 w 129"/>
                  <a:gd name="T1" fmla="*/ 1 h 351"/>
                  <a:gd name="T2" fmla="*/ 108 w 129"/>
                  <a:gd name="T3" fmla="*/ 79 h 351"/>
                  <a:gd name="T4" fmla="*/ 107 w 129"/>
                  <a:gd name="T5" fmla="*/ 149 h 351"/>
                  <a:gd name="T6" fmla="*/ 121 w 129"/>
                  <a:gd name="T7" fmla="*/ 175 h 351"/>
                  <a:gd name="T8" fmla="*/ 128 w 129"/>
                  <a:gd name="T9" fmla="*/ 187 h 351"/>
                  <a:gd name="T10" fmla="*/ 129 w 129"/>
                  <a:gd name="T11" fmla="*/ 322 h 351"/>
                  <a:gd name="T12" fmla="*/ 114 w 129"/>
                  <a:gd name="T13" fmla="*/ 346 h 351"/>
                  <a:gd name="T14" fmla="*/ 85 w 129"/>
                  <a:gd name="T15" fmla="*/ 336 h 351"/>
                  <a:gd name="T16" fmla="*/ 84 w 129"/>
                  <a:gd name="T17" fmla="*/ 335 h 351"/>
                  <a:gd name="T18" fmla="*/ 59 w 129"/>
                  <a:gd name="T19" fmla="*/ 347 h 351"/>
                  <a:gd name="T20" fmla="*/ 35 w 129"/>
                  <a:gd name="T21" fmla="*/ 328 h 351"/>
                  <a:gd name="T22" fmla="*/ 34 w 129"/>
                  <a:gd name="T23" fmla="*/ 310 h 351"/>
                  <a:gd name="T24" fmla="*/ 34 w 129"/>
                  <a:gd name="T25" fmla="*/ 188 h 351"/>
                  <a:gd name="T26" fmla="*/ 22 w 129"/>
                  <a:gd name="T27" fmla="*/ 175 h 351"/>
                  <a:gd name="T28" fmla="*/ 1 w 129"/>
                  <a:gd name="T29" fmla="*/ 152 h 351"/>
                  <a:gd name="T30" fmla="*/ 5 w 129"/>
                  <a:gd name="T31" fmla="*/ 62 h 351"/>
                  <a:gd name="T32" fmla="*/ 6 w 129"/>
                  <a:gd name="T33" fmla="*/ 44 h 351"/>
                  <a:gd name="T34" fmla="*/ 43 w 129"/>
                  <a:gd name="T35" fmla="*/ 1 h 351"/>
                  <a:gd name="T36" fmla="*/ 57 w 129"/>
                  <a:gd name="T37" fmla="*/ 1 h 351"/>
                  <a:gd name="T38" fmla="*/ 112 w 129"/>
                  <a:gd name="T39" fmla="*/ 1 h 351"/>
                  <a:gd name="connsiteX0" fmla="*/ 8611 w 9929"/>
                  <a:gd name="connsiteY0" fmla="*/ 13 h 9903"/>
                  <a:gd name="connsiteX1" fmla="*/ 8301 w 9929"/>
                  <a:gd name="connsiteY1" fmla="*/ 2236 h 9903"/>
                  <a:gd name="connsiteX2" fmla="*/ 8224 w 9929"/>
                  <a:gd name="connsiteY2" fmla="*/ 4230 h 9903"/>
                  <a:gd name="connsiteX3" fmla="*/ 9309 w 9929"/>
                  <a:gd name="connsiteY3" fmla="*/ 4971 h 9903"/>
                  <a:gd name="connsiteX4" fmla="*/ 9851 w 9929"/>
                  <a:gd name="connsiteY4" fmla="*/ 5313 h 9903"/>
                  <a:gd name="connsiteX5" fmla="*/ 9929 w 9929"/>
                  <a:gd name="connsiteY5" fmla="*/ 9159 h 9903"/>
                  <a:gd name="connsiteX6" fmla="*/ 8766 w 9929"/>
                  <a:gd name="connsiteY6" fmla="*/ 9843 h 9903"/>
                  <a:gd name="connsiteX7" fmla="*/ 6518 w 9929"/>
                  <a:gd name="connsiteY7" fmla="*/ 9558 h 9903"/>
                  <a:gd name="connsiteX8" fmla="*/ 6441 w 9929"/>
                  <a:gd name="connsiteY8" fmla="*/ 9529 h 9903"/>
                  <a:gd name="connsiteX9" fmla="*/ 4503 w 9929"/>
                  <a:gd name="connsiteY9" fmla="*/ 9871 h 9903"/>
                  <a:gd name="connsiteX10" fmla="*/ 2642 w 9929"/>
                  <a:gd name="connsiteY10" fmla="*/ 9330 h 9903"/>
                  <a:gd name="connsiteX11" fmla="*/ 2565 w 9929"/>
                  <a:gd name="connsiteY11" fmla="*/ 8817 h 9903"/>
                  <a:gd name="connsiteX12" fmla="*/ 2565 w 9929"/>
                  <a:gd name="connsiteY12" fmla="*/ 5341 h 9903"/>
                  <a:gd name="connsiteX13" fmla="*/ 1634 w 9929"/>
                  <a:gd name="connsiteY13" fmla="*/ 4971 h 9903"/>
                  <a:gd name="connsiteX14" fmla="*/ 7 w 9929"/>
                  <a:gd name="connsiteY14" fmla="*/ 4315 h 9903"/>
                  <a:gd name="connsiteX15" fmla="*/ 317 w 9929"/>
                  <a:gd name="connsiteY15" fmla="*/ 1751 h 9903"/>
                  <a:gd name="connsiteX16" fmla="*/ 394 w 9929"/>
                  <a:gd name="connsiteY16" fmla="*/ 1239 h 9903"/>
                  <a:gd name="connsiteX17" fmla="*/ 3262 w 9929"/>
                  <a:gd name="connsiteY17" fmla="*/ 13 h 9903"/>
                  <a:gd name="connsiteX18" fmla="*/ 4348 w 9929"/>
                  <a:gd name="connsiteY18" fmla="*/ 13 h 9903"/>
                  <a:gd name="connsiteX19" fmla="*/ 8611 w 9929"/>
                  <a:gd name="connsiteY19" fmla="*/ 13 h 9903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5517 w 10000"/>
                  <a:gd name="connsiteY8" fmla="*/ 9471 h 10000"/>
                  <a:gd name="connsiteX9" fmla="*/ 4535 w 10000"/>
                  <a:gd name="connsiteY9" fmla="*/ 9968 h 10000"/>
                  <a:gd name="connsiteX10" fmla="*/ 2661 w 10000"/>
                  <a:gd name="connsiteY10" fmla="*/ 9421 h 10000"/>
                  <a:gd name="connsiteX11" fmla="*/ 2583 w 10000"/>
                  <a:gd name="connsiteY11" fmla="*/ 8903 h 10000"/>
                  <a:gd name="connsiteX12" fmla="*/ 2583 w 10000"/>
                  <a:gd name="connsiteY12" fmla="*/ 5393 h 10000"/>
                  <a:gd name="connsiteX13" fmla="*/ 1646 w 10000"/>
                  <a:gd name="connsiteY13" fmla="*/ 5020 h 10000"/>
                  <a:gd name="connsiteX14" fmla="*/ 7 w 10000"/>
                  <a:gd name="connsiteY14" fmla="*/ 4357 h 10000"/>
                  <a:gd name="connsiteX15" fmla="*/ 319 w 10000"/>
                  <a:gd name="connsiteY15" fmla="*/ 1768 h 10000"/>
                  <a:gd name="connsiteX16" fmla="*/ 397 w 10000"/>
                  <a:gd name="connsiteY16" fmla="*/ 1251 h 10000"/>
                  <a:gd name="connsiteX17" fmla="*/ 3285 w 10000"/>
                  <a:gd name="connsiteY17" fmla="*/ 13 h 10000"/>
                  <a:gd name="connsiteX18" fmla="*/ 4379 w 10000"/>
                  <a:gd name="connsiteY18" fmla="*/ 13 h 10000"/>
                  <a:gd name="connsiteX19" fmla="*/ 8673 w 10000"/>
                  <a:gd name="connsiteY19" fmla="*/ 13 h 10000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4535 w 10000"/>
                  <a:gd name="connsiteY8" fmla="*/ 9968 h 10000"/>
                  <a:gd name="connsiteX9" fmla="*/ 2661 w 10000"/>
                  <a:gd name="connsiteY9" fmla="*/ 9421 h 10000"/>
                  <a:gd name="connsiteX10" fmla="*/ 2583 w 10000"/>
                  <a:gd name="connsiteY10" fmla="*/ 8903 h 10000"/>
                  <a:gd name="connsiteX11" fmla="*/ 2583 w 10000"/>
                  <a:gd name="connsiteY11" fmla="*/ 5393 h 10000"/>
                  <a:gd name="connsiteX12" fmla="*/ 1646 w 10000"/>
                  <a:gd name="connsiteY12" fmla="*/ 5020 h 10000"/>
                  <a:gd name="connsiteX13" fmla="*/ 7 w 10000"/>
                  <a:gd name="connsiteY13" fmla="*/ 4357 h 10000"/>
                  <a:gd name="connsiteX14" fmla="*/ 319 w 10000"/>
                  <a:gd name="connsiteY14" fmla="*/ 1768 h 10000"/>
                  <a:gd name="connsiteX15" fmla="*/ 397 w 10000"/>
                  <a:gd name="connsiteY15" fmla="*/ 1251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4"/>
                  <a:gd name="connsiteX1" fmla="*/ 8360 w 10000"/>
                  <a:gd name="connsiteY1" fmla="*/ 2258 h 9994"/>
                  <a:gd name="connsiteX2" fmla="*/ 8283 w 10000"/>
                  <a:gd name="connsiteY2" fmla="*/ 4271 h 9994"/>
                  <a:gd name="connsiteX3" fmla="*/ 9376 w 10000"/>
                  <a:gd name="connsiteY3" fmla="*/ 5020 h 9994"/>
                  <a:gd name="connsiteX4" fmla="*/ 9921 w 10000"/>
                  <a:gd name="connsiteY4" fmla="*/ 5365 h 9994"/>
                  <a:gd name="connsiteX5" fmla="*/ 10000 w 10000"/>
                  <a:gd name="connsiteY5" fmla="*/ 9249 h 9994"/>
                  <a:gd name="connsiteX6" fmla="*/ 8829 w 10000"/>
                  <a:gd name="connsiteY6" fmla="*/ 9939 h 9994"/>
                  <a:gd name="connsiteX7" fmla="*/ 6198 w 10000"/>
                  <a:gd name="connsiteY7" fmla="*/ 9620 h 9994"/>
                  <a:gd name="connsiteX8" fmla="*/ 4535 w 10000"/>
                  <a:gd name="connsiteY8" fmla="*/ 9968 h 9994"/>
                  <a:gd name="connsiteX9" fmla="*/ 2661 w 10000"/>
                  <a:gd name="connsiteY9" fmla="*/ 9421 h 9994"/>
                  <a:gd name="connsiteX10" fmla="*/ 2583 w 10000"/>
                  <a:gd name="connsiteY10" fmla="*/ 8903 h 9994"/>
                  <a:gd name="connsiteX11" fmla="*/ 2583 w 10000"/>
                  <a:gd name="connsiteY11" fmla="*/ 5393 h 9994"/>
                  <a:gd name="connsiteX12" fmla="*/ 1646 w 10000"/>
                  <a:gd name="connsiteY12" fmla="*/ 5020 h 9994"/>
                  <a:gd name="connsiteX13" fmla="*/ 7 w 10000"/>
                  <a:gd name="connsiteY13" fmla="*/ 4357 h 9994"/>
                  <a:gd name="connsiteX14" fmla="*/ 319 w 10000"/>
                  <a:gd name="connsiteY14" fmla="*/ 1768 h 9994"/>
                  <a:gd name="connsiteX15" fmla="*/ 397 w 10000"/>
                  <a:gd name="connsiteY15" fmla="*/ 1251 h 9994"/>
                  <a:gd name="connsiteX16" fmla="*/ 3285 w 10000"/>
                  <a:gd name="connsiteY16" fmla="*/ 13 h 9994"/>
                  <a:gd name="connsiteX17" fmla="*/ 4379 w 10000"/>
                  <a:gd name="connsiteY17" fmla="*/ 13 h 9994"/>
                  <a:gd name="connsiteX18" fmla="*/ 8673 w 10000"/>
                  <a:gd name="connsiteY18" fmla="*/ 13 h 9994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7"/>
                  <a:gd name="connsiteX1" fmla="*/ 8360 w 10000"/>
                  <a:gd name="connsiteY1" fmla="*/ 2259 h 9997"/>
                  <a:gd name="connsiteX2" fmla="*/ 8283 w 10000"/>
                  <a:gd name="connsiteY2" fmla="*/ 4274 h 9997"/>
                  <a:gd name="connsiteX3" fmla="*/ 9376 w 10000"/>
                  <a:gd name="connsiteY3" fmla="*/ 5023 h 9997"/>
                  <a:gd name="connsiteX4" fmla="*/ 9921 w 10000"/>
                  <a:gd name="connsiteY4" fmla="*/ 5368 h 9997"/>
                  <a:gd name="connsiteX5" fmla="*/ 10000 w 10000"/>
                  <a:gd name="connsiteY5" fmla="*/ 9255 h 9997"/>
                  <a:gd name="connsiteX6" fmla="*/ 8829 w 10000"/>
                  <a:gd name="connsiteY6" fmla="*/ 9945 h 9997"/>
                  <a:gd name="connsiteX7" fmla="*/ 6306 w 10000"/>
                  <a:gd name="connsiteY7" fmla="*/ 9610 h 9997"/>
                  <a:gd name="connsiteX8" fmla="*/ 4535 w 10000"/>
                  <a:gd name="connsiteY8" fmla="*/ 9974 h 9997"/>
                  <a:gd name="connsiteX9" fmla="*/ 2661 w 10000"/>
                  <a:gd name="connsiteY9" fmla="*/ 9427 h 9997"/>
                  <a:gd name="connsiteX10" fmla="*/ 2583 w 10000"/>
                  <a:gd name="connsiteY10" fmla="*/ 8908 h 9997"/>
                  <a:gd name="connsiteX11" fmla="*/ 2583 w 10000"/>
                  <a:gd name="connsiteY11" fmla="*/ 5396 h 9997"/>
                  <a:gd name="connsiteX12" fmla="*/ 1646 w 10000"/>
                  <a:gd name="connsiteY12" fmla="*/ 5023 h 9997"/>
                  <a:gd name="connsiteX13" fmla="*/ 7 w 10000"/>
                  <a:gd name="connsiteY13" fmla="*/ 4360 h 9997"/>
                  <a:gd name="connsiteX14" fmla="*/ 319 w 10000"/>
                  <a:gd name="connsiteY14" fmla="*/ 1769 h 9997"/>
                  <a:gd name="connsiteX15" fmla="*/ 397 w 10000"/>
                  <a:gd name="connsiteY15" fmla="*/ 1252 h 9997"/>
                  <a:gd name="connsiteX16" fmla="*/ 3285 w 10000"/>
                  <a:gd name="connsiteY16" fmla="*/ 13 h 9997"/>
                  <a:gd name="connsiteX17" fmla="*/ 4379 w 10000"/>
                  <a:gd name="connsiteY17" fmla="*/ 13 h 9997"/>
                  <a:gd name="connsiteX18" fmla="*/ 8673 w 10000"/>
                  <a:gd name="connsiteY18" fmla="*/ 13 h 9997"/>
                  <a:gd name="connsiteX0" fmla="*/ 8673 w 10000"/>
                  <a:gd name="connsiteY0" fmla="*/ 13 h 10000"/>
                  <a:gd name="connsiteX1" fmla="*/ 8360 w 10000"/>
                  <a:gd name="connsiteY1" fmla="*/ 2260 h 10000"/>
                  <a:gd name="connsiteX2" fmla="*/ 8283 w 10000"/>
                  <a:gd name="connsiteY2" fmla="*/ 4275 h 10000"/>
                  <a:gd name="connsiteX3" fmla="*/ 9376 w 10000"/>
                  <a:gd name="connsiteY3" fmla="*/ 5025 h 10000"/>
                  <a:gd name="connsiteX4" fmla="*/ 9921 w 10000"/>
                  <a:gd name="connsiteY4" fmla="*/ 5370 h 10000"/>
                  <a:gd name="connsiteX5" fmla="*/ 10000 w 10000"/>
                  <a:gd name="connsiteY5" fmla="*/ 9258 h 10000"/>
                  <a:gd name="connsiteX6" fmla="*/ 8829 w 10000"/>
                  <a:gd name="connsiteY6" fmla="*/ 9948 h 10000"/>
                  <a:gd name="connsiteX7" fmla="*/ 6306 w 10000"/>
                  <a:gd name="connsiteY7" fmla="*/ 9613 h 10000"/>
                  <a:gd name="connsiteX8" fmla="*/ 4535 w 10000"/>
                  <a:gd name="connsiteY8" fmla="*/ 9977 h 10000"/>
                  <a:gd name="connsiteX9" fmla="*/ 2661 w 10000"/>
                  <a:gd name="connsiteY9" fmla="*/ 9430 h 10000"/>
                  <a:gd name="connsiteX10" fmla="*/ 2583 w 10000"/>
                  <a:gd name="connsiteY10" fmla="*/ 8911 h 10000"/>
                  <a:gd name="connsiteX11" fmla="*/ 2583 w 10000"/>
                  <a:gd name="connsiteY11" fmla="*/ 5398 h 10000"/>
                  <a:gd name="connsiteX12" fmla="*/ 1646 w 10000"/>
                  <a:gd name="connsiteY12" fmla="*/ 5025 h 10000"/>
                  <a:gd name="connsiteX13" fmla="*/ 7 w 10000"/>
                  <a:gd name="connsiteY13" fmla="*/ 4361 h 10000"/>
                  <a:gd name="connsiteX14" fmla="*/ 319 w 10000"/>
                  <a:gd name="connsiteY14" fmla="*/ 1770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00" h="10000">
                    <a:moveTo>
                      <a:pt x="8673" y="13"/>
                    </a:moveTo>
                    <a:cubicBezTo>
                      <a:pt x="8516" y="791"/>
                      <a:pt x="8360" y="1539"/>
                      <a:pt x="8360" y="2260"/>
                    </a:cubicBezTo>
                    <a:cubicBezTo>
                      <a:pt x="8283" y="2922"/>
                      <a:pt x="8283" y="3613"/>
                      <a:pt x="8283" y="4275"/>
                    </a:cubicBezTo>
                    <a:cubicBezTo>
                      <a:pt x="8204" y="4621"/>
                      <a:pt x="8673" y="4822"/>
                      <a:pt x="9376" y="5025"/>
                    </a:cubicBezTo>
                    <a:cubicBezTo>
                      <a:pt x="9688" y="5111"/>
                      <a:pt x="9921" y="5255"/>
                      <a:pt x="9921" y="5370"/>
                    </a:cubicBezTo>
                    <a:cubicBezTo>
                      <a:pt x="10000" y="6666"/>
                      <a:pt x="10000" y="7961"/>
                      <a:pt x="10000" y="9258"/>
                    </a:cubicBezTo>
                    <a:cubicBezTo>
                      <a:pt x="10000" y="9603"/>
                      <a:pt x="9609" y="9833"/>
                      <a:pt x="8829" y="9948"/>
                    </a:cubicBezTo>
                    <a:cubicBezTo>
                      <a:pt x="7970" y="10092"/>
                      <a:pt x="7009" y="9929"/>
                      <a:pt x="6306" y="9613"/>
                    </a:cubicBezTo>
                    <a:cubicBezTo>
                      <a:pt x="5655" y="9935"/>
                      <a:pt x="5251" y="9992"/>
                      <a:pt x="4535" y="9977"/>
                    </a:cubicBezTo>
                    <a:cubicBezTo>
                      <a:pt x="3800" y="10042"/>
                      <a:pt x="2817" y="9804"/>
                      <a:pt x="2661" y="9430"/>
                    </a:cubicBezTo>
                    <a:cubicBezTo>
                      <a:pt x="2583" y="9258"/>
                      <a:pt x="2583" y="9084"/>
                      <a:pt x="2583" y="8911"/>
                    </a:cubicBezTo>
                    <a:lnTo>
                      <a:pt x="2583" y="5398"/>
                    </a:lnTo>
                    <a:cubicBezTo>
                      <a:pt x="2583" y="5140"/>
                      <a:pt x="2505" y="4994"/>
                      <a:pt x="1646" y="5025"/>
                    </a:cubicBezTo>
                    <a:cubicBezTo>
                      <a:pt x="553" y="5082"/>
                      <a:pt x="-72" y="4851"/>
                      <a:pt x="7" y="4361"/>
                    </a:cubicBezTo>
                    <a:cubicBezTo>
                      <a:pt x="85" y="3498"/>
                      <a:pt x="241" y="2635"/>
                      <a:pt x="319" y="1770"/>
                    </a:cubicBezTo>
                    <a:cubicBezTo>
                      <a:pt x="397" y="1596"/>
                      <a:pt x="397" y="1425"/>
                      <a:pt x="397" y="1252"/>
                    </a:cubicBezTo>
                    <a:cubicBezTo>
                      <a:pt x="475" y="560"/>
                      <a:pt x="1490" y="158"/>
                      <a:pt x="3285" y="13"/>
                    </a:cubicBezTo>
                    <a:lnTo>
                      <a:pt x="4379" y="13"/>
                    </a:lnTo>
                    <a:cubicBezTo>
                      <a:pt x="5862" y="-15"/>
                      <a:pt x="7268" y="13"/>
                      <a:pt x="86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AE36B726-8DDB-417E-BB06-54D4796D8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1502" y="2602151"/>
                <a:ext cx="478169" cy="478169"/>
              </a:xfrm>
              <a:custGeom>
                <a:avLst/>
                <a:gdLst>
                  <a:gd name="T0" fmla="*/ 42 w 83"/>
                  <a:gd name="T1" fmla="*/ 0 h 83"/>
                  <a:gd name="T2" fmla="*/ 83 w 83"/>
                  <a:gd name="T3" fmla="*/ 41 h 83"/>
                  <a:gd name="T4" fmla="*/ 42 w 83"/>
                  <a:gd name="T5" fmla="*/ 83 h 83"/>
                  <a:gd name="T6" fmla="*/ 0 w 83"/>
                  <a:gd name="T7" fmla="*/ 41 h 83"/>
                  <a:gd name="T8" fmla="*/ 42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2" y="0"/>
                    </a:moveTo>
                    <a:cubicBezTo>
                      <a:pt x="65" y="0"/>
                      <a:pt x="82" y="17"/>
                      <a:pt x="83" y="41"/>
                    </a:cubicBezTo>
                    <a:cubicBezTo>
                      <a:pt x="83" y="65"/>
                      <a:pt x="66" y="82"/>
                      <a:pt x="42" y="83"/>
                    </a:cubicBezTo>
                    <a:cubicBezTo>
                      <a:pt x="17" y="83"/>
                      <a:pt x="0" y="65"/>
                      <a:pt x="0" y="41"/>
                    </a:cubicBezTo>
                    <a:cubicBezTo>
                      <a:pt x="0" y="17"/>
                      <a:pt x="18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52">
              <a:extLst>
                <a:ext uri="{FF2B5EF4-FFF2-40B4-BE49-F238E27FC236}">
                  <a16:creationId xmlns:a16="http://schemas.microsoft.com/office/drawing/2014/main" id="{D7F91C6E-57EC-49B2-8FC5-2895C699C58F}"/>
                </a:ext>
              </a:extLst>
            </p:cNvPr>
            <p:cNvGrpSpPr/>
            <p:nvPr/>
          </p:nvGrpSpPr>
          <p:grpSpPr>
            <a:xfrm>
              <a:off x="2843029" y="3316772"/>
              <a:ext cx="449095" cy="1536063"/>
              <a:chOff x="10277705" y="2602151"/>
              <a:chExt cx="736325" cy="2518489"/>
            </a:xfrm>
            <a:grpFill/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DB635136-9BC0-4CB9-8A21-38BD50628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7705" y="3120574"/>
                <a:ext cx="736325" cy="2000066"/>
              </a:xfrm>
              <a:custGeom>
                <a:avLst/>
                <a:gdLst>
                  <a:gd name="T0" fmla="*/ 112 w 129"/>
                  <a:gd name="T1" fmla="*/ 1 h 351"/>
                  <a:gd name="T2" fmla="*/ 108 w 129"/>
                  <a:gd name="T3" fmla="*/ 79 h 351"/>
                  <a:gd name="T4" fmla="*/ 107 w 129"/>
                  <a:gd name="T5" fmla="*/ 149 h 351"/>
                  <a:gd name="T6" fmla="*/ 121 w 129"/>
                  <a:gd name="T7" fmla="*/ 175 h 351"/>
                  <a:gd name="T8" fmla="*/ 128 w 129"/>
                  <a:gd name="T9" fmla="*/ 187 h 351"/>
                  <a:gd name="T10" fmla="*/ 129 w 129"/>
                  <a:gd name="T11" fmla="*/ 322 h 351"/>
                  <a:gd name="T12" fmla="*/ 114 w 129"/>
                  <a:gd name="T13" fmla="*/ 346 h 351"/>
                  <a:gd name="T14" fmla="*/ 85 w 129"/>
                  <a:gd name="T15" fmla="*/ 336 h 351"/>
                  <a:gd name="T16" fmla="*/ 84 w 129"/>
                  <a:gd name="T17" fmla="*/ 335 h 351"/>
                  <a:gd name="T18" fmla="*/ 59 w 129"/>
                  <a:gd name="T19" fmla="*/ 347 h 351"/>
                  <a:gd name="T20" fmla="*/ 35 w 129"/>
                  <a:gd name="T21" fmla="*/ 328 h 351"/>
                  <a:gd name="T22" fmla="*/ 34 w 129"/>
                  <a:gd name="T23" fmla="*/ 310 h 351"/>
                  <a:gd name="T24" fmla="*/ 34 w 129"/>
                  <a:gd name="T25" fmla="*/ 188 h 351"/>
                  <a:gd name="T26" fmla="*/ 22 w 129"/>
                  <a:gd name="T27" fmla="*/ 175 h 351"/>
                  <a:gd name="T28" fmla="*/ 1 w 129"/>
                  <a:gd name="T29" fmla="*/ 152 h 351"/>
                  <a:gd name="T30" fmla="*/ 5 w 129"/>
                  <a:gd name="T31" fmla="*/ 62 h 351"/>
                  <a:gd name="T32" fmla="*/ 6 w 129"/>
                  <a:gd name="T33" fmla="*/ 44 h 351"/>
                  <a:gd name="T34" fmla="*/ 43 w 129"/>
                  <a:gd name="T35" fmla="*/ 1 h 351"/>
                  <a:gd name="T36" fmla="*/ 57 w 129"/>
                  <a:gd name="T37" fmla="*/ 1 h 351"/>
                  <a:gd name="T38" fmla="*/ 112 w 129"/>
                  <a:gd name="T39" fmla="*/ 1 h 351"/>
                  <a:gd name="connsiteX0" fmla="*/ 8611 w 9929"/>
                  <a:gd name="connsiteY0" fmla="*/ 13 h 9903"/>
                  <a:gd name="connsiteX1" fmla="*/ 8301 w 9929"/>
                  <a:gd name="connsiteY1" fmla="*/ 2236 h 9903"/>
                  <a:gd name="connsiteX2" fmla="*/ 8224 w 9929"/>
                  <a:gd name="connsiteY2" fmla="*/ 4230 h 9903"/>
                  <a:gd name="connsiteX3" fmla="*/ 9309 w 9929"/>
                  <a:gd name="connsiteY3" fmla="*/ 4971 h 9903"/>
                  <a:gd name="connsiteX4" fmla="*/ 9851 w 9929"/>
                  <a:gd name="connsiteY4" fmla="*/ 5313 h 9903"/>
                  <a:gd name="connsiteX5" fmla="*/ 9929 w 9929"/>
                  <a:gd name="connsiteY5" fmla="*/ 9159 h 9903"/>
                  <a:gd name="connsiteX6" fmla="*/ 8766 w 9929"/>
                  <a:gd name="connsiteY6" fmla="*/ 9843 h 9903"/>
                  <a:gd name="connsiteX7" fmla="*/ 6518 w 9929"/>
                  <a:gd name="connsiteY7" fmla="*/ 9558 h 9903"/>
                  <a:gd name="connsiteX8" fmla="*/ 6441 w 9929"/>
                  <a:gd name="connsiteY8" fmla="*/ 9529 h 9903"/>
                  <a:gd name="connsiteX9" fmla="*/ 4503 w 9929"/>
                  <a:gd name="connsiteY9" fmla="*/ 9871 h 9903"/>
                  <a:gd name="connsiteX10" fmla="*/ 2642 w 9929"/>
                  <a:gd name="connsiteY10" fmla="*/ 9330 h 9903"/>
                  <a:gd name="connsiteX11" fmla="*/ 2565 w 9929"/>
                  <a:gd name="connsiteY11" fmla="*/ 8817 h 9903"/>
                  <a:gd name="connsiteX12" fmla="*/ 2565 w 9929"/>
                  <a:gd name="connsiteY12" fmla="*/ 5341 h 9903"/>
                  <a:gd name="connsiteX13" fmla="*/ 1634 w 9929"/>
                  <a:gd name="connsiteY13" fmla="*/ 4971 h 9903"/>
                  <a:gd name="connsiteX14" fmla="*/ 7 w 9929"/>
                  <a:gd name="connsiteY14" fmla="*/ 4315 h 9903"/>
                  <a:gd name="connsiteX15" fmla="*/ 317 w 9929"/>
                  <a:gd name="connsiteY15" fmla="*/ 1751 h 9903"/>
                  <a:gd name="connsiteX16" fmla="*/ 394 w 9929"/>
                  <a:gd name="connsiteY16" fmla="*/ 1239 h 9903"/>
                  <a:gd name="connsiteX17" fmla="*/ 3262 w 9929"/>
                  <a:gd name="connsiteY17" fmla="*/ 13 h 9903"/>
                  <a:gd name="connsiteX18" fmla="*/ 4348 w 9929"/>
                  <a:gd name="connsiteY18" fmla="*/ 13 h 9903"/>
                  <a:gd name="connsiteX19" fmla="*/ 8611 w 9929"/>
                  <a:gd name="connsiteY19" fmla="*/ 13 h 9903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5517 w 10000"/>
                  <a:gd name="connsiteY8" fmla="*/ 9471 h 10000"/>
                  <a:gd name="connsiteX9" fmla="*/ 4535 w 10000"/>
                  <a:gd name="connsiteY9" fmla="*/ 9968 h 10000"/>
                  <a:gd name="connsiteX10" fmla="*/ 2661 w 10000"/>
                  <a:gd name="connsiteY10" fmla="*/ 9421 h 10000"/>
                  <a:gd name="connsiteX11" fmla="*/ 2583 w 10000"/>
                  <a:gd name="connsiteY11" fmla="*/ 8903 h 10000"/>
                  <a:gd name="connsiteX12" fmla="*/ 2583 w 10000"/>
                  <a:gd name="connsiteY12" fmla="*/ 5393 h 10000"/>
                  <a:gd name="connsiteX13" fmla="*/ 1646 w 10000"/>
                  <a:gd name="connsiteY13" fmla="*/ 5020 h 10000"/>
                  <a:gd name="connsiteX14" fmla="*/ 7 w 10000"/>
                  <a:gd name="connsiteY14" fmla="*/ 4357 h 10000"/>
                  <a:gd name="connsiteX15" fmla="*/ 319 w 10000"/>
                  <a:gd name="connsiteY15" fmla="*/ 1768 h 10000"/>
                  <a:gd name="connsiteX16" fmla="*/ 397 w 10000"/>
                  <a:gd name="connsiteY16" fmla="*/ 1251 h 10000"/>
                  <a:gd name="connsiteX17" fmla="*/ 3285 w 10000"/>
                  <a:gd name="connsiteY17" fmla="*/ 13 h 10000"/>
                  <a:gd name="connsiteX18" fmla="*/ 4379 w 10000"/>
                  <a:gd name="connsiteY18" fmla="*/ 13 h 10000"/>
                  <a:gd name="connsiteX19" fmla="*/ 8673 w 10000"/>
                  <a:gd name="connsiteY19" fmla="*/ 13 h 10000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4535 w 10000"/>
                  <a:gd name="connsiteY8" fmla="*/ 9968 h 10000"/>
                  <a:gd name="connsiteX9" fmla="*/ 2661 w 10000"/>
                  <a:gd name="connsiteY9" fmla="*/ 9421 h 10000"/>
                  <a:gd name="connsiteX10" fmla="*/ 2583 w 10000"/>
                  <a:gd name="connsiteY10" fmla="*/ 8903 h 10000"/>
                  <a:gd name="connsiteX11" fmla="*/ 2583 w 10000"/>
                  <a:gd name="connsiteY11" fmla="*/ 5393 h 10000"/>
                  <a:gd name="connsiteX12" fmla="*/ 1646 w 10000"/>
                  <a:gd name="connsiteY12" fmla="*/ 5020 h 10000"/>
                  <a:gd name="connsiteX13" fmla="*/ 7 w 10000"/>
                  <a:gd name="connsiteY13" fmla="*/ 4357 h 10000"/>
                  <a:gd name="connsiteX14" fmla="*/ 319 w 10000"/>
                  <a:gd name="connsiteY14" fmla="*/ 1768 h 10000"/>
                  <a:gd name="connsiteX15" fmla="*/ 397 w 10000"/>
                  <a:gd name="connsiteY15" fmla="*/ 1251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4"/>
                  <a:gd name="connsiteX1" fmla="*/ 8360 w 10000"/>
                  <a:gd name="connsiteY1" fmla="*/ 2258 h 9994"/>
                  <a:gd name="connsiteX2" fmla="*/ 8283 w 10000"/>
                  <a:gd name="connsiteY2" fmla="*/ 4271 h 9994"/>
                  <a:gd name="connsiteX3" fmla="*/ 9376 w 10000"/>
                  <a:gd name="connsiteY3" fmla="*/ 5020 h 9994"/>
                  <a:gd name="connsiteX4" fmla="*/ 9921 w 10000"/>
                  <a:gd name="connsiteY4" fmla="*/ 5365 h 9994"/>
                  <a:gd name="connsiteX5" fmla="*/ 10000 w 10000"/>
                  <a:gd name="connsiteY5" fmla="*/ 9249 h 9994"/>
                  <a:gd name="connsiteX6" fmla="*/ 8829 w 10000"/>
                  <a:gd name="connsiteY6" fmla="*/ 9939 h 9994"/>
                  <a:gd name="connsiteX7" fmla="*/ 6198 w 10000"/>
                  <a:gd name="connsiteY7" fmla="*/ 9620 h 9994"/>
                  <a:gd name="connsiteX8" fmla="*/ 4535 w 10000"/>
                  <a:gd name="connsiteY8" fmla="*/ 9968 h 9994"/>
                  <a:gd name="connsiteX9" fmla="*/ 2661 w 10000"/>
                  <a:gd name="connsiteY9" fmla="*/ 9421 h 9994"/>
                  <a:gd name="connsiteX10" fmla="*/ 2583 w 10000"/>
                  <a:gd name="connsiteY10" fmla="*/ 8903 h 9994"/>
                  <a:gd name="connsiteX11" fmla="*/ 2583 w 10000"/>
                  <a:gd name="connsiteY11" fmla="*/ 5393 h 9994"/>
                  <a:gd name="connsiteX12" fmla="*/ 1646 w 10000"/>
                  <a:gd name="connsiteY12" fmla="*/ 5020 h 9994"/>
                  <a:gd name="connsiteX13" fmla="*/ 7 w 10000"/>
                  <a:gd name="connsiteY13" fmla="*/ 4357 h 9994"/>
                  <a:gd name="connsiteX14" fmla="*/ 319 w 10000"/>
                  <a:gd name="connsiteY14" fmla="*/ 1768 h 9994"/>
                  <a:gd name="connsiteX15" fmla="*/ 397 w 10000"/>
                  <a:gd name="connsiteY15" fmla="*/ 1251 h 9994"/>
                  <a:gd name="connsiteX16" fmla="*/ 3285 w 10000"/>
                  <a:gd name="connsiteY16" fmla="*/ 13 h 9994"/>
                  <a:gd name="connsiteX17" fmla="*/ 4379 w 10000"/>
                  <a:gd name="connsiteY17" fmla="*/ 13 h 9994"/>
                  <a:gd name="connsiteX18" fmla="*/ 8673 w 10000"/>
                  <a:gd name="connsiteY18" fmla="*/ 13 h 9994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7"/>
                  <a:gd name="connsiteX1" fmla="*/ 8360 w 10000"/>
                  <a:gd name="connsiteY1" fmla="*/ 2259 h 9997"/>
                  <a:gd name="connsiteX2" fmla="*/ 8283 w 10000"/>
                  <a:gd name="connsiteY2" fmla="*/ 4274 h 9997"/>
                  <a:gd name="connsiteX3" fmla="*/ 9376 w 10000"/>
                  <a:gd name="connsiteY3" fmla="*/ 5023 h 9997"/>
                  <a:gd name="connsiteX4" fmla="*/ 9921 w 10000"/>
                  <a:gd name="connsiteY4" fmla="*/ 5368 h 9997"/>
                  <a:gd name="connsiteX5" fmla="*/ 10000 w 10000"/>
                  <a:gd name="connsiteY5" fmla="*/ 9255 h 9997"/>
                  <a:gd name="connsiteX6" fmla="*/ 8829 w 10000"/>
                  <a:gd name="connsiteY6" fmla="*/ 9945 h 9997"/>
                  <a:gd name="connsiteX7" fmla="*/ 6306 w 10000"/>
                  <a:gd name="connsiteY7" fmla="*/ 9610 h 9997"/>
                  <a:gd name="connsiteX8" fmla="*/ 4535 w 10000"/>
                  <a:gd name="connsiteY8" fmla="*/ 9974 h 9997"/>
                  <a:gd name="connsiteX9" fmla="*/ 2661 w 10000"/>
                  <a:gd name="connsiteY9" fmla="*/ 9427 h 9997"/>
                  <a:gd name="connsiteX10" fmla="*/ 2583 w 10000"/>
                  <a:gd name="connsiteY10" fmla="*/ 8908 h 9997"/>
                  <a:gd name="connsiteX11" fmla="*/ 2583 w 10000"/>
                  <a:gd name="connsiteY11" fmla="*/ 5396 h 9997"/>
                  <a:gd name="connsiteX12" fmla="*/ 1646 w 10000"/>
                  <a:gd name="connsiteY12" fmla="*/ 5023 h 9997"/>
                  <a:gd name="connsiteX13" fmla="*/ 7 w 10000"/>
                  <a:gd name="connsiteY13" fmla="*/ 4360 h 9997"/>
                  <a:gd name="connsiteX14" fmla="*/ 319 w 10000"/>
                  <a:gd name="connsiteY14" fmla="*/ 1769 h 9997"/>
                  <a:gd name="connsiteX15" fmla="*/ 397 w 10000"/>
                  <a:gd name="connsiteY15" fmla="*/ 1252 h 9997"/>
                  <a:gd name="connsiteX16" fmla="*/ 3285 w 10000"/>
                  <a:gd name="connsiteY16" fmla="*/ 13 h 9997"/>
                  <a:gd name="connsiteX17" fmla="*/ 4379 w 10000"/>
                  <a:gd name="connsiteY17" fmla="*/ 13 h 9997"/>
                  <a:gd name="connsiteX18" fmla="*/ 8673 w 10000"/>
                  <a:gd name="connsiteY18" fmla="*/ 13 h 9997"/>
                  <a:gd name="connsiteX0" fmla="*/ 8673 w 10000"/>
                  <a:gd name="connsiteY0" fmla="*/ 13 h 10000"/>
                  <a:gd name="connsiteX1" fmla="*/ 8360 w 10000"/>
                  <a:gd name="connsiteY1" fmla="*/ 2260 h 10000"/>
                  <a:gd name="connsiteX2" fmla="*/ 8283 w 10000"/>
                  <a:gd name="connsiteY2" fmla="*/ 4275 h 10000"/>
                  <a:gd name="connsiteX3" fmla="*/ 9376 w 10000"/>
                  <a:gd name="connsiteY3" fmla="*/ 5025 h 10000"/>
                  <a:gd name="connsiteX4" fmla="*/ 9921 w 10000"/>
                  <a:gd name="connsiteY4" fmla="*/ 5370 h 10000"/>
                  <a:gd name="connsiteX5" fmla="*/ 10000 w 10000"/>
                  <a:gd name="connsiteY5" fmla="*/ 9258 h 10000"/>
                  <a:gd name="connsiteX6" fmla="*/ 8829 w 10000"/>
                  <a:gd name="connsiteY6" fmla="*/ 9948 h 10000"/>
                  <a:gd name="connsiteX7" fmla="*/ 6306 w 10000"/>
                  <a:gd name="connsiteY7" fmla="*/ 9613 h 10000"/>
                  <a:gd name="connsiteX8" fmla="*/ 4535 w 10000"/>
                  <a:gd name="connsiteY8" fmla="*/ 9977 h 10000"/>
                  <a:gd name="connsiteX9" fmla="*/ 2661 w 10000"/>
                  <a:gd name="connsiteY9" fmla="*/ 9430 h 10000"/>
                  <a:gd name="connsiteX10" fmla="*/ 2583 w 10000"/>
                  <a:gd name="connsiteY10" fmla="*/ 8911 h 10000"/>
                  <a:gd name="connsiteX11" fmla="*/ 2583 w 10000"/>
                  <a:gd name="connsiteY11" fmla="*/ 5398 h 10000"/>
                  <a:gd name="connsiteX12" fmla="*/ 1646 w 10000"/>
                  <a:gd name="connsiteY12" fmla="*/ 5025 h 10000"/>
                  <a:gd name="connsiteX13" fmla="*/ 7 w 10000"/>
                  <a:gd name="connsiteY13" fmla="*/ 4361 h 10000"/>
                  <a:gd name="connsiteX14" fmla="*/ 319 w 10000"/>
                  <a:gd name="connsiteY14" fmla="*/ 1770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00" h="10000">
                    <a:moveTo>
                      <a:pt x="8673" y="13"/>
                    </a:moveTo>
                    <a:cubicBezTo>
                      <a:pt x="8516" y="791"/>
                      <a:pt x="8360" y="1539"/>
                      <a:pt x="8360" y="2260"/>
                    </a:cubicBezTo>
                    <a:cubicBezTo>
                      <a:pt x="8283" y="2922"/>
                      <a:pt x="8283" y="3613"/>
                      <a:pt x="8283" y="4275"/>
                    </a:cubicBezTo>
                    <a:cubicBezTo>
                      <a:pt x="8204" y="4621"/>
                      <a:pt x="8673" y="4822"/>
                      <a:pt x="9376" y="5025"/>
                    </a:cubicBezTo>
                    <a:cubicBezTo>
                      <a:pt x="9688" y="5111"/>
                      <a:pt x="9921" y="5255"/>
                      <a:pt x="9921" y="5370"/>
                    </a:cubicBezTo>
                    <a:cubicBezTo>
                      <a:pt x="10000" y="6666"/>
                      <a:pt x="10000" y="7961"/>
                      <a:pt x="10000" y="9258"/>
                    </a:cubicBezTo>
                    <a:cubicBezTo>
                      <a:pt x="10000" y="9603"/>
                      <a:pt x="9609" y="9833"/>
                      <a:pt x="8829" y="9948"/>
                    </a:cubicBezTo>
                    <a:cubicBezTo>
                      <a:pt x="7970" y="10092"/>
                      <a:pt x="7009" y="9929"/>
                      <a:pt x="6306" y="9613"/>
                    </a:cubicBezTo>
                    <a:cubicBezTo>
                      <a:pt x="5655" y="9935"/>
                      <a:pt x="5251" y="9992"/>
                      <a:pt x="4535" y="9977"/>
                    </a:cubicBezTo>
                    <a:cubicBezTo>
                      <a:pt x="3800" y="10042"/>
                      <a:pt x="2817" y="9804"/>
                      <a:pt x="2661" y="9430"/>
                    </a:cubicBezTo>
                    <a:cubicBezTo>
                      <a:pt x="2583" y="9258"/>
                      <a:pt x="2583" y="9084"/>
                      <a:pt x="2583" y="8911"/>
                    </a:cubicBezTo>
                    <a:lnTo>
                      <a:pt x="2583" y="5398"/>
                    </a:lnTo>
                    <a:cubicBezTo>
                      <a:pt x="2583" y="5140"/>
                      <a:pt x="2505" y="4994"/>
                      <a:pt x="1646" y="5025"/>
                    </a:cubicBezTo>
                    <a:cubicBezTo>
                      <a:pt x="553" y="5082"/>
                      <a:pt x="-72" y="4851"/>
                      <a:pt x="7" y="4361"/>
                    </a:cubicBezTo>
                    <a:cubicBezTo>
                      <a:pt x="85" y="3498"/>
                      <a:pt x="241" y="2635"/>
                      <a:pt x="319" y="1770"/>
                    </a:cubicBezTo>
                    <a:cubicBezTo>
                      <a:pt x="397" y="1596"/>
                      <a:pt x="397" y="1425"/>
                      <a:pt x="397" y="1252"/>
                    </a:cubicBezTo>
                    <a:cubicBezTo>
                      <a:pt x="475" y="560"/>
                      <a:pt x="1490" y="158"/>
                      <a:pt x="3285" y="13"/>
                    </a:cubicBezTo>
                    <a:lnTo>
                      <a:pt x="4379" y="13"/>
                    </a:lnTo>
                    <a:cubicBezTo>
                      <a:pt x="5862" y="-15"/>
                      <a:pt x="7268" y="13"/>
                      <a:pt x="86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72F11526-B7C0-4C12-A96B-71570F887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1502" y="2602151"/>
                <a:ext cx="478169" cy="478169"/>
              </a:xfrm>
              <a:custGeom>
                <a:avLst/>
                <a:gdLst>
                  <a:gd name="T0" fmla="*/ 42 w 83"/>
                  <a:gd name="T1" fmla="*/ 0 h 83"/>
                  <a:gd name="T2" fmla="*/ 83 w 83"/>
                  <a:gd name="T3" fmla="*/ 41 h 83"/>
                  <a:gd name="T4" fmla="*/ 42 w 83"/>
                  <a:gd name="T5" fmla="*/ 83 h 83"/>
                  <a:gd name="T6" fmla="*/ 0 w 83"/>
                  <a:gd name="T7" fmla="*/ 41 h 83"/>
                  <a:gd name="T8" fmla="*/ 42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2" y="0"/>
                    </a:moveTo>
                    <a:cubicBezTo>
                      <a:pt x="65" y="0"/>
                      <a:pt x="82" y="17"/>
                      <a:pt x="83" y="41"/>
                    </a:cubicBezTo>
                    <a:cubicBezTo>
                      <a:pt x="83" y="65"/>
                      <a:pt x="66" y="82"/>
                      <a:pt x="42" y="83"/>
                    </a:cubicBezTo>
                    <a:cubicBezTo>
                      <a:pt x="17" y="83"/>
                      <a:pt x="0" y="65"/>
                      <a:pt x="0" y="41"/>
                    </a:cubicBezTo>
                    <a:cubicBezTo>
                      <a:pt x="0" y="17"/>
                      <a:pt x="18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">
            <a:extLst>
              <a:ext uri="{FF2B5EF4-FFF2-40B4-BE49-F238E27FC236}">
                <a16:creationId xmlns:a16="http://schemas.microsoft.com/office/drawing/2014/main" id="{42B9195E-C456-40B0-A442-D45487DC0124}"/>
              </a:ext>
            </a:extLst>
          </p:cNvPr>
          <p:cNvSpPr>
            <a:spLocks/>
          </p:cNvSpPr>
          <p:nvPr/>
        </p:nvSpPr>
        <p:spPr bwMode="auto">
          <a:xfrm>
            <a:off x="3390052" y="1043339"/>
            <a:ext cx="219597" cy="502388"/>
          </a:xfrm>
          <a:custGeom>
            <a:avLst/>
            <a:gdLst>
              <a:gd name="T0" fmla="*/ 35 w 177"/>
              <a:gd name="T1" fmla="*/ 194 h 385"/>
              <a:gd name="T2" fmla="*/ 1 w 177"/>
              <a:gd name="T3" fmla="*/ 168 h 385"/>
              <a:gd name="T4" fmla="*/ 7 w 177"/>
              <a:gd name="T5" fmla="*/ 38 h 385"/>
              <a:gd name="T6" fmla="*/ 53 w 177"/>
              <a:gd name="T7" fmla="*/ 1 h 385"/>
              <a:gd name="T8" fmla="*/ 124 w 177"/>
              <a:gd name="T9" fmla="*/ 1 h 385"/>
              <a:gd name="T10" fmla="*/ 172 w 177"/>
              <a:gd name="T11" fmla="*/ 47 h 385"/>
              <a:gd name="T12" fmla="*/ 177 w 177"/>
              <a:gd name="T13" fmla="*/ 171 h 385"/>
              <a:gd name="T14" fmla="*/ 142 w 177"/>
              <a:gd name="T15" fmla="*/ 194 h 385"/>
              <a:gd name="T16" fmla="*/ 141 w 177"/>
              <a:gd name="T17" fmla="*/ 209 h 385"/>
              <a:gd name="T18" fmla="*/ 141 w 177"/>
              <a:gd name="T19" fmla="*/ 354 h 385"/>
              <a:gd name="T20" fmla="*/ 112 w 177"/>
              <a:gd name="T21" fmla="*/ 382 h 385"/>
              <a:gd name="T22" fmla="*/ 87 w 177"/>
              <a:gd name="T23" fmla="*/ 368 h 385"/>
              <a:gd name="T24" fmla="*/ 59 w 177"/>
              <a:gd name="T25" fmla="*/ 382 h 385"/>
              <a:gd name="T26" fmla="*/ 38 w 177"/>
              <a:gd name="T27" fmla="*/ 366 h 385"/>
              <a:gd name="T28" fmla="*/ 36 w 177"/>
              <a:gd name="T29" fmla="*/ 348 h 385"/>
              <a:gd name="T30" fmla="*/ 36 w 177"/>
              <a:gd name="T31" fmla="*/ 209 h 385"/>
              <a:gd name="T32" fmla="*/ 35 w 177"/>
              <a:gd name="T33" fmla="*/ 194 h 385"/>
              <a:gd name="connsiteX0" fmla="*/ 1926 w 9949"/>
              <a:gd name="connsiteY0" fmla="*/ 5033 h 9932"/>
              <a:gd name="connsiteX1" fmla="*/ 5 w 9949"/>
              <a:gd name="connsiteY1" fmla="*/ 4358 h 9932"/>
              <a:gd name="connsiteX2" fmla="*/ 344 w 9949"/>
              <a:gd name="connsiteY2" fmla="*/ 981 h 9932"/>
              <a:gd name="connsiteX3" fmla="*/ 2943 w 9949"/>
              <a:gd name="connsiteY3" fmla="*/ 20 h 9932"/>
              <a:gd name="connsiteX4" fmla="*/ 6955 w 9949"/>
              <a:gd name="connsiteY4" fmla="*/ 20 h 9932"/>
              <a:gd name="connsiteX5" fmla="*/ 9667 w 9949"/>
              <a:gd name="connsiteY5" fmla="*/ 1215 h 9932"/>
              <a:gd name="connsiteX6" fmla="*/ 9949 w 9949"/>
              <a:gd name="connsiteY6" fmla="*/ 4436 h 9932"/>
              <a:gd name="connsiteX7" fmla="*/ 7972 w 9949"/>
              <a:gd name="connsiteY7" fmla="*/ 5033 h 9932"/>
              <a:gd name="connsiteX8" fmla="*/ 7915 w 9949"/>
              <a:gd name="connsiteY8" fmla="*/ 5423 h 9932"/>
              <a:gd name="connsiteX9" fmla="*/ 7915 w 9949"/>
              <a:gd name="connsiteY9" fmla="*/ 9189 h 9932"/>
              <a:gd name="connsiteX10" fmla="*/ 6277 w 9949"/>
              <a:gd name="connsiteY10" fmla="*/ 9916 h 9932"/>
              <a:gd name="connsiteX11" fmla="*/ 4864 w 9949"/>
              <a:gd name="connsiteY11" fmla="*/ 9552 h 9932"/>
              <a:gd name="connsiteX12" fmla="*/ 3282 w 9949"/>
              <a:gd name="connsiteY12" fmla="*/ 9916 h 9932"/>
              <a:gd name="connsiteX13" fmla="*/ 2096 w 9949"/>
              <a:gd name="connsiteY13" fmla="*/ 9500 h 9932"/>
              <a:gd name="connsiteX14" fmla="*/ 1983 w 9949"/>
              <a:gd name="connsiteY14" fmla="*/ 9033 h 9932"/>
              <a:gd name="connsiteX15" fmla="*/ 1983 w 9949"/>
              <a:gd name="connsiteY15" fmla="*/ 5423 h 9932"/>
              <a:gd name="connsiteX16" fmla="*/ 1926 w 9949"/>
              <a:gd name="connsiteY16" fmla="*/ 5033 h 9932"/>
              <a:gd name="connsiteX0" fmla="*/ 1936 w 10000"/>
              <a:gd name="connsiteY0" fmla="*/ 5067 h 10004"/>
              <a:gd name="connsiteX1" fmla="*/ 5 w 10000"/>
              <a:gd name="connsiteY1" fmla="*/ 4388 h 10004"/>
              <a:gd name="connsiteX2" fmla="*/ 346 w 10000"/>
              <a:gd name="connsiteY2" fmla="*/ 988 h 10004"/>
              <a:gd name="connsiteX3" fmla="*/ 2958 w 10000"/>
              <a:gd name="connsiteY3" fmla="*/ 20 h 10004"/>
              <a:gd name="connsiteX4" fmla="*/ 6991 w 10000"/>
              <a:gd name="connsiteY4" fmla="*/ 20 h 10004"/>
              <a:gd name="connsiteX5" fmla="*/ 9717 w 10000"/>
              <a:gd name="connsiteY5" fmla="*/ 1223 h 10004"/>
              <a:gd name="connsiteX6" fmla="*/ 10000 w 10000"/>
              <a:gd name="connsiteY6" fmla="*/ 4466 h 10004"/>
              <a:gd name="connsiteX7" fmla="*/ 8013 w 10000"/>
              <a:gd name="connsiteY7" fmla="*/ 5067 h 10004"/>
              <a:gd name="connsiteX8" fmla="*/ 7956 w 10000"/>
              <a:gd name="connsiteY8" fmla="*/ 5460 h 10004"/>
              <a:gd name="connsiteX9" fmla="*/ 7956 w 10000"/>
              <a:gd name="connsiteY9" fmla="*/ 9252 h 10004"/>
              <a:gd name="connsiteX10" fmla="*/ 6309 w 10000"/>
              <a:gd name="connsiteY10" fmla="*/ 9984 h 10004"/>
              <a:gd name="connsiteX11" fmla="*/ 4889 w 10000"/>
              <a:gd name="connsiteY11" fmla="*/ 9617 h 10004"/>
              <a:gd name="connsiteX12" fmla="*/ 3299 w 10000"/>
              <a:gd name="connsiteY12" fmla="*/ 9984 h 10004"/>
              <a:gd name="connsiteX13" fmla="*/ 2107 w 10000"/>
              <a:gd name="connsiteY13" fmla="*/ 9565 h 10004"/>
              <a:gd name="connsiteX14" fmla="*/ 1993 w 10000"/>
              <a:gd name="connsiteY14" fmla="*/ 9095 h 10004"/>
              <a:gd name="connsiteX15" fmla="*/ 1993 w 10000"/>
              <a:gd name="connsiteY15" fmla="*/ 5460 h 10004"/>
              <a:gd name="connsiteX16" fmla="*/ 1936 w 10000"/>
              <a:gd name="connsiteY16" fmla="*/ 5067 h 10004"/>
              <a:gd name="connsiteX0" fmla="*/ 1936 w 10000"/>
              <a:gd name="connsiteY0" fmla="*/ 5067 h 10003"/>
              <a:gd name="connsiteX1" fmla="*/ 5 w 10000"/>
              <a:gd name="connsiteY1" fmla="*/ 4388 h 10003"/>
              <a:gd name="connsiteX2" fmla="*/ 346 w 10000"/>
              <a:gd name="connsiteY2" fmla="*/ 988 h 10003"/>
              <a:gd name="connsiteX3" fmla="*/ 2958 w 10000"/>
              <a:gd name="connsiteY3" fmla="*/ 20 h 10003"/>
              <a:gd name="connsiteX4" fmla="*/ 6991 w 10000"/>
              <a:gd name="connsiteY4" fmla="*/ 20 h 10003"/>
              <a:gd name="connsiteX5" fmla="*/ 9717 w 10000"/>
              <a:gd name="connsiteY5" fmla="*/ 1223 h 10003"/>
              <a:gd name="connsiteX6" fmla="*/ 10000 w 10000"/>
              <a:gd name="connsiteY6" fmla="*/ 4466 h 10003"/>
              <a:gd name="connsiteX7" fmla="*/ 8013 w 10000"/>
              <a:gd name="connsiteY7" fmla="*/ 5067 h 10003"/>
              <a:gd name="connsiteX8" fmla="*/ 7956 w 10000"/>
              <a:gd name="connsiteY8" fmla="*/ 5460 h 10003"/>
              <a:gd name="connsiteX9" fmla="*/ 7956 w 10000"/>
              <a:gd name="connsiteY9" fmla="*/ 9252 h 10003"/>
              <a:gd name="connsiteX10" fmla="*/ 6309 w 10000"/>
              <a:gd name="connsiteY10" fmla="*/ 9984 h 10003"/>
              <a:gd name="connsiteX11" fmla="*/ 4967 w 10000"/>
              <a:gd name="connsiteY11" fmla="*/ 9610 h 10003"/>
              <a:gd name="connsiteX12" fmla="*/ 3299 w 10000"/>
              <a:gd name="connsiteY12" fmla="*/ 9984 h 10003"/>
              <a:gd name="connsiteX13" fmla="*/ 2107 w 10000"/>
              <a:gd name="connsiteY13" fmla="*/ 9565 h 10003"/>
              <a:gd name="connsiteX14" fmla="*/ 1993 w 10000"/>
              <a:gd name="connsiteY14" fmla="*/ 9095 h 10003"/>
              <a:gd name="connsiteX15" fmla="*/ 1993 w 10000"/>
              <a:gd name="connsiteY15" fmla="*/ 5460 h 10003"/>
              <a:gd name="connsiteX16" fmla="*/ 1936 w 10000"/>
              <a:gd name="connsiteY16" fmla="*/ 506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03">
                <a:moveTo>
                  <a:pt x="1936" y="5067"/>
                </a:moveTo>
                <a:cubicBezTo>
                  <a:pt x="459" y="5172"/>
                  <a:pt x="-51" y="5015"/>
                  <a:pt x="5" y="4388"/>
                </a:cubicBezTo>
                <a:cubicBezTo>
                  <a:pt x="62" y="3237"/>
                  <a:pt x="176" y="2112"/>
                  <a:pt x="346" y="988"/>
                </a:cubicBezTo>
                <a:cubicBezTo>
                  <a:pt x="403" y="491"/>
                  <a:pt x="1652" y="46"/>
                  <a:pt x="2958" y="20"/>
                </a:cubicBezTo>
                <a:cubicBezTo>
                  <a:pt x="4321" y="-6"/>
                  <a:pt x="5628" y="-6"/>
                  <a:pt x="6991" y="20"/>
                </a:cubicBezTo>
                <a:cubicBezTo>
                  <a:pt x="8467" y="46"/>
                  <a:pt x="9603" y="517"/>
                  <a:pt x="9717" y="1223"/>
                </a:cubicBezTo>
                <a:cubicBezTo>
                  <a:pt x="9830" y="2296"/>
                  <a:pt x="9944" y="3368"/>
                  <a:pt x="10000" y="4466"/>
                </a:cubicBezTo>
                <a:cubicBezTo>
                  <a:pt x="10000" y="4989"/>
                  <a:pt x="9432" y="5172"/>
                  <a:pt x="8013" y="5067"/>
                </a:cubicBezTo>
                <a:cubicBezTo>
                  <a:pt x="8013" y="5198"/>
                  <a:pt x="7956" y="5329"/>
                  <a:pt x="7956" y="5460"/>
                </a:cubicBezTo>
                <a:lnTo>
                  <a:pt x="7956" y="9252"/>
                </a:lnTo>
                <a:cubicBezTo>
                  <a:pt x="7956" y="9748"/>
                  <a:pt x="7331" y="10062"/>
                  <a:pt x="6309" y="9984"/>
                </a:cubicBezTo>
                <a:cubicBezTo>
                  <a:pt x="5855" y="9958"/>
                  <a:pt x="5322" y="9897"/>
                  <a:pt x="4967" y="9610"/>
                </a:cubicBezTo>
                <a:cubicBezTo>
                  <a:pt x="4605" y="9904"/>
                  <a:pt x="4094" y="10062"/>
                  <a:pt x="3299" y="9984"/>
                </a:cubicBezTo>
                <a:cubicBezTo>
                  <a:pt x="2675" y="9958"/>
                  <a:pt x="2277" y="9827"/>
                  <a:pt x="2107" y="9565"/>
                </a:cubicBezTo>
                <a:cubicBezTo>
                  <a:pt x="2049" y="9409"/>
                  <a:pt x="1993" y="9252"/>
                  <a:pt x="1993" y="9095"/>
                </a:cubicBezTo>
                <a:lnTo>
                  <a:pt x="1993" y="5460"/>
                </a:lnTo>
                <a:cubicBezTo>
                  <a:pt x="1993" y="5329"/>
                  <a:pt x="1936" y="5198"/>
                  <a:pt x="1936" y="506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16">
            <a:extLst>
              <a:ext uri="{FF2B5EF4-FFF2-40B4-BE49-F238E27FC236}">
                <a16:creationId xmlns:a16="http://schemas.microsoft.com/office/drawing/2014/main" id="{CE3BE549-DF22-4BB0-874A-B2352630FCC3}"/>
              </a:ext>
            </a:extLst>
          </p:cNvPr>
          <p:cNvSpPr>
            <a:spLocks/>
          </p:cNvSpPr>
          <p:nvPr/>
        </p:nvSpPr>
        <p:spPr bwMode="auto">
          <a:xfrm>
            <a:off x="3436800" y="882824"/>
            <a:ext cx="117600" cy="137437"/>
          </a:xfrm>
          <a:custGeom>
            <a:avLst/>
            <a:gdLst>
              <a:gd name="T0" fmla="*/ 91 w 91"/>
              <a:gd name="T1" fmla="*/ 48 h 94"/>
              <a:gd name="T2" fmla="*/ 45 w 91"/>
              <a:gd name="T3" fmla="*/ 94 h 94"/>
              <a:gd name="T4" fmla="*/ 0 w 91"/>
              <a:gd name="T5" fmla="*/ 47 h 94"/>
              <a:gd name="T6" fmla="*/ 46 w 91"/>
              <a:gd name="T7" fmla="*/ 1 h 94"/>
              <a:gd name="T8" fmla="*/ 91 w 91"/>
              <a:gd name="T9" fmla="*/ 48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4">
                <a:moveTo>
                  <a:pt x="91" y="48"/>
                </a:moveTo>
                <a:cubicBezTo>
                  <a:pt x="91" y="74"/>
                  <a:pt x="70" y="94"/>
                  <a:pt x="45" y="94"/>
                </a:cubicBezTo>
                <a:cubicBezTo>
                  <a:pt x="20" y="94"/>
                  <a:pt x="0" y="72"/>
                  <a:pt x="0" y="47"/>
                </a:cubicBezTo>
                <a:cubicBezTo>
                  <a:pt x="0" y="21"/>
                  <a:pt x="22" y="0"/>
                  <a:pt x="46" y="1"/>
                </a:cubicBezTo>
                <a:cubicBezTo>
                  <a:pt x="73" y="3"/>
                  <a:pt x="91" y="21"/>
                  <a:pt x="91" y="4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10" descr="http://budget.depfinnbr.ru/images/tg/deti_siro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88" y="1165486"/>
            <a:ext cx="6286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41629" y="1842824"/>
            <a:ext cx="1898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жилых помещений для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и детей, оставшихся без попечения родителей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11444" y="318440"/>
            <a:ext cx="5974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расходах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 с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учетом интересов целевых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 (продолжение)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6107" y="1571727"/>
            <a:ext cx="1205586" cy="314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1234688" y="2887144"/>
            <a:ext cx="240224" cy="49167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7180" y="3460792"/>
            <a:ext cx="1912992" cy="715181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30798" y="3472271"/>
            <a:ext cx="20882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Запланировано: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24 228,1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      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23 589,3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(97,4%)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12" descr="http://budget.depfinnbr.ru/images/tg/rab_mun_uch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79" y="989455"/>
            <a:ext cx="60599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4650869" y="1496061"/>
            <a:ext cx="2276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муниципальных учреждений</a:t>
            </a:r>
            <a:endParaRPr lang="ru-RU" sz="13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638075" y="1927463"/>
            <a:ext cx="228966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муниципальных образовательных организаций, (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единовременная выплата -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выплата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- 28,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санаторно-курортное лечение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-1 ,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на наем жилья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-2,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наставникам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- 6).</a:t>
            </a:r>
            <a:endParaRPr lang="ru-RU" sz="11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821404" y="4115588"/>
            <a:ext cx="21063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Запланировано: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6 545,0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6 545,0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(100%)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821403" y="4072435"/>
            <a:ext cx="2048057" cy="68646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1643722" y="1309607"/>
            <a:ext cx="921247" cy="1179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458309" y="1288839"/>
            <a:ext cx="1013098" cy="13967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876114" y="1654713"/>
            <a:ext cx="1431289" cy="314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семьи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73308" y="1872247"/>
            <a:ext cx="2044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выплаты для приобретения стандартного жилья направлены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молодым семьям общей численностью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человек; приобретены жилые помещения общей площадью  210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трелка вниз 57"/>
          <p:cNvSpPr/>
          <p:nvPr/>
        </p:nvSpPr>
        <p:spPr>
          <a:xfrm>
            <a:off x="5754461" y="3766380"/>
            <a:ext cx="212386" cy="262904"/>
          </a:xfrm>
          <a:prstGeom prst="downArrow">
            <a:avLst>
              <a:gd name="adj1" fmla="val 50000"/>
              <a:gd name="adj2" fmla="val 53226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3487086" y="3472270"/>
            <a:ext cx="240224" cy="374295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56759" y="3897832"/>
            <a:ext cx="2048057" cy="68646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606772" y="3932871"/>
            <a:ext cx="21063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Запланировано: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5 449,5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5 449,5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(100%)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4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153" y="765254"/>
            <a:ext cx="6468886" cy="26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13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8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753" y="195181"/>
            <a:ext cx="6652661" cy="32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4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544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081" y="322840"/>
            <a:ext cx="7013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течение года  в решение Думы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городского округа  от 07.12.2018г. № 198 «О бюджете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 на 2019 год и плановый период 2020 и 2021» вносились изменения: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be 58">
            <a:extLst>
              <a:ext uri="{FF2B5EF4-FFF2-40B4-BE49-F238E27FC236}">
                <a16:creationId xmlns:a16="http://schemas.microsoft.com/office/drawing/2014/main" id="{85C732A0-4BD9-4F8A-821E-D93CFF883478}"/>
              </a:ext>
            </a:extLst>
          </p:cNvPr>
          <p:cNvSpPr/>
          <p:nvPr/>
        </p:nvSpPr>
        <p:spPr>
          <a:xfrm flipH="1">
            <a:off x="3336738" y="2836706"/>
            <a:ext cx="1933413" cy="1835171"/>
          </a:xfrm>
          <a:prstGeom prst="cube">
            <a:avLst>
              <a:gd name="adj" fmla="val 20319"/>
            </a:avLst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3"/>
          </a:p>
        </p:txBody>
      </p:sp>
      <p:sp>
        <p:nvSpPr>
          <p:cNvPr id="11" name="Cube 57">
            <a:extLst>
              <a:ext uri="{FF2B5EF4-FFF2-40B4-BE49-F238E27FC236}">
                <a16:creationId xmlns:a16="http://schemas.microsoft.com/office/drawing/2014/main" id="{9B3761EC-5709-4C06-828F-4842BF73FFE5}"/>
              </a:ext>
            </a:extLst>
          </p:cNvPr>
          <p:cNvSpPr/>
          <p:nvPr/>
        </p:nvSpPr>
        <p:spPr>
          <a:xfrm flipH="1">
            <a:off x="2039652" y="2840791"/>
            <a:ext cx="1762046" cy="1823876"/>
          </a:xfrm>
          <a:prstGeom prst="cube">
            <a:avLst>
              <a:gd name="adj" fmla="val 20624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3"/>
          </a:p>
        </p:txBody>
      </p:sp>
      <p:sp>
        <p:nvSpPr>
          <p:cNvPr id="12" name="Cube 55">
            <a:extLst>
              <a:ext uri="{FF2B5EF4-FFF2-40B4-BE49-F238E27FC236}">
                <a16:creationId xmlns:a16="http://schemas.microsoft.com/office/drawing/2014/main" id="{FC6D65DC-903C-4706-80F2-0F26488B212F}"/>
              </a:ext>
            </a:extLst>
          </p:cNvPr>
          <p:cNvSpPr/>
          <p:nvPr/>
        </p:nvSpPr>
        <p:spPr>
          <a:xfrm flipH="1">
            <a:off x="4862495" y="2357605"/>
            <a:ext cx="1938561" cy="2307062"/>
          </a:xfrm>
          <a:prstGeom prst="cube">
            <a:avLst>
              <a:gd name="adj" fmla="val 2155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3"/>
          </a:p>
        </p:txBody>
      </p:sp>
      <p:sp>
        <p:nvSpPr>
          <p:cNvPr id="13" name="Cube 53">
            <a:extLst>
              <a:ext uri="{FF2B5EF4-FFF2-40B4-BE49-F238E27FC236}">
                <a16:creationId xmlns:a16="http://schemas.microsoft.com/office/drawing/2014/main" id="{9303B1DA-561B-47E5-A1EF-E3BD9792E49C}"/>
              </a:ext>
            </a:extLst>
          </p:cNvPr>
          <p:cNvSpPr/>
          <p:nvPr/>
        </p:nvSpPr>
        <p:spPr>
          <a:xfrm flipH="1">
            <a:off x="545925" y="3593357"/>
            <a:ext cx="1832829" cy="1071310"/>
          </a:xfrm>
          <a:prstGeom prst="cube">
            <a:avLst>
              <a:gd name="adj" fmla="val 25554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3"/>
          </a:p>
        </p:txBody>
      </p:sp>
      <p:sp>
        <p:nvSpPr>
          <p:cNvPr id="14" name="Cube 12">
            <a:extLst>
              <a:ext uri="{FF2B5EF4-FFF2-40B4-BE49-F238E27FC236}">
                <a16:creationId xmlns:a16="http://schemas.microsoft.com/office/drawing/2014/main" id="{54162715-AD53-47DE-BF69-1E1532CEE94D}"/>
              </a:ext>
            </a:extLst>
          </p:cNvPr>
          <p:cNvSpPr/>
          <p:nvPr/>
        </p:nvSpPr>
        <p:spPr>
          <a:xfrm flipH="1">
            <a:off x="545927" y="3239261"/>
            <a:ext cx="1832831" cy="619385"/>
          </a:xfrm>
          <a:prstGeom prst="cube">
            <a:avLst>
              <a:gd name="adj" fmla="val 487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3"/>
          </a:p>
        </p:txBody>
      </p:sp>
      <p:sp>
        <p:nvSpPr>
          <p:cNvPr id="15" name="Cube 15">
            <a:extLst>
              <a:ext uri="{FF2B5EF4-FFF2-40B4-BE49-F238E27FC236}">
                <a16:creationId xmlns:a16="http://schemas.microsoft.com/office/drawing/2014/main" id="{DB046499-571C-4062-8C08-CDD03D133652}"/>
              </a:ext>
            </a:extLst>
          </p:cNvPr>
          <p:cNvSpPr/>
          <p:nvPr/>
        </p:nvSpPr>
        <p:spPr>
          <a:xfrm flipH="1">
            <a:off x="2039652" y="2831663"/>
            <a:ext cx="1762046" cy="702669"/>
          </a:xfrm>
          <a:prstGeom prst="cube">
            <a:avLst>
              <a:gd name="adj" fmla="val 487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3"/>
          </a:p>
        </p:txBody>
      </p:sp>
      <p:sp>
        <p:nvSpPr>
          <p:cNvPr id="16" name="Cube 16">
            <a:extLst>
              <a:ext uri="{FF2B5EF4-FFF2-40B4-BE49-F238E27FC236}">
                <a16:creationId xmlns:a16="http://schemas.microsoft.com/office/drawing/2014/main" id="{E505CB29-6500-438B-9399-F94851220119}"/>
              </a:ext>
            </a:extLst>
          </p:cNvPr>
          <p:cNvSpPr/>
          <p:nvPr/>
        </p:nvSpPr>
        <p:spPr>
          <a:xfrm flipH="1">
            <a:off x="3419099" y="2417675"/>
            <a:ext cx="1851051" cy="766610"/>
          </a:xfrm>
          <a:prstGeom prst="cube">
            <a:avLst>
              <a:gd name="adj" fmla="val 487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3"/>
          </a:p>
        </p:txBody>
      </p:sp>
      <p:sp>
        <p:nvSpPr>
          <p:cNvPr id="17" name="Cube 17">
            <a:extLst>
              <a:ext uri="{FF2B5EF4-FFF2-40B4-BE49-F238E27FC236}">
                <a16:creationId xmlns:a16="http://schemas.microsoft.com/office/drawing/2014/main" id="{7F2EC127-DD46-4486-A15B-02A16AAE6B29}"/>
              </a:ext>
            </a:extLst>
          </p:cNvPr>
          <p:cNvSpPr/>
          <p:nvPr/>
        </p:nvSpPr>
        <p:spPr>
          <a:xfrm flipH="1">
            <a:off x="4862494" y="1913756"/>
            <a:ext cx="1938561" cy="846549"/>
          </a:xfrm>
          <a:prstGeom prst="cube">
            <a:avLst>
              <a:gd name="adj" fmla="val 487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3"/>
          </a:p>
        </p:txBody>
      </p:sp>
      <p:grpSp>
        <p:nvGrpSpPr>
          <p:cNvPr id="19" name="Group 33">
            <a:extLst>
              <a:ext uri="{FF2B5EF4-FFF2-40B4-BE49-F238E27FC236}">
                <a16:creationId xmlns:a16="http://schemas.microsoft.com/office/drawing/2014/main" id="{8E4A1ACB-C9A9-4B5D-A157-67191E7E2F8D}"/>
              </a:ext>
            </a:extLst>
          </p:cNvPr>
          <p:cNvGrpSpPr/>
          <p:nvPr/>
        </p:nvGrpSpPr>
        <p:grpSpPr>
          <a:xfrm>
            <a:off x="6121014" y="1642720"/>
            <a:ext cx="519958" cy="505414"/>
            <a:chOff x="5138738" y="-608163"/>
            <a:chExt cx="4786312" cy="5039851"/>
          </a:xfrm>
        </p:grpSpPr>
        <p:sp>
          <p:nvSpPr>
            <p:cNvPr id="20" name="Oval 28">
              <a:extLst>
                <a:ext uri="{FF2B5EF4-FFF2-40B4-BE49-F238E27FC236}">
                  <a16:creationId xmlns:a16="http://schemas.microsoft.com/office/drawing/2014/main" id="{CD05B68A-B19F-47F2-9DA7-95A0663BAA59}"/>
                </a:ext>
              </a:extLst>
            </p:cNvPr>
            <p:cNvSpPr/>
            <p:nvPr/>
          </p:nvSpPr>
          <p:spPr>
            <a:xfrm>
              <a:off x="5793224" y="3973382"/>
              <a:ext cx="3766861" cy="380050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13" dirty="0"/>
            </a:p>
          </p:txBody>
        </p:sp>
        <p:grpSp>
          <p:nvGrpSpPr>
            <p:cNvPr id="21" name="Group 29">
              <a:extLst>
                <a:ext uri="{FF2B5EF4-FFF2-40B4-BE49-F238E27FC236}">
                  <a16:creationId xmlns:a16="http://schemas.microsoft.com/office/drawing/2014/main" id="{32060329-04A2-46B9-81E0-353EB68D8BFB}"/>
                </a:ext>
              </a:extLst>
            </p:cNvPr>
            <p:cNvGrpSpPr/>
            <p:nvPr/>
          </p:nvGrpSpPr>
          <p:grpSpPr>
            <a:xfrm>
              <a:off x="5138738" y="-608163"/>
              <a:ext cx="4786312" cy="5039851"/>
              <a:chOff x="5995988" y="2712903"/>
              <a:chExt cx="2457450" cy="2587625"/>
            </a:xfrm>
          </p:grpSpPr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23039AEF-6BB3-4384-BBE0-11A2890CE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5988" y="2712903"/>
                <a:ext cx="2457450" cy="2587625"/>
              </a:xfrm>
              <a:custGeom>
                <a:avLst/>
                <a:gdLst>
                  <a:gd name="T0" fmla="*/ 707 w 771"/>
                  <a:gd name="T1" fmla="*/ 219 h 812"/>
                  <a:gd name="T2" fmla="*/ 760 w 771"/>
                  <a:gd name="T3" fmla="*/ 369 h 812"/>
                  <a:gd name="T4" fmla="*/ 685 w 771"/>
                  <a:gd name="T5" fmla="*/ 634 h 812"/>
                  <a:gd name="T6" fmla="*/ 197 w 771"/>
                  <a:gd name="T7" fmla="*/ 707 h 812"/>
                  <a:gd name="T8" fmla="*/ 97 w 771"/>
                  <a:gd name="T9" fmla="*/ 220 h 812"/>
                  <a:gd name="T10" fmla="*/ 594 w 771"/>
                  <a:gd name="T11" fmla="*/ 106 h 812"/>
                  <a:gd name="T12" fmla="*/ 552 w 771"/>
                  <a:gd name="T13" fmla="*/ 147 h 812"/>
                  <a:gd name="T14" fmla="*/ 509 w 771"/>
                  <a:gd name="T15" fmla="*/ 128 h 812"/>
                  <a:gd name="T16" fmla="*/ 454 w 771"/>
                  <a:gd name="T17" fmla="*/ 113 h 812"/>
                  <a:gd name="T18" fmla="*/ 372 w 771"/>
                  <a:gd name="T19" fmla="*/ 110 h 812"/>
                  <a:gd name="T20" fmla="*/ 241 w 771"/>
                  <a:gd name="T21" fmla="*/ 155 h 812"/>
                  <a:gd name="T22" fmla="*/ 147 w 771"/>
                  <a:gd name="T23" fmla="*/ 249 h 812"/>
                  <a:gd name="T24" fmla="*/ 115 w 771"/>
                  <a:gd name="T25" fmla="*/ 317 h 812"/>
                  <a:gd name="T26" fmla="*/ 103 w 771"/>
                  <a:gd name="T27" fmla="*/ 366 h 812"/>
                  <a:gd name="T28" fmla="*/ 102 w 771"/>
                  <a:gd name="T29" fmla="*/ 450 h 812"/>
                  <a:gd name="T30" fmla="*/ 124 w 771"/>
                  <a:gd name="T31" fmla="*/ 528 h 812"/>
                  <a:gd name="T32" fmla="*/ 209 w 771"/>
                  <a:gd name="T33" fmla="*/ 643 h 812"/>
                  <a:gd name="T34" fmla="*/ 295 w 771"/>
                  <a:gd name="T35" fmla="*/ 694 h 812"/>
                  <a:gd name="T36" fmla="*/ 357 w 771"/>
                  <a:gd name="T37" fmla="*/ 710 h 812"/>
                  <a:gd name="T38" fmla="*/ 439 w 771"/>
                  <a:gd name="T39" fmla="*/ 711 h 812"/>
                  <a:gd name="T40" fmla="*/ 512 w 771"/>
                  <a:gd name="T41" fmla="*/ 693 h 812"/>
                  <a:gd name="T42" fmla="*/ 585 w 771"/>
                  <a:gd name="T43" fmla="*/ 652 h 812"/>
                  <a:gd name="T44" fmla="*/ 644 w 771"/>
                  <a:gd name="T45" fmla="*/ 592 h 812"/>
                  <a:gd name="T46" fmla="*/ 677 w 771"/>
                  <a:gd name="T47" fmla="*/ 536 h 812"/>
                  <a:gd name="T48" fmla="*/ 696 w 771"/>
                  <a:gd name="T49" fmla="*/ 482 h 812"/>
                  <a:gd name="T50" fmla="*/ 704 w 771"/>
                  <a:gd name="T51" fmla="*/ 432 h 812"/>
                  <a:gd name="T52" fmla="*/ 702 w 771"/>
                  <a:gd name="T53" fmla="*/ 374 h 812"/>
                  <a:gd name="T54" fmla="*/ 695 w 771"/>
                  <a:gd name="T55" fmla="*/ 334 h 812"/>
                  <a:gd name="T56" fmla="*/ 666 w 771"/>
                  <a:gd name="T57" fmla="*/ 264 h 812"/>
                  <a:gd name="T58" fmla="*/ 667 w 771"/>
                  <a:gd name="T59" fmla="*/ 258 h 812"/>
                  <a:gd name="T60" fmla="*/ 703 w 771"/>
                  <a:gd name="T61" fmla="*/ 222 h 812"/>
                  <a:gd name="T62" fmla="*/ 707 w 771"/>
                  <a:gd name="T63" fmla="*/ 219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1" h="812">
                    <a:moveTo>
                      <a:pt x="707" y="219"/>
                    </a:moveTo>
                    <a:cubicBezTo>
                      <a:pt x="736" y="265"/>
                      <a:pt x="754" y="315"/>
                      <a:pt x="760" y="369"/>
                    </a:cubicBezTo>
                    <a:cubicBezTo>
                      <a:pt x="771" y="467"/>
                      <a:pt x="746" y="557"/>
                      <a:pt x="685" y="634"/>
                    </a:cubicBezTo>
                    <a:cubicBezTo>
                      <a:pt x="561" y="789"/>
                      <a:pt x="347" y="812"/>
                      <a:pt x="197" y="707"/>
                    </a:cubicBezTo>
                    <a:cubicBezTo>
                      <a:pt x="31" y="591"/>
                      <a:pt x="0" y="374"/>
                      <a:pt x="97" y="220"/>
                    </a:cubicBezTo>
                    <a:cubicBezTo>
                      <a:pt x="203" y="52"/>
                      <a:pt x="424" y="0"/>
                      <a:pt x="594" y="106"/>
                    </a:cubicBezTo>
                    <a:cubicBezTo>
                      <a:pt x="580" y="120"/>
                      <a:pt x="566" y="134"/>
                      <a:pt x="552" y="147"/>
                    </a:cubicBezTo>
                    <a:cubicBezTo>
                      <a:pt x="538" y="141"/>
                      <a:pt x="523" y="134"/>
                      <a:pt x="509" y="128"/>
                    </a:cubicBezTo>
                    <a:cubicBezTo>
                      <a:pt x="491" y="121"/>
                      <a:pt x="473" y="116"/>
                      <a:pt x="454" y="113"/>
                    </a:cubicBezTo>
                    <a:cubicBezTo>
                      <a:pt x="427" y="108"/>
                      <a:pt x="399" y="107"/>
                      <a:pt x="372" y="110"/>
                    </a:cubicBezTo>
                    <a:cubicBezTo>
                      <a:pt x="325" y="115"/>
                      <a:pt x="281" y="130"/>
                      <a:pt x="241" y="155"/>
                    </a:cubicBezTo>
                    <a:cubicBezTo>
                      <a:pt x="203" y="179"/>
                      <a:pt x="171" y="211"/>
                      <a:pt x="147" y="249"/>
                    </a:cubicBezTo>
                    <a:cubicBezTo>
                      <a:pt x="134" y="270"/>
                      <a:pt x="123" y="293"/>
                      <a:pt x="115" y="317"/>
                    </a:cubicBezTo>
                    <a:cubicBezTo>
                      <a:pt x="110" y="333"/>
                      <a:pt x="106" y="350"/>
                      <a:pt x="103" y="366"/>
                    </a:cubicBezTo>
                    <a:cubicBezTo>
                      <a:pt x="99" y="394"/>
                      <a:pt x="99" y="422"/>
                      <a:pt x="102" y="450"/>
                    </a:cubicBezTo>
                    <a:cubicBezTo>
                      <a:pt x="105" y="477"/>
                      <a:pt x="113" y="503"/>
                      <a:pt x="124" y="528"/>
                    </a:cubicBezTo>
                    <a:cubicBezTo>
                      <a:pt x="143" y="574"/>
                      <a:pt x="171" y="612"/>
                      <a:pt x="209" y="643"/>
                    </a:cubicBezTo>
                    <a:cubicBezTo>
                      <a:pt x="235" y="665"/>
                      <a:pt x="263" y="682"/>
                      <a:pt x="295" y="694"/>
                    </a:cubicBezTo>
                    <a:cubicBezTo>
                      <a:pt x="315" y="701"/>
                      <a:pt x="336" y="707"/>
                      <a:pt x="357" y="710"/>
                    </a:cubicBezTo>
                    <a:cubicBezTo>
                      <a:pt x="384" y="714"/>
                      <a:pt x="412" y="715"/>
                      <a:pt x="439" y="711"/>
                    </a:cubicBezTo>
                    <a:cubicBezTo>
                      <a:pt x="464" y="708"/>
                      <a:pt x="488" y="702"/>
                      <a:pt x="512" y="693"/>
                    </a:cubicBezTo>
                    <a:cubicBezTo>
                      <a:pt x="538" y="683"/>
                      <a:pt x="563" y="669"/>
                      <a:pt x="585" y="652"/>
                    </a:cubicBezTo>
                    <a:cubicBezTo>
                      <a:pt x="607" y="635"/>
                      <a:pt x="627" y="615"/>
                      <a:pt x="644" y="592"/>
                    </a:cubicBezTo>
                    <a:cubicBezTo>
                      <a:pt x="657" y="575"/>
                      <a:pt x="668" y="556"/>
                      <a:pt x="677" y="536"/>
                    </a:cubicBezTo>
                    <a:cubicBezTo>
                      <a:pt x="686" y="519"/>
                      <a:pt x="692" y="501"/>
                      <a:pt x="696" y="482"/>
                    </a:cubicBezTo>
                    <a:cubicBezTo>
                      <a:pt x="700" y="465"/>
                      <a:pt x="703" y="449"/>
                      <a:pt x="704" y="432"/>
                    </a:cubicBezTo>
                    <a:cubicBezTo>
                      <a:pt x="704" y="413"/>
                      <a:pt x="704" y="393"/>
                      <a:pt x="702" y="374"/>
                    </a:cubicBezTo>
                    <a:cubicBezTo>
                      <a:pt x="701" y="361"/>
                      <a:pt x="698" y="347"/>
                      <a:pt x="695" y="334"/>
                    </a:cubicBezTo>
                    <a:cubicBezTo>
                      <a:pt x="689" y="310"/>
                      <a:pt x="679" y="286"/>
                      <a:pt x="666" y="264"/>
                    </a:cubicBezTo>
                    <a:cubicBezTo>
                      <a:pt x="665" y="262"/>
                      <a:pt x="665" y="260"/>
                      <a:pt x="667" y="258"/>
                    </a:cubicBezTo>
                    <a:cubicBezTo>
                      <a:pt x="680" y="246"/>
                      <a:pt x="691" y="234"/>
                      <a:pt x="703" y="222"/>
                    </a:cubicBezTo>
                    <a:cubicBezTo>
                      <a:pt x="704" y="221"/>
                      <a:pt x="705" y="220"/>
                      <a:pt x="707" y="21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70570" tIns="35285" rIns="70570" bIns="352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13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BB489A81-DB00-411E-90AF-DD0105863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5101" y="3270116"/>
                <a:ext cx="1450975" cy="1435100"/>
              </a:xfrm>
              <a:custGeom>
                <a:avLst/>
                <a:gdLst>
                  <a:gd name="T0" fmla="*/ 350 w 455"/>
                  <a:gd name="T1" fmla="*/ 54 h 450"/>
                  <a:gd name="T2" fmla="*/ 311 w 455"/>
                  <a:gd name="T3" fmla="*/ 93 h 450"/>
                  <a:gd name="T4" fmla="*/ 305 w 455"/>
                  <a:gd name="T5" fmla="*/ 94 h 450"/>
                  <a:gd name="T6" fmla="*/ 262 w 455"/>
                  <a:gd name="T7" fmla="*/ 81 h 450"/>
                  <a:gd name="T8" fmla="*/ 210 w 455"/>
                  <a:gd name="T9" fmla="*/ 82 h 450"/>
                  <a:gd name="T10" fmla="*/ 148 w 455"/>
                  <a:gd name="T11" fmla="*/ 109 h 450"/>
                  <a:gd name="T12" fmla="*/ 103 w 455"/>
                  <a:gd name="T13" fmla="*/ 160 h 450"/>
                  <a:gd name="T14" fmla="*/ 84 w 455"/>
                  <a:gd name="T15" fmla="*/ 216 h 450"/>
                  <a:gd name="T16" fmla="*/ 90 w 455"/>
                  <a:gd name="T17" fmla="*/ 283 h 450"/>
                  <a:gd name="T18" fmla="*/ 154 w 455"/>
                  <a:gd name="T19" fmla="*/ 367 h 450"/>
                  <a:gd name="T20" fmla="*/ 225 w 455"/>
                  <a:gd name="T21" fmla="*/ 392 h 450"/>
                  <a:gd name="T22" fmla="*/ 302 w 455"/>
                  <a:gd name="T23" fmla="*/ 379 h 450"/>
                  <a:gd name="T24" fmla="*/ 364 w 455"/>
                  <a:gd name="T25" fmla="*/ 330 h 450"/>
                  <a:gd name="T26" fmla="*/ 391 w 455"/>
                  <a:gd name="T27" fmla="*/ 273 h 450"/>
                  <a:gd name="T28" fmla="*/ 395 w 455"/>
                  <a:gd name="T29" fmla="*/ 223 h 450"/>
                  <a:gd name="T30" fmla="*/ 380 w 455"/>
                  <a:gd name="T31" fmla="*/ 167 h 450"/>
                  <a:gd name="T32" fmla="*/ 422 w 455"/>
                  <a:gd name="T33" fmla="*/ 125 h 450"/>
                  <a:gd name="T34" fmla="*/ 453 w 455"/>
                  <a:gd name="T35" fmla="*/ 242 h 450"/>
                  <a:gd name="T36" fmla="*/ 418 w 455"/>
                  <a:gd name="T37" fmla="*/ 354 h 450"/>
                  <a:gd name="T38" fmla="*/ 235 w 455"/>
                  <a:gd name="T39" fmla="*/ 450 h 450"/>
                  <a:gd name="T40" fmla="*/ 85 w 455"/>
                  <a:gd name="T41" fmla="*/ 385 h 450"/>
                  <a:gd name="T42" fmla="*/ 95 w 455"/>
                  <a:gd name="T43" fmla="*/ 78 h 450"/>
                  <a:gd name="T44" fmla="*/ 350 w 455"/>
                  <a:gd name="T45" fmla="*/ 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5" h="450">
                    <a:moveTo>
                      <a:pt x="350" y="54"/>
                    </a:moveTo>
                    <a:cubicBezTo>
                      <a:pt x="337" y="67"/>
                      <a:pt x="324" y="80"/>
                      <a:pt x="311" y="93"/>
                    </a:cubicBezTo>
                    <a:cubicBezTo>
                      <a:pt x="310" y="94"/>
                      <a:pt x="307" y="95"/>
                      <a:pt x="305" y="94"/>
                    </a:cubicBezTo>
                    <a:cubicBezTo>
                      <a:pt x="292" y="87"/>
                      <a:pt x="277" y="83"/>
                      <a:pt x="262" y="81"/>
                    </a:cubicBezTo>
                    <a:cubicBezTo>
                      <a:pt x="244" y="79"/>
                      <a:pt x="227" y="79"/>
                      <a:pt x="210" y="82"/>
                    </a:cubicBezTo>
                    <a:cubicBezTo>
                      <a:pt x="187" y="87"/>
                      <a:pt x="166" y="96"/>
                      <a:pt x="148" y="109"/>
                    </a:cubicBezTo>
                    <a:cubicBezTo>
                      <a:pt x="129" y="123"/>
                      <a:pt x="114" y="140"/>
                      <a:pt x="103" y="160"/>
                    </a:cubicBezTo>
                    <a:cubicBezTo>
                      <a:pt x="93" y="178"/>
                      <a:pt x="87" y="196"/>
                      <a:pt x="84" y="216"/>
                    </a:cubicBezTo>
                    <a:cubicBezTo>
                      <a:pt x="81" y="239"/>
                      <a:pt x="83" y="261"/>
                      <a:pt x="90" y="283"/>
                    </a:cubicBezTo>
                    <a:cubicBezTo>
                      <a:pt x="101" y="319"/>
                      <a:pt x="123" y="347"/>
                      <a:pt x="154" y="367"/>
                    </a:cubicBezTo>
                    <a:cubicBezTo>
                      <a:pt x="176" y="381"/>
                      <a:pt x="199" y="389"/>
                      <a:pt x="225" y="392"/>
                    </a:cubicBezTo>
                    <a:cubicBezTo>
                      <a:pt x="252" y="394"/>
                      <a:pt x="277" y="390"/>
                      <a:pt x="302" y="379"/>
                    </a:cubicBezTo>
                    <a:cubicBezTo>
                      <a:pt x="327" y="368"/>
                      <a:pt x="348" y="352"/>
                      <a:pt x="364" y="330"/>
                    </a:cubicBezTo>
                    <a:cubicBezTo>
                      <a:pt x="377" y="313"/>
                      <a:pt x="386" y="294"/>
                      <a:pt x="391" y="273"/>
                    </a:cubicBezTo>
                    <a:cubicBezTo>
                      <a:pt x="395" y="256"/>
                      <a:pt x="397" y="240"/>
                      <a:pt x="395" y="223"/>
                    </a:cubicBezTo>
                    <a:cubicBezTo>
                      <a:pt x="394" y="204"/>
                      <a:pt x="389" y="185"/>
                      <a:pt x="380" y="167"/>
                    </a:cubicBezTo>
                    <a:cubicBezTo>
                      <a:pt x="394" y="153"/>
                      <a:pt x="408" y="139"/>
                      <a:pt x="422" y="125"/>
                    </a:cubicBezTo>
                    <a:cubicBezTo>
                      <a:pt x="444" y="161"/>
                      <a:pt x="455" y="200"/>
                      <a:pt x="453" y="242"/>
                    </a:cubicBezTo>
                    <a:cubicBezTo>
                      <a:pt x="452" y="283"/>
                      <a:pt x="441" y="320"/>
                      <a:pt x="418" y="354"/>
                    </a:cubicBezTo>
                    <a:cubicBezTo>
                      <a:pt x="374" y="418"/>
                      <a:pt x="312" y="450"/>
                      <a:pt x="235" y="450"/>
                    </a:cubicBezTo>
                    <a:cubicBezTo>
                      <a:pt x="176" y="450"/>
                      <a:pt x="125" y="427"/>
                      <a:pt x="85" y="385"/>
                    </a:cubicBezTo>
                    <a:cubicBezTo>
                      <a:pt x="0" y="295"/>
                      <a:pt x="6" y="160"/>
                      <a:pt x="95" y="78"/>
                    </a:cubicBezTo>
                    <a:cubicBezTo>
                      <a:pt x="179" y="0"/>
                      <a:pt x="293" y="14"/>
                      <a:pt x="350" y="5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70570" tIns="35285" rIns="70570" bIns="352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13" dirty="0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33C2BF33-4BC1-456E-9F1C-86FDA8F60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2874828"/>
                <a:ext cx="1381125" cy="1384300"/>
              </a:xfrm>
              <a:custGeom>
                <a:avLst/>
                <a:gdLst>
                  <a:gd name="T0" fmla="*/ 363 w 433"/>
                  <a:gd name="T1" fmla="*/ 0 h 434"/>
                  <a:gd name="T2" fmla="*/ 363 w 433"/>
                  <a:gd name="T3" fmla="*/ 71 h 434"/>
                  <a:gd name="T4" fmla="*/ 432 w 433"/>
                  <a:gd name="T5" fmla="*/ 71 h 434"/>
                  <a:gd name="T6" fmla="*/ 433 w 433"/>
                  <a:gd name="T7" fmla="*/ 73 h 434"/>
                  <a:gd name="T8" fmla="*/ 408 w 433"/>
                  <a:gd name="T9" fmla="*/ 98 h 434"/>
                  <a:gd name="T10" fmla="*/ 303 w 433"/>
                  <a:gd name="T11" fmla="*/ 203 h 434"/>
                  <a:gd name="T12" fmla="*/ 292 w 433"/>
                  <a:gd name="T13" fmla="*/ 207 h 434"/>
                  <a:gd name="T14" fmla="*/ 262 w 433"/>
                  <a:gd name="T15" fmla="*/ 208 h 434"/>
                  <a:gd name="T16" fmla="*/ 255 w 433"/>
                  <a:gd name="T17" fmla="*/ 210 h 434"/>
                  <a:gd name="T18" fmla="*/ 176 w 433"/>
                  <a:gd name="T19" fmla="*/ 289 h 434"/>
                  <a:gd name="T20" fmla="*/ 141 w 433"/>
                  <a:gd name="T21" fmla="*/ 325 h 434"/>
                  <a:gd name="T22" fmla="*/ 140 w 433"/>
                  <a:gd name="T23" fmla="*/ 330 h 434"/>
                  <a:gd name="T24" fmla="*/ 146 w 433"/>
                  <a:gd name="T25" fmla="*/ 354 h 434"/>
                  <a:gd name="T26" fmla="*/ 121 w 433"/>
                  <a:gd name="T27" fmla="*/ 415 h 434"/>
                  <a:gd name="T28" fmla="*/ 67 w 433"/>
                  <a:gd name="T29" fmla="*/ 432 h 434"/>
                  <a:gd name="T30" fmla="*/ 12 w 433"/>
                  <a:gd name="T31" fmla="*/ 397 h 434"/>
                  <a:gd name="T32" fmla="*/ 4 w 433"/>
                  <a:gd name="T33" fmla="*/ 342 h 434"/>
                  <a:gd name="T34" fmla="*/ 46 w 433"/>
                  <a:gd name="T35" fmla="*/ 294 h 434"/>
                  <a:gd name="T36" fmla="*/ 105 w 433"/>
                  <a:gd name="T37" fmla="*/ 295 h 434"/>
                  <a:gd name="T38" fmla="*/ 110 w 433"/>
                  <a:gd name="T39" fmla="*/ 293 h 434"/>
                  <a:gd name="T40" fmla="*/ 191 w 433"/>
                  <a:gd name="T41" fmla="*/ 213 h 434"/>
                  <a:gd name="T42" fmla="*/ 223 w 433"/>
                  <a:gd name="T43" fmla="*/ 181 h 434"/>
                  <a:gd name="T44" fmla="*/ 227 w 433"/>
                  <a:gd name="T45" fmla="*/ 171 h 434"/>
                  <a:gd name="T46" fmla="*/ 227 w 433"/>
                  <a:gd name="T47" fmla="*/ 143 h 434"/>
                  <a:gd name="T48" fmla="*/ 231 w 433"/>
                  <a:gd name="T49" fmla="*/ 131 h 434"/>
                  <a:gd name="T50" fmla="*/ 360 w 433"/>
                  <a:gd name="T51" fmla="*/ 3 h 434"/>
                  <a:gd name="T52" fmla="*/ 363 w 433"/>
                  <a:gd name="T53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3" h="434">
                    <a:moveTo>
                      <a:pt x="363" y="0"/>
                    </a:moveTo>
                    <a:cubicBezTo>
                      <a:pt x="363" y="24"/>
                      <a:pt x="363" y="47"/>
                      <a:pt x="363" y="71"/>
                    </a:cubicBezTo>
                    <a:cubicBezTo>
                      <a:pt x="386" y="71"/>
                      <a:pt x="409" y="71"/>
                      <a:pt x="432" y="71"/>
                    </a:cubicBezTo>
                    <a:cubicBezTo>
                      <a:pt x="432" y="72"/>
                      <a:pt x="432" y="73"/>
                      <a:pt x="433" y="73"/>
                    </a:cubicBezTo>
                    <a:cubicBezTo>
                      <a:pt x="424" y="81"/>
                      <a:pt x="416" y="90"/>
                      <a:pt x="408" y="98"/>
                    </a:cubicBezTo>
                    <a:cubicBezTo>
                      <a:pt x="373" y="133"/>
                      <a:pt x="338" y="168"/>
                      <a:pt x="303" y="203"/>
                    </a:cubicBezTo>
                    <a:cubicBezTo>
                      <a:pt x="300" y="206"/>
                      <a:pt x="297" y="208"/>
                      <a:pt x="292" y="207"/>
                    </a:cubicBezTo>
                    <a:cubicBezTo>
                      <a:pt x="282" y="207"/>
                      <a:pt x="272" y="207"/>
                      <a:pt x="262" y="208"/>
                    </a:cubicBezTo>
                    <a:cubicBezTo>
                      <a:pt x="260" y="208"/>
                      <a:pt x="256" y="209"/>
                      <a:pt x="255" y="210"/>
                    </a:cubicBezTo>
                    <a:cubicBezTo>
                      <a:pt x="228" y="237"/>
                      <a:pt x="202" y="263"/>
                      <a:pt x="176" y="289"/>
                    </a:cubicBezTo>
                    <a:cubicBezTo>
                      <a:pt x="164" y="301"/>
                      <a:pt x="152" y="313"/>
                      <a:pt x="141" y="325"/>
                    </a:cubicBezTo>
                    <a:cubicBezTo>
                      <a:pt x="140" y="326"/>
                      <a:pt x="139" y="328"/>
                      <a:pt x="140" y="330"/>
                    </a:cubicBezTo>
                    <a:cubicBezTo>
                      <a:pt x="143" y="338"/>
                      <a:pt x="145" y="346"/>
                      <a:pt x="146" y="354"/>
                    </a:cubicBezTo>
                    <a:cubicBezTo>
                      <a:pt x="148" y="379"/>
                      <a:pt x="139" y="399"/>
                      <a:pt x="121" y="415"/>
                    </a:cubicBezTo>
                    <a:cubicBezTo>
                      <a:pt x="105" y="428"/>
                      <a:pt x="87" y="434"/>
                      <a:pt x="67" y="432"/>
                    </a:cubicBezTo>
                    <a:cubicBezTo>
                      <a:pt x="43" y="429"/>
                      <a:pt x="25" y="417"/>
                      <a:pt x="12" y="397"/>
                    </a:cubicBezTo>
                    <a:cubicBezTo>
                      <a:pt x="2" y="380"/>
                      <a:pt x="0" y="361"/>
                      <a:pt x="4" y="342"/>
                    </a:cubicBezTo>
                    <a:cubicBezTo>
                      <a:pt x="10" y="320"/>
                      <a:pt x="24" y="303"/>
                      <a:pt x="46" y="294"/>
                    </a:cubicBezTo>
                    <a:cubicBezTo>
                      <a:pt x="66" y="285"/>
                      <a:pt x="86" y="286"/>
                      <a:pt x="105" y="295"/>
                    </a:cubicBezTo>
                    <a:cubicBezTo>
                      <a:pt x="107" y="295"/>
                      <a:pt x="109" y="294"/>
                      <a:pt x="110" y="293"/>
                    </a:cubicBezTo>
                    <a:cubicBezTo>
                      <a:pt x="137" y="267"/>
                      <a:pt x="164" y="240"/>
                      <a:pt x="191" y="213"/>
                    </a:cubicBezTo>
                    <a:cubicBezTo>
                      <a:pt x="202" y="202"/>
                      <a:pt x="212" y="191"/>
                      <a:pt x="223" y="181"/>
                    </a:cubicBezTo>
                    <a:cubicBezTo>
                      <a:pt x="226" y="178"/>
                      <a:pt x="227" y="175"/>
                      <a:pt x="227" y="171"/>
                    </a:cubicBezTo>
                    <a:cubicBezTo>
                      <a:pt x="227" y="162"/>
                      <a:pt x="227" y="152"/>
                      <a:pt x="227" y="143"/>
                    </a:cubicBezTo>
                    <a:cubicBezTo>
                      <a:pt x="226" y="138"/>
                      <a:pt x="228" y="135"/>
                      <a:pt x="231" y="131"/>
                    </a:cubicBezTo>
                    <a:cubicBezTo>
                      <a:pt x="274" y="88"/>
                      <a:pt x="317" y="45"/>
                      <a:pt x="360" y="3"/>
                    </a:cubicBezTo>
                    <a:cubicBezTo>
                      <a:pt x="361" y="2"/>
                      <a:pt x="362" y="1"/>
                      <a:pt x="3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70570" tIns="35285" rIns="70570" bIns="352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13"/>
              </a:p>
            </p:txBody>
          </p:sp>
        </p:grpSp>
      </p:grpSp>
      <p:sp>
        <p:nvSpPr>
          <p:cNvPr id="35" name="Oval 79">
            <a:extLst>
              <a:ext uri="{FF2B5EF4-FFF2-40B4-BE49-F238E27FC236}">
                <a16:creationId xmlns:a16="http://schemas.microsoft.com/office/drawing/2014/main" id="{FBD7A9DE-5368-417F-ABF5-80B8C8620883}"/>
              </a:ext>
            </a:extLst>
          </p:cNvPr>
          <p:cNvSpPr/>
          <p:nvPr/>
        </p:nvSpPr>
        <p:spPr>
          <a:xfrm>
            <a:off x="4008824" y="2678370"/>
            <a:ext cx="624238" cy="50642"/>
          </a:xfrm>
          <a:prstGeom prst="ellipse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3" dirty="0"/>
          </a:p>
        </p:txBody>
      </p:sp>
      <p:grpSp>
        <p:nvGrpSpPr>
          <p:cNvPr id="36" name="Group 27">
            <a:extLst>
              <a:ext uri="{FF2B5EF4-FFF2-40B4-BE49-F238E27FC236}">
                <a16:creationId xmlns:a16="http://schemas.microsoft.com/office/drawing/2014/main" id="{5F9464C1-0FA0-4509-97F0-B2B81B79FC25}"/>
              </a:ext>
            </a:extLst>
          </p:cNvPr>
          <p:cNvGrpSpPr/>
          <p:nvPr/>
        </p:nvGrpSpPr>
        <p:grpSpPr>
          <a:xfrm rot="19680770">
            <a:off x="2904452" y="1592237"/>
            <a:ext cx="946161" cy="963392"/>
            <a:chOff x="4742068" y="1262522"/>
            <a:chExt cx="520700" cy="1146176"/>
          </a:xfrm>
          <a:solidFill>
            <a:srgbClr val="7030A0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2E70A360-E7E9-490A-B22E-72C3A97A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068" y="1448260"/>
              <a:ext cx="520700" cy="960438"/>
            </a:xfrm>
            <a:custGeom>
              <a:avLst/>
              <a:gdLst>
                <a:gd name="T0" fmla="*/ 359 w 740"/>
                <a:gd name="T1" fmla="*/ 85 h 685"/>
                <a:gd name="T2" fmla="*/ 297 w 740"/>
                <a:gd name="T3" fmla="*/ 76 h 685"/>
                <a:gd name="T4" fmla="*/ 263 w 740"/>
                <a:gd name="T5" fmla="*/ 70 h 685"/>
                <a:gd name="T6" fmla="*/ 241 w 740"/>
                <a:gd name="T7" fmla="*/ 80 h 685"/>
                <a:gd name="T8" fmla="*/ 179 w 740"/>
                <a:gd name="T9" fmla="*/ 154 h 685"/>
                <a:gd name="T10" fmla="*/ 147 w 740"/>
                <a:gd name="T11" fmla="*/ 165 h 685"/>
                <a:gd name="T12" fmla="*/ 123 w 740"/>
                <a:gd name="T13" fmla="*/ 141 h 685"/>
                <a:gd name="T14" fmla="*/ 129 w 740"/>
                <a:gd name="T15" fmla="*/ 114 h 685"/>
                <a:gd name="T16" fmla="*/ 214 w 740"/>
                <a:gd name="T17" fmla="*/ 12 h 685"/>
                <a:gd name="T18" fmla="*/ 237 w 740"/>
                <a:gd name="T19" fmla="*/ 1 h 685"/>
                <a:gd name="T20" fmla="*/ 402 w 740"/>
                <a:gd name="T21" fmla="*/ 2 h 685"/>
                <a:gd name="T22" fmla="*/ 502 w 740"/>
                <a:gd name="T23" fmla="*/ 43 h 685"/>
                <a:gd name="T24" fmla="*/ 544 w 740"/>
                <a:gd name="T25" fmla="*/ 99 h 685"/>
                <a:gd name="T26" fmla="*/ 582 w 740"/>
                <a:gd name="T27" fmla="*/ 170 h 685"/>
                <a:gd name="T28" fmla="*/ 603 w 740"/>
                <a:gd name="T29" fmla="*/ 210 h 685"/>
                <a:gd name="T30" fmla="*/ 614 w 740"/>
                <a:gd name="T31" fmla="*/ 213 h 685"/>
                <a:gd name="T32" fmla="*/ 690 w 740"/>
                <a:gd name="T33" fmla="*/ 161 h 685"/>
                <a:gd name="T34" fmla="*/ 724 w 740"/>
                <a:gd name="T35" fmla="*/ 160 h 685"/>
                <a:gd name="T36" fmla="*/ 739 w 740"/>
                <a:gd name="T37" fmla="*/ 190 h 685"/>
                <a:gd name="T38" fmla="*/ 722 w 740"/>
                <a:gd name="T39" fmla="*/ 217 h 685"/>
                <a:gd name="T40" fmla="*/ 679 w 740"/>
                <a:gd name="T41" fmla="*/ 247 h 685"/>
                <a:gd name="T42" fmla="*/ 606 w 740"/>
                <a:gd name="T43" fmla="*/ 297 h 685"/>
                <a:gd name="T44" fmla="*/ 569 w 740"/>
                <a:gd name="T45" fmla="*/ 287 h 685"/>
                <a:gd name="T46" fmla="*/ 488 w 740"/>
                <a:gd name="T47" fmla="*/ 170 h 685"/>
                <a:gd name="T48" fmla="*/ 486 w 740"/>
                <a:gd name="T49" fmla="*/ 168 h 685"/>
                <a:gd name="T50" fmla="*/ 423 w 740"/>
                <a:gd name="T51" fmla="*/ 257 h 685"/>
                <a:gd name="T52" fmla="*/ 434 w 740"/>
                <a:gd name="T53" fmla="*/ 268 h 685"/>
                <a:gd name="T54" fmla="*/ 554 w 740"/>
                <a:gd name="T55" fmla="*/ 374 h 685"/>
                <a:gd name="T56" fmla="*/ 570 w 740"/>
                <a:gd name="T57" fmla="*/ 388 h 685"/>
                <a:gd name="T58" fmla="*/ 583 w 740"/>
                <a:gd name="T59" fmla="*/ 419 h 685"/>
                <a:gd name="T60" fmla="*/ 583 w 740"/>
                <a:gd name="T61" fmla="*/ 483 h 685"/>
                <a:gd name="T62" fmla="*/ 584 w 740"/>
                <a:gd name="T63" fmla="*/ 637 h 685"/>
                <a:gd name="T64" fmla="*/ 563 w 740"/>
                <a:gd name="T65" fmla="*/ 674 h 685"/>
                <a:gd name="T66" fmla="*/ 505 w 740"/>
                <a:gd name="T67" fmla="*/ 652 h 685"/>
                <a:gd name="T68" fmla="*/ 503 w 740"/>
                <a:gd name="T69" fmla="*/ 637 h 685"/>
                <a:gd name="T70" fmla="*/ 503 w 740"/>
                <a:gd name="T71" fmla="*/ 465 h 685"/>
                <a:gd name="T72" fmla="*/ 485 w 740"/>
                <a:gd name="T73" fmla="*/ 431 h 685"/>
                <a:gd name="T74" fmla="*/ 361 w 740"/>
                <a:gd name="T75" fmla="*/ 345 h 685"/>
                <a:gd name="T76" fmla="*/ 359 w 740"/>
                <a:gd name="T77" fmla="*/ 344 h 685"/>
                <a:gd name="T78" fmla="*/ 330 w 740"/>
                <a:gd name="T79" fmla="*/ 384 h 685"/>
                <a:gd name="T80" fmla="*/ 291 w 740"/>
                <a:gd name="T81" fmla="*/ 437 h 685"/>
                <a:gd name="T82" fmla="*/ 259 w 740"/>
                <a:gd name="T83" fmla="*/ 454 h 685"/>
                <a:gd name="T84" fmla="*/ 41 w 740"/>
                <a:gd name="T85" fmla="*/ 455 h 685"/>
                <a:gd name="T86" fmla="*/ 1 w 740"/>
                <a:gd name="T87" fmla="*/ 412 h 685"/>
                <a:gd name="T88" fmla="*/ 42 w 740"/>
                <a:gd name="T89" fmla="*/ 373 h 685"/>
                <a:gd name="T90" fmla="*/ 205 w 740"/>
                <a:gd name="T91" fmla="*/ 373 h 685"/>
                <a:gd name="T92" fmla="*/ 237 w 740"/>
                <a:gd name="T93" fmla="*/ 352 h 685"/>
                <a:gd name="T94" fmla="*/ 271 w 740"/>
                <a:gd name="T95" fmla="*/ 278 h 685"/>
                <a:gd name="T96" fmla="*/ 304 w 740"/>
                <a:gd name="T97" fmla="*/ 206 h 685"/>
                <a:gd name="T98" fmla="*/ 334 w 740"/>
                <a:gd name="T99" fmla="*/ 141 h 685"/>
                <a:gd name="T100" fmla="*/ 358 w 740"/>
                <a:gd name="T101" fmla="*/ 88 h 685"/>
                <a:gd name="T102" fmla="*/ 359 w 740"/>
                <a:gd name="T103" fmla="*/ 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0" h="685">
                  <a:moveTo>
                    <a:pt x="359" y="85"/>
                  </a:moveTo>
                  <a:cubicBezTo>
                    <a:pt x="338" y="82"/>
                    <a:pt x="318" y="79"/>
                    <a:pt x="297" y="76"/>
                  </a:cubicBezTo>
                  <a:cubicBezTo>
                    <a:pt x="286" y="74"/>
                    <a:pt x="274" y="72"/>
                    <a:pt x="263" y="70"/>
                  </a:cubicBezTo>
                  <a:cubicBezTo>
                    <a:pt x="253" y="69"/>
                    <a:pt x="247" y="73"/>
                    <a:pt x="241" y="80"/>
                  </a:cubicBezTo>
                  <a:cubicBezTo>
                    <a:pt x="220" y="105"/>
                    <a:pt x="200" y="129"/>
                    <a:pt x="179" y="154"/>
                  </a:cubicBezTo>
                  <a:cubicBezTo>
                    <a:pt x="171" y="164"/>
                    <a:pt x="159" y="168"/>
                    <a:pt x="147" y="165"/>
                  </a:cubicBezTo>
                  <a:cubicBezTo>
                    <a:pt x="134" y="162"/>
                    <a:pt x="126" y="154"/>
                    <a:pt x="123" y="141"/>
                  </a:cubicBezTo>
                  <a:cubicBezTo>
                    <a:pt x="120" y="132"/>
                    <a:pt x="122" y="122"/>
                    <a:pt x="129" y="114"/>
                  </a:cubicBezTo>
                  <a:cubicBezTo>
                    <a:pt x="157" y="80"/>
                    <a:pt x="185" y="46"/>
                    <a:pt x="214" y="12"/>
                  </a:cubicBezTo>
                  <a:cubicBezTo>
                    <a:pt x="220" y="5"/>
                    <a:pt x="227" y="1"/>
                    <a:pt x="237" y="1"/>
                  </a:cubicBezTo>
                  <a:cubicBezTo>
                    <a:pt x="292" y="1"/>
                    <a:pt x="347" y="0"/>
                    <a:pt x="402" y="2"/>
                  </a:cubicBezTo>
                  <a:cubicBezTo>
                    <a:pt x="440" y="3"/>
                    <a:pt x="474" y="18"/>
                    <a:pt x="502" y="43"/>
                  </a:cubicBezTo>
                  <a:cubicBezTo>
                    <a:pt x="520" y="59"/>
                    <a:pt x="533" y="79"/>
                    <a:pt x="544" y="99"/>
                  </a:cubicBezTo>
                  <a:cubicBezTo>
                    <a:pt x="556" y="123"/>
                    <a:pt x="569" y="147"/>
                    <a:pt x="582" y="170"/>
                  </a:cubicBezTo>
                  <a:cubicBezTo>
                    <a:pt x="589" y="184"/>
                    <a:pt x="596" y="197"/>
                    <a:pt x="603" y="210"/>
                  </a:cubicBezTo>
                  <a:cubicBezTo>
                    <a:pt x="606" y="215"/>
                    <a:pt x="610" y="216"/>
                    <a:pt x="614" y="213"/>
                  </a:cubicBezTo>
                  <a:cubicBezTo>
                    <a:pt x="640" y="196"/>
                    <a:pt x="665" y="178"/>
                    <a:pt x="690" y="161"/>
                  </a:cubicBezTo>
                  <a:cubicBezTo>
                    <a:pt x="701" y="154"/>
                    <a:pt x="713" y="154"/>
                    <a:pt x="724" y="160"/>
                  </a:cubicBezTo>
                  <a:cubicBezTo>
                    <a:pt x="734" y="167"/>
                    <a:pt x="740" y="177"/>
                    <a:pt x="739" y="190"/>
                  </a:cubicBezTo>
                  <a:cubicBezTo>
                    <a:pt x="739" y="202"/>
                    <a:pt x="732" y="210"/>
                    <a:pt x="722" y="217"/>
                  </a:cubicBezTo>
                  <a:cubicBezTo>
                    <a:pt x="707" y="227"/>
                    <a:pt x="693" y="237"/>
                    <a:pt x="679" y="247"/>
                  </a:cubicBezTo>
                  <a:cubicBezTo>
                    <a:pt x="655" y="263"/>
                    <a:pt x="631" y="280"/>
                    <a:pt x="606" y="297"/>
                  </a:cubicBezTo>
                  <a:cubicBezTo>
                    <a:pt x="593" y="305"/>
                    <a:pt x="577" y="299"/>
                    <a:pt x="569" y="287"/>
                  </a:cubicBezTo>
                  <a:cubicBezTo>
                    <a:pt x="542" y="248"/>
                    <a:pt x="515" y="209"/>
                    <a:pt x="488" y="170"/>
                  </a:cubicBezTo>
                  <a:cubicBezTo>
                    <a:pt x="488" y="170"/>
                    <a:pt x="487" y="169"/>
                    <a:pt x="486" y="168"/>
                  </a:cubicBezTo>
                  <a:cubicBezTo>
                    <a:pt x="465" y="198"/>
                    <a:pt x="444" y="227"/>
                    <a:pt x="423" y="257"/>
                  </a:cubicBezTo>
                  <a:cubicBezTo>
                    <a:pt x="427" y="261"/>
                    <a:pt x="431" y="265"/>
                    <a:pt x="434" y="268"/>
                  </a:cubicBezTo>
                  <a:cubicBezTo>
                    <a:pt x="474" y="303"/>
                    <a:pt x="514" y="338"/>
                    <a:pt x="554" y="374"/>
                  </a:cubicBezTo>
                  <a:cubicBezTo>
                    <a:pt x="559" y="378"/>
                    <a:pt x="565" y="383"/>
                    <a:pt x="570" y="388"/>
                  </a:cubicBezTo>
                  <a:cubicBezTo>
                    <a:pt x="579" y="396"/>
                    <a:pt x="583" y="407"/>
                    <a:pt x="583" y="419"/>
                  </a:cubicBezTo>
                  <a:cubicBezTo>
                    <a:pt x="583" y="440"/>
                    <a:pt x="583" y="461"/>
                    <a:pt x="583" y="483"/>
                  </a:cubicBezTo>
                  <a:cubicBezTo>
                    <a:pt x="584" y="534"/>
                    <a:pt x="584" y="585"/>
                    <a:pt x="584" y="637"/>
                  </a:cubicBezTo>
                  <a:cubicBezTo>
                    <a:pt x="584" y="653"/>
                    <a:pt x="577" y="666"/>
                    <a:pt x="563" y="674"/>
                  </a:cubicBezTo>
                  <a:cubicBezTo>
                    <a:pt x="541" y="685"/>
                    <a:pt x="513" y="676"/>
                    <a:pt x="505" y="652"/>
                  </a:cubicBezTo>
                  <a:cubicBezTo>
                    <a:pt x="503" y="647"/>
                    <a:pt x="503" y="642"/>
                    <a:pt x="503" y="637"/>
                  </a:cubicBezTo>
                  <a:cubicBezTo>
                    <a:pt x="502" y="579"/>
                    <a:pt x="502" y="522"/>
                    <a:pt x="503" y="465"/>
                  </a:cubicBezTo>
                  <a:cubicBezTo>
                    <a:pt x="503" y="450"/>
                    <a:pt x="498" y="439"/>
                    <a:pt x="485" y="431"/>
                  </a:cubicBezTo>
                  <a:cubicBezTo>
                    <a:pt x="444" y="402"/>
                    <a:pt x="402" y="373"/>
                    <a:pt x="361" y="345"/>
                  </a:cubicBezTo>
                  <a:cubicBezTo>
                    <a:pt x="361" y="344"/>
                    <a:pt x="360" y="344"/>
                    <a:pt x="359" y="344"/>
                  </a:cubicBezTo>
                  <a:cubicBezTo>
                    <a:pt x="350" y="357"/>
                    <a:pt x="340" y="371"/>
                    <a:pt x="330" y="384"/>
                  </a:cubicBezTo>
                  <a:cubicBezTo>
                    <a:pt x="317" y="402"/>
                    <a:pt x="304" y="420"/>
                    <a:pt x="291" y="437"/>
                  </a:cubicBezTo>
                  <a:cubicBezTo>
                    <a:pt x="283" y="448"/>
                    <a:pt x="273" y="454"/>
                    <a:pt x="259" y="454"/>
                  </a:cubicBezTo>
                  <a:cubicBezTo>
                    <a:pt x="186" y="454"/>
                    <a:pt x="113" y="455"/>
                    <a:pt x="41" y="455"/>
                  </a:cubicBezTo>
                  <a:cubicBezTo>
                    <a:pt x="17" y="455"/>
                    <a:pt x="0" y="435"/>
                    <a:pt x="1" y="412"/>
                  </a:cubicBezTo>
                  <a:cubicBezTo>
                    <a:pt x="1" y="390"/>
                    <a:pt x="21" y="373"/>
                    <a:pt x="42" y="373"/>
                  </a:cubicBezTo>
                  <a:cubicBezTo>
                    <a:pt x="97" y="373"/>
                    <a:pt x="151" y="373"/>
                    <a:pt x="205" y="373"/>
                  </a:cubicBezTo>
                  <a:cubicBezTo>
                    <a:pt x="226" y="373"/>
                    <a:pt x="231" y="367"/>
                    <a:pt x="237" y="352"/>
                  </a:cubicBezTo>
                  <a:cubicBezTo>
                    <a:pt x="248" y="327"/>
                    <a:pt x="260" y="303"/>
                    <a:pt x="271" y="278"/>
                  </a:cubicBezTo>
                  <a:cubicBezTo>
                    <a:pt x="282" y="254"/>
                    <a:pt x="293" y="230"/>
                    <a:pt x="304" y="206"/>
                  </a:cubicBezTo>
                  <a:cubicBezTo>
                    <a:pt x="314" y="184"/>
                    <a:pt x="324" y="163"/>
                    <a:pt x="334" y="141"/>
                  </a:cubicBezTo>
                  <a:cubicBezTo>
                    <a:pt x="342" y="123"/>
                    <a:pt x="350" y="106"/>
                    <a:pt x="358" y="88"/>
                  </a:cubicBezTo>
                  <a:cubicBezTo>
                    <a:pt x="358" y="88"/>
                    <a:pt x="358" y="87"/>
                    <a:pt x="3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0570" tIns="35285" rIns="70570" bIns="35285" numCol="1" anchor="t" anchorCtr="0" compatLnSpc="1">
              <a:prstTxWarp prst="textNoShape">
                <a:avLst/>
              </a:prstTxWarp>
            </a:bodyPr>
            <a:lstStyle/>
            <a:p>
              <a:endParaRPr lang="en-US" sz="1113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E0822EEE-CBC2-4122-AC69-C7A2F5024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806" y="1262522"/>
              <a:ext cx="111125" cy="219075"/>
            </a:xfrm>
            <a:custGeom>
              <a:avLst/>
              <a:gdLst>
                <a:gd name="T0" fmla="*/ 78 w 157"/>
                <a:gd name="T1" fmla="*/ 0 h 156"/>
                <a:gd name="T2" fmla="*/ 157 w 157"/>
                <a:gd name="T3" fmla="*/ 78 h 156"/>
                <a:gd name="T4" fmla="*/ 79 w 157"/>
                <a:gd name="T5" fmla="*/ 156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3" y="0"/>
                    <a:pt x="157" y="34"/>
                    <a:pt x="157" y="78"/>
                  </a:cubicBezTo>
                  <a:cubicBezTo>
                    <a:pt x="156" y="121"/>
                    <a:pt x="123" y="156"/>
                    <a:pt x="79" y="156"/>
                  </a:cubicBezTo>
                  <a:cubicBezTo>
                    <a:pt x="34" y="156"/>
                    <a:pt x="0" y="122"/>
                    <a:pt x="0" y="78"/>
                  </a:cubicBezTo>
                  <a:cubicBezTo>
                    <a:pt x="0" y="33"/>
                    <a:pt x="34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0570" tIns="35285" rIns="70570" bIns="35285" numCol="1" anchor="t" anchorCtr="0" compatLnSpc="1">
              <a:prstTxWarp prst="textNoShape">
                <a:avLst/>
              </a:prstTxWarp>
            </a:bodyPr>
            <a:lstStyle/>
            <a:p>
              <a:endParaRPr lang="en-US" sz="1113"/>
            </a:p>
          </p:txBody>
        </p:sp>
      </p:grpSp>
      <p:sp>
        <p:nvSpPr>
          <p:cNvPr id="39" name="Oval 80">
            <a:extLst>
              <a:ext uri="{FF2B5EF4-FFF2-40B4-BE49-F238E27FC236}">
                <a16:creationId xmlns:a16="http://schemas.microsoft.com/office/drawing/2014/main" id="{28DE37FC-A6EA-40B6-812D-B1B4DEAC1533}"/>
              </a:ext>
            </a:extLst>
          </p:cNvPr>
          <p:cNvSpPr/>
          <p:nvPr/>
        </p:nvSpPr>
        <p:spPr>
          <a:xfrm>
            <a:off x="2973682" y="2910932"/>
            <a:ext cx="249575" cy="55528"/>
          </a:xfrm>
          <a:prstGeom prst="ellipse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13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95503" y="3478147"/>
            <a:ext cx="15893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Думы № 238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22.02.2019 </a:t>
            </a:r>
            <a:endParaRPr lang="ru-RU" sz="1100" dirty="0"/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gray">
          <a:xfrm>
            <a:off x="785110" y="3706031"/>
            <a:ext cx="1606782" cy="7538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endParaRPr lang="ru-RU" sz="1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131 109,02</a:t>
            </a:r>
          </a:p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Расходы 1 275 126,16</a:t>
            </a:r>
          </a:p>
          <a:p>
            <a:pPr algn="ctr"/>
            <a:r>
              <a:rPr lang="ru-RU" sz="1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11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144 </a:t>
            </a:r>
            <a:r>
              <a:rPr lang="ru-RU" sz="1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017,14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361903" y="3140695"/>
            <a:ext cx="144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Думы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№263 от 22.04.2019</a:t>
            </a:r>
            <a:endParaRPr lang="ru-RU" sz="1100" dirty="0"/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gray">
          <a:xfrm>
            <a:off x="2302352" y="3572017"/>
            <a:ext cx="1560302" cy="7538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endParaRPr lang="ru-RU" sz="1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Доходы 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1 175 798,51</a:t>
            </a:r>
          </a:p>
          <a:p>
            <a:pPr algn="ctr"/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Расходы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1 339 763,02</a:t>
            </a:r>
          </a:p>
          <a:p>
            <a:pPr algn="ctr"/>
            <a:r>
              <a:rPr lang="ru-RU" sz="1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11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163 </a:t>
            </a:r>
            <a:r>
              <a:rPr lang="ru-RU" sz="1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964,51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802556" y="2802370"/>
            <a:ext cx="13843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Думы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№290 от 30.08.2019</a:t>
            </a:r>
            <a:endParaRPr lang="ru-RU" sz="1100" dirty="0"/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gray">
          <a:xfrm>
            <a:off x="3747069" y="3204154"/>
            <a:ext cx="1481344" cy="6380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endParaRPr lang="ru-RU" sz="772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Доходы 1 250 391,91</a:t>
            </a:r>
          </a:p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Расходы 1 416 326,60</a:t>
            </a:r>
          </a:p>
          <a:p>
            <a:pPr algn="ctr"/>
            <a:r>
              <a:rPr lang="ru-RU" sz="11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Дефицит   </a:t>
            </a:r>
            <a:r>
              <a:rPr lang="ru-RU" sz="1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165 </a:t>
            </a:r>
            <a:r>
              <a:rPr lang="ru-RU" sz="11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934,69</a:t>
            </a:r>
            <a:endParaRPr lang="ru-RU" sz="11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22929" y="2309549"/>
            <a:ext cx="14301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Думы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№362 от 17.12.2019</a:t>
            </a:r>
            <a:endParaRPr lang="ru-RU" sz="1100" dirty="0"/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gray">
          <a:xfrm>
            <a:off x="5225121" y="3356138"/>
            <a:ext cx="1492449" cy="7538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1 250 710,96</a:t>
            </a:r>
          </a:p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Расходы 1 401 269,62</a:t>
            </a:r>
          </a:p>
          <a:p>
            <a:pPr algn="ctr"/>
            <a:r>
              <a:rPr lang="ru-RU" sz="1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Дефицит 150 558,66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18784" y="1188207"/>
            <a:ext cx="25679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96876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года осуществлено 4 корректировки бюджета, в результате чего доходная часть бюджета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2019 год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увеличена на 280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128,56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.;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расходная    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 426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710,32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D59F04-68DA-4C37-B312-2BF3FDFEEBB2}"/>
              </a:ext>
            </a:extLst>
          </p:cNvPr>
          <p:cNvSpPr txBox="1"/>
          <p:nvPr/>
        </p:nvSpPr>
        <p:spPr>
          <a:xfrm>
            <a:off x="1119554" y="2900197"/>
            <a:ext cx="56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800" b="1" noProof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4D59F04-68DA-4C37-B312-2BF3FDFEEBB2}"/>
              </a:ext>
            </a:extLst>
          </p:cNvPr>
          <p:cNvSpPr txBox="1"/>
          <p:nvPr/>
        </p:nvSpPr>
        <p:spPr>
          <a:xfrm>
            <a:off x="2581975" y="2505070"/>
            <a:ext cx="55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D59F04-68DA-4C37-B312-2BF3FDFEEBB2}"/>
              </a:ext>
            </a:extLst>
          </p:cNvPr>
          <p:cNvSpPr txBox="1"/>
          <p:nvPr/>
        </p:nvSpPr>
        <p:spPr>
          <a:xfrm>
            <a:off x="4091735" y="2019050"/>
            <a:ext cx="541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D59F04-68DA-4C37-B312-2BF3FDFEEBB2}"/>
              </a:ext>
            </a:extLst>
          </p:cNvPr>
          <p:cNvSpPr txBox="1"/>
          <p:nvPr/>
        </p:nvSpPr>
        <p:spPr>
          <a:xfrm>
            <a:off x="5471590" y="1575202"/>
            <a:ext cx="58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207" y="1127418"/>
            <a:ext cx="2491509" cy="108884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444" y="318440"/>
            <a:ext cx="5974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общественно-значимых проектов, реализованных на территории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00301"/>
              </p:ext>
            </p:extLst>
          </p:nvPr>
        </p:nvGraphicFramePr>
        <p:xfrm>
          <a:off x="387458" y="974191"/>
          <a:ext cx="6571280" cy="3481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966">
                  <a:extLst>
                    <a:ext uri="{9D8B030D-6E8A-4147-A177-3AD203B41FA5}">
                      <a16:colId xmlns:a16="http://schemas.microsoft.com/office/drawing/2014/main" val="1219235411"/>
                    </a:ext>
                  </a:extLst>
                </a:gridCol>
                <a:gridCol w="1216617">
                  <a:extLst>
                    <a:ext uri="{9D8B030D-6E8A-4147-A177-3AD203B41FA5}">
                      <a16:colId xmlns:a16="http://schemas.microsoft.com/office/drawing/2014/main" val="2436345969"/>
                    </a:ext>
                  </a:extLst>
                </a:gridCol>
                <a:gridCol w="1681566">
                  <a:extLst>
                    <a:ext uri="{9D8B030D-6E8A-4147-A177-3AD203B41FA5}">
                      <a16:colId xmlns:a16="http://schemas.microsoft.com/office/drawing/2014/main" val="1144003512"/>
                    </a:ext>
                  </a:extLst>
                </a:gridCol>
                <a:gridCol w="1356101">
                  <a:extLst>
                    <a:ext uri="{9D8B030D-6E8A-4147-A177-3AD203B41FA5}">
                      <a16:colId xmlns:a16="http://schemas.microsoft.com/office/drawing/2014/main" val="1828605824"/>
                    </a:ext>
                  </a:extLst>
                </a:gridCol>
                <a:gridCol w="2007030">
                  <a:extLst>
                    <a:ext uri="{9D8B030D-6E8A-4147-A177-3AD203B41FA5}">
                      <a16:colId xmlns:a16="http://schemas.microsoft.com/office/drawing/2014/main" val="488233667"/>
                    </a:ext>
                  </a:extLst>
                </a:gridCol>
              </a:tblGrid>
              <a:tr h="620232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общественного проекта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финансирования,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Полученные результаты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573149"/>
                  </a:ext>
                </a:extLst>
              </a:tr>
              <a:tr h="1488558">
                <a:tc>
                  <a:txBody>
                    <a:bodyPr/>
                    <a:lstStyle/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дворов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(благоустройство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дворовых территорий спортивными площадками)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Индустриальная 5,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ул. Менделеева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6,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ул. Набережная 8,</a:t>
                      </a:r>
                    </a:p>
                    <a:p>
                      <a:pPr algn="ctr"/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.Первомайская 4,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пр.50 лет Октября 1,</a:t>
                      </a:r>
                    </a:p>
                    <a:p>
                      <a:pPr algn="ctr"/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.Гастелло 14,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Арсеньева 24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Советская 20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9 904,7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Комфортное проживание жителей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многоквартирных домах и вовлечение граждан в регулярные занятия физическим спортом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254069"/>
                  </a:ext>
                </a:extLst>
              </a:tr>
              <a:tr h="1372781">
                <a:tc>
                  <a:txBody>
                    <a:bodyPr/>
                    <a:lstStyle/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дворов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(работы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ремонту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внутридворовых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дорог, тротуаров)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Ул.Ключевская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</a:t>
                      </a:r>
                    </a:p>
                    <a:p>
                      <a:pPr algn="ctr"/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Ул.Комсомольская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17,</a:t>
                      </a:r>
                    </a:p>
                    <a:p>
                      <a:pPr algn="ctr"/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Ул.Ленинская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</a:t>
                      </a:r>
                    </a:p>
                    <a:p>
                      <a:pPr algn="ctr"/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Ул.Набережная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д.4,</a:t>
                      </a:r>
                    </a:p>
                    <a:p>
                      <a:pPr algn="ctr"/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Ул.Набережная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д.7,</a:t>
                      </a:r>
                    </a:p>
                    <a:p>
                      <a:pPr algn="ctr"/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Ул.Пушкинская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39-а,</a:t>
                      </a:r>
                    </a:p>
                    <a:p>
                      <a:pPr algn="ctr"/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Ул.Строительная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9 196,8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Приведение придомовых территорий в надлежащий вид в целях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комфортного проживания жителей.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91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1056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435496"/>
              </p:ext>
            </p:extLst>
          </p:nvPr>
        </p:nvGraphicFramePr>
        <p:xfrm>
          <a:off x="426202" y="948368"/>
          <a:ext cx="6569612" cy="3336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7">
                  <a:extLst>
                    <a:ext uri="{9D8B030D-6E8A-4147-A177-3AD203B41FA5}">
                      <a16:colId xmlns:a16="http://schemas.microsoft.com/office/drawing/2014/main" val="2382989175"/>
                    </a:ext>
                  </a:extLst>
                </a:gridCol>
                <a:gridCol w="1185319">
                  <a:extLst>
                    <a:ext uri="{9D8B030D-6E8A-4147-A177-3AD203B41FA5}">
                      <a16:colId xmlns:a16="http://schemas.microsoft.com/office/drawing/2014/main" val="1655794676"/>
                    </a:ext>
                  </a:extLst>
                </a:gridCol>
                <a:gridCol w="1712128">
                  <a:extLst>
                    <a:ext uri="{9D8B030D-6E8A-4147-A177-3AD203B41FA5}">
                      <a16:colId xmlns:a16="http://schemas.microsoft.com/office/drawing/2014/main" val="32042839"/>
                    </a:ext>
                  </a:extLst>
                </a:gridCol>
                <a:gridCol w="1355757">
                  <a:extLst>
                    <a:ext uri="{9D8B030D-6E8A-4147-A177-3AD203B41FA5}">
                      <a16:colId xmlns:a16="http://schemas.microsoft.com/office/drawing/2014/main" val="2116610854"/>
                    </a:ext>
                  </a:extLst>
                </a:gridCol>
                <a:gridCol w="2006521">
                  <a:extLst>
                    <a:ext uri="{9D8B030D-6E8A-4147-A177-3AD203B41FA5}">
                      <a16:colId xmlns:a16="http://schemas.microsoft.com/office/drawing/2014/main" val="1228641005"/>
                    </a:ext>
                  </a:extLst>
                </a:gridCol>
              </a:tblGrid>
              <a:tr h="451580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общественного проекта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финансирования,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Полученные результаты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5345"/>
                  </a:ext>
                </a:extLst>
              </a:tr>
              <a:tr h="704465">
                <a:tc>
                  <a:txBody>
                    <a:bodyPr/>
                    <a:lstStyle/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пешеходной дороги </a:t>
                      </a:r>
                      <a:r>
                        <a:rPr lang="ru-RU" sz="105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ул. Осипенко (бульвар)</a:t>
                      </a:r>
                      <a:endParaRPr lang="ru-RU" sz="105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дома №45 по ул. Осипенко до дома №2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715,3 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комфортного общественного пространства для густонаселенного микрорайона г .Дальнегорска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138681"/>
                  </a:ext>
                </a:extLst>
              </a:tr>
              <a:tr h="928477">
                <a:tc>
                  <a:txBody>
                    <a:bodyPr/>
                    <a:lstStyle/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 имени Пушкина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(работы</a:t>
                      </a:r>
                      <a:r>
                        <a:rPr lang="ru-RU" sz="105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обустройству фонтана)</a:t>
                      </a:r>
                      <a:endParaRPr lang="ru-RU" sz="105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города, в 96 м. от проспекта 50 лет Октября, д.106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9 416,0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 комфортных условий для отдыха жителей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г.Дальнегорска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9642"/>
                  </a:ext>
                </a:extLst>
              </a:tr>
              <a:tr h="944540">
                <a:tc>
                  <a:txBody>
                    <a:bodyPr/>
                    <a:lstStyle/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современной городской среды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ул.Пионерская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</a:t>
                      </a:r>
                    </a:p>
                    <a:p>
                      <a:pPr algn="ctr"/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ул.Строительная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6 523,0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05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Приведение придомовых территорий в надлежащий вид в целях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комфортного проживания жителей.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74004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6202" y="294452"/>
            <a:ext cx="6431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реализации общественно-значимых проектов, </a:t>
            </a:r>
            <a:endParaRPr lang="ru-RU" sz="14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1162058" algn="l"/>
              </a:tabLst>
            </a:pP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реализованных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5417344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957" y="333198"/>
            <a:ext cx="6439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долговой нагрузки на бюджет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1795" y="3917349"/>
            <a:ext cx="4804475" cy="68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2019 года исполнен с дефицитом, но источником покрытия дефицита стали остатки средств, сложившиеся на 01.01.2019 г. на едином счете бюджета. 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Долговые обязательства отсутствуют. 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9489" y="3918733"/>
            <a:ext cx="4909089" cy="680818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224241"/>
              </p:ext>
            </p:extLst>
          </p:nvPr>
        </p:nvGraphicFramePr>
        <p:xfrm>
          <a:off x="712918" y="849448"/>
          <a:ext cx="5966849" cy="2746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759">
                  <a:extLst>
                    <a:ext uri="{9D8B030D-6E8A-4147-A177-3AD203B41FA5}">
                      <a16:colId xmlns:a16="http://schemas.microsoft.com/office/drawing/2014/main" val="2115133973"/>
                    </a:ext>
                  </a:extLst>
                </a:gridCol>
                <a:gridCol w="1455250">
                  <a:extLst>
                    <a:ext uri="{9D8B030D-6E8A-4147-A177-3AD203B41FA5}">
                      <a16:colId xmlns:a16="http://schemas.microsoft.com/office/drawing/2014/main" val="2430936045"/>
                    </a:ext>
                  </a:extLst>
                </a:gridCol>
                <a:gridCol w="1456840">
                  <a:extLst>
                    <a:ext uri="{9D8B030D-6E8A-4147-A177-3AD203B41FA5}">
                      <a16:colId xmlns:a16="http://schemas.microsoft.com/office/drawing/2014/main" val="2088775234"/>
                    </a:ext>
                  </a:extLst>
                </a:gridCol>
              </a:tblGrid>
              <a:tr h="36899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Характеристика долговой нагрузки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На 01.01.2019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533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муниципального долга к налоговым и неналоговым доходам, 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0 %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0%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524211"/>
                  </a:ext>
                </a:extLst>
              </a:tr>
              <a:tr h="3081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муниципального долга, в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857159"/>
                  </a:ext>
                </a:extLst>
              </a:tr>
              <a:tr h="2944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муниципальные ценные бумаги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85937"/>
                  </a:ext>
                </a:extLst>
              </a:tr>
              <a:tr h="3022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бюджетные кредиты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56208"/>
                  </a:ext>
                </a:extLst>
              </a:tr>
              <a:tr h="2789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кредиты кредитных организаций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13461"/>
                  </a:ext>
                </a:extLst>
              </a:tr>
              <a:tr h="2789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муниципальные гарантии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7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46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4130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18364" y="215978"/>
            <a:ext cx="6967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национальных проектов в Дальнегорском городском округе в 2019 году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5" name="Group 3">
            <a:extLst>
              <a:ext uri="{FF2B5EF4-FFF2-40B4-BE49-F238E27FC236}">
                <a16:creationId xmlns:a16="http://schemas.microsoft.com/office/drawing/2014/main" id="{9F1809EB-9704-4D92-8EC0-5A7F8D7A5E33}"/>
              </a:ext>
            </a:extLst>
          </p:cNvPr>
          <p:cNvGrpSpPr/>
          <p:nvPr/>
        </p:nvGrpSpPr>
        <p:grpSpPr>
          <a:xfrm>
            <a:off x="218364" y="356856"/>
            <a:ext cx="3143146" cy="2253200"/>
            <a:chOff x="1" y="937042"/>
            <a:chExt cx="3143146" cy="2253200"/>
          </a:xfrm>
        </p:grpSpPr>
        <p:sp>
          <p:nvSpPr>
            <p:cNvPr id="156" name="Rectangle 2">
              <a:extLst>
                <a:ext uri="{FF2B5EF4-FFF2-40B4-BE49-F238E27FC236}">
                  <a16:creationId xmlns:a16="http://schemas.microsoft.com/office/drawing/2014/main" id="{36DED912-3991-4D96-82BA-AEF51C10E712}"/>
                </a:ext>
              </a:extLst>
            </p:cNvPr>
            <p:cNvSpPr/>
            <p:nvPr/>
          </p:nvSpPr>
          <p:spPr>
            <a:xfrm>
              <a:off x="1" y="1409269"/>
              <a:ext cx="2436126" cy="654374"/>
            </a:xfrm>
            <a:prstGeom prst="rect">
              <a:avLst/>
            </a:prstGeom>
            <a:solidFill>
              <a:srgbClr val="613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Arrow: Left 1">
              <a:extLst>
                <a:ext uri="{FF2B5EF4-FFF2-40B4-BE49-F238E27FC236}">
                  <a16:creationId xmlns:a16="http://schemas.microsoft.com/office/drawing/2014/main" id="{6EB97889-8600-4452-A07C-6D0543286FE4}"/>
                </a:ext>
              </a:extLst>
            </p:cNvPr>
            <p:cNvSpPr/>
            <p:nvPr/>
          </p:nvSpPr>
          <p:spPr>
            <a:xfrm rot="13833975">
              <a:off x="1467668" y="1514763"/>
              <a:ext cx="2253200" cy="1097758"/>
            </a:xfrm>
            <a:custGeom>
              <a:avLst/>
              <a:gdLst>
                <a:gd name="connsiteX0" fmla="*/ 0 w 2216226"/>
                <a:gd name="connsiteY0" fmla="*/ 548879 h 1097758"/>
                <a:gd name="connsiteX1" fmla="*/ 859007 w 2216226"/>
                <a:gd name="connsiteY1" fmla="*/ 0 h 1097758"/>
                <a:gd name="connsiteX2" fmla="*/ 859007 w 2216226"/>
                <a:gd name="connsiteY2" fmla="*/ 226725 h 1097758"/>
                <a:gd name="connsiteX3" fmla="*/ 2216226 w 2216226"/>
                <a:gd name="connsiteY3" fmla="*/ 226725 h 1097758"/>
                <a:gd name="connsiteX4" fmla="*/ 2216226 w 2216226"/>
                <a:gd name="connsiteY4" fmla="*/ 871033 h 1097758"/>
                <a:gd name="connsiteX5" fmla="*/ 859007 w 2216226"/>
                <a:gd name="connsiteY5" fmla="*/ 871033 h 1097758"/>
                <a:gd name="connsiteX6" fmla="*/ 859007 w 2216226"/>
                <a:gd name="connsiteY6" fmla="*/ 1097758 h 1097758"/>
                <a:gd name="connsiteX7" fmla="*/ 0 w 2216226"/>
                <a:gd name="connsiteY7" fmla="*/ 548879 h 1097758"/>
                <a:gd name="connsiteX0" fmla="*/ 0 w 2908212"/>
                <a:gd name="connsiteY0" fmla="*/ 548879 h 1097758"/>
                <a:gd name="connsiteX1" fmla="*/ 859007 w 2908212"/>
                <a:gd name="connsiteY1" fmla="*/ 0 h 1097758"/>
                <a:gd name="connsiteX2" fmla="*/ 859007 w 2908212"/>
                <a:gd name="connsiteY2" fmla="*/ 226725 h 1097758"/>
                <a:gd name="connsiteX3" fmla="*/ 2908212 w 2908212"/>
                <a:gd name="connsiteY3" fmla="*/ 221698 h 1097758"/>
                <a:gd name="connsiteX4" fmla="*/ 2216226 w 2908212"/>
                <a:gd name="connsiteY4" fmla="*/ 871033 h 1097758"/>
                <a:gd name="connsiteX5" fmla="*/ 859007 w 2908212"/>
                <a:gd name="connsiteY5" fmla="*/ 871033 h 1097758"/>
                <a:gd name="connsiteX6" fmla="*/ 859007 w 2908212"/>
                <a:gd name="connsiteY6" fmla="*/ 1097758 h 1097758"/>
                <a:gd name="connsiteX7" fmla="*/ 0 w 2908212"/>
                <a:gd name="connsiteY7" fmla="*/ 548879 h 109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8212" h="1097758">
                  <a:moveTo>
                    <a:pt x="0" y="548879"/>
                  </a:moveTo>
                  <a:lnTo>
                    <a:pt x="859007" y="0"/>
                  </a:lnTo>
                  <a:lnTo>
                    <a:pt x="859007" y="226725"/>
                  </a:lnTo>
                  <a:lnTo>
                    <a:pt x="2908212" y="221698"/>
                  </a:lnTo>
                  <a:lnTo>
                    <a:pt x="2216226" y="871033"/>
                  </a:lnTo>
                  <a:lnTo>
                    <a:pt x="859007" y="871033"/>
                  </a:lnTo>
                  <a:lnTo>
                    <a:pt x="859007" y="1097758"/>
                  </a:lnTo>
                  <a:lnTo>
                    <a:pt x="0" y="548879"/>
                  </a:lnTo>
                  <a:close/>
                </a:path>
              </a:pathLst>
            </a:custGeom>
            <a:solidFill>
              <a:srgbClr val="8F5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0" name="Group 3">
            <a:extLst>
              <a:ext uri="{FF2B5EF4-FFF2-40B4-BE49-F238E27FC236}">
                <a16:creationId xmlns:a16="http://schemas.microsoft.com/office/drawing/2014/main" id="{9F1809EB-9704-4D92-8EC0-5A7F8D7A5E33}"/>
              </a:ext>
            </a:extLst>
          </p:cNvPr>
          <p:cNvGrpSpPr/>
          <p:nvPr/>
        </p:nvGrpSpPr>
        <p:grpSpPr>
          <a:xfrm rot="10800000">
            <a:off x="4090167" y="2972677"/>
            <a:ext cx="3047612" cy="2253200"/>
            <a:chOff x="95535" y="937042"/>
            <a:chExt cx="3047612" cy="2253200"/>
          </a:xfrm>
        </p:grpSpPr>
        <p:sp>
          <p:nvSpPr>
            <p:cNvPr id="161" name="Rectangle 2">
              <a:extLst>
                <a:ext uri="{FF2B5EF4-FFF2-40B4-BE49-F238E27FC236}">
                  <a16:creationId xmlns:a16="http://schemas.microsoft.com/office/drawing/2014/main" id="{36DED912-3991-4D96-82BA-AEF51C10E712}"/>
                </a:ext>
              </a:extLst>
            </p:cNvPr>
            <p:cNvSpPr/>
            <p:nvPr/>
          </p:nvSpPr>
          <p:spPr>
            <a:xfrm>
              <a:off x="95535" y="1409269"/>
              <a:ext cx="2340592" cy="6543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Arrow: Left 1">
              <a:extLst>
                <a:ext uri="{FF2B5EF4-FFF2-40B4-BE49-F238E27FC236}">
                  <a16:creationId xmlns:a16="http://schemas.microsoft.com/office/drawing/2014/main" id="{6EB97889-8600-4452-A07C-6D0543286FE4}"/>
                </a:ext>
              </a:extLst>
            </p:cNvPr>
            <p:cNvSpPr/>
            <p:nvPr/>
          </p:nvSpPr>
          <p:spPr>
            <a:xfrm rot="13833975">
              <a:off x="1467668" y="1514763"/>
              <a:ext cx="2253200" cy="1097758"/>
            </a:xfrm>
            <a:custGeom>
              <a:avLst/>
              <a:gdLst>
                <a:gd name="connsiteX0" fmla="*/ 0 w 2216226"/>
                <a:gd name="connsiteY0" fmla="*/ 548879 h 1097758"/>
                <a:gd name="connsiteX1" fmla="*/ 859007 w 2216226"/>
                <a:gd name="connsiteY1" fmla="*/ 0 h 1097758"/>
                <a:gd name="connsiteX2" fmla="*/ 859007 w 2216226"/>
                <a:gd name="connsiteY2" fmla="*/ 226725 h 1097758"/>
                <a:gd name="connsiteX3" fmla="*/ 2216226 w 2216226"/>
                <a:gd name="connsiteY3" fmla="*/ 226725 h 1097758"/>
                <a:gd name="connsiteX4" fmla="*/ 2216226 w 2216226"/>
                <a:gd name="connsiteY4" fmla="*/ 871033 h 1097758"/>
                <a:gd name="connsiteX5" fmla="*/ 859007 w 2216226"/>
                <a:gd name="connsiteY5" fmla="*/ 871033 h 1097758"/>
                <a:gd name="connsiteX6" fmla="*/ 859007 w 2216226"/>
                <a:gd name="connsiteY6" fmla="*/ 1097758 h 1097758"/>
                <a:gd name="connsiteX7" fmla="*/ 0 w 2216226"/>
                <a:gd name="connsiteY7" fmla="*/ 548879 h 1097758"/>
                <a:gd name="connsiteX0" fmla="*/ 0 w 2908212"/>
                <a:gd name="connsiteY0" fmla="*/ 548879 h 1097758"/>
                <a:gd name="connsiteX1" fmla="*/ 859007 w 2908212"/>
                <a:gd name="connsiteY1" fmla="*/ 0 h 1097758"/>
                <a:gd name="connsiteX2" fmla="*/ 859007 w 2908212"/>
                <a:gd name="connsiteY2" fmla="*/ 226725 h 1097758"/>
                <a:gd name="connsiteX3" fmla="*/ 2908212 w 2908212"/>
                <a:gd name="connsiteY3" fmla="*/ 221698 h 1097758"/>
                <a:gd name="connsiteX4" fmla="*/ 2216226 w 2908212"/>
                <a:gd name="connsiteY4" fmla="*/ 871033 h 1097758"/>
                <a:gd name="connsiteX5" fmla="*/ 859007 w 2908212"/>
                <a:gd name="connsiteY5" fmla="*/ 871033 h 1097758"/>
                <a:gd name="connsiteX6" fmla="*/ 859007 w 2908212"/>
                <a:gd name="connsiteY6" fmla="*/ 1097758 h 1097758"/>
                <a:gd name="connsiteX7" fmla="*/ 0 w 2908212"/>
                <a:gd name="connsiteY7" fmla="*/ 548879 h 109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8212" h="1097758">
                  <a:moveTo>
                    <a:pt x="0" y="548879"/>
                  </a:moveTo>
                  <a:lnTo>
                    <a:pt x="859007" y="0"/>
                  </a:lnTo>
                  <a:lnTo>
                    <a:pt x="859007" y="226725"/>
                  </a:lnTo>
                  <a:lnTo>
                    <a:pt x="2908212" y="221698"/>
                  </a:lnTo>
                  <a:lnTo>
                    <a:pt x="2216226" y="871033"/>
                  </a:lnTo>
                  <a:lnTo>
                    <a:pt x="859007" y="871033"/>
                  </a:lnTo>
                  <a:lnTo>
                    <a:pt x="859007" y="1097758"/>
                  </a:lnTo>
                  <a:lnTo>
                    <a:pt x="0" y="548879"/>
                  </a:lnTo>
                  <a:close/>
                </a:path>
              </a:pathLst>
            </a:custGeom>
            <a:solidFill>
              <a:srgbClr val="87B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3" name="Group 27">
            <a:extLst>
              <a:ext uri="{FF2B5EF4-FFF2-40B4-BE49-F238E27FC236}">
                <a16:creationId xmlns:a16="http://schemas.microsoft.com/office/drawing/2014/main" id="{8BCF23B3-6A07-4899-AB75-ACF34BBAE35C}"/>
              </a:ext>
            </a:extLst>
          </p:cNvPr>
          <p:cNvGrpSpPr/>
          <p:nvPr/>
        </p:nvGrpSpPr>
        <p:grpSpPr>
          <a:xfrm flipH="1">
            <a:off x="4102044" y="392118"/>
            <a:ext cx="3083502" cy="2222885"/>
            <a:chOff x="339204" y="555483"/>
            <a:chExt cx="3083502" cy="2222885"/>
          </a:xfrm>
        </p:grpSpPr>
        <p:sp>
          <p:nvSpPr>
            <p:cNvPr id="164" name="Rectangle 28">
              <a:extLst>
                <a:ext uri="{FF2B5EF4-FFF2-40B4-BE49-F238E27FC236}">
                  <a16:creationId xmlns:a16="http://schemas.microsoft.com/office/drawing/2014/main" id="{160A91E4-9F92-44E1-8499-A3480159EBEE}"/>
                </a:ext>
              </a:extLst>
            </p:cNvPr>
            <p:cNvSpPr/>
            <p:nvPr/>
          </p:nvSpPr>
          <p:spPr>
            <a:xfrm>
              <a:off x="339204" y="1022428"/>
              <a:ext cx="2176818" cy="6543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Arrow: Left 1">
              <a:extLst>
                <a:ext uri="{FF2B5EF4-FFF2-40B4-BE49-F238E27FC236}">
                  <a16:creationId xmlns:a16="http://schemas.microsoft.com/office/drawing/2014/main" id="{1AF5C6B3-81E2-45B5-A74F-E0346B328C5A}"/>
                </a:ext>
              </a:extLst>
            </p:cNvPr>
            <p:cNvSpPr/>
            <p:nvPr/>
          </p:nvSpPr>
          <p:spPr>
            <a:xfrm rot="13809717">
              <a:off x="1762384" y="1118047"/>
              <a:ext cx="2222885" cy="1097758"/>
            </a:xfrm>
            <a:custGeom>
              <a:avLst/>
              <a:gdLst>
                <a:gd name="connsiteX0" fmla="*/ 0 w 2216226"/>
                <a:gd name="connsiteY0" fmla="*/ 548879 h 1097758"/>
                <a:gd name="connsiteX1" fmla="*/ 859007 w 2216226"/>
                <a:gd name="connsiteY1" fmla="*/ 0 h 1097758"/>
                <a:gd name="connsiteX2" fmla="*/ 859007 w 2216226"/>
                <a:gd name="connsiteY2" fmla="*/ 226725 h 1097758"/>
                <a:gd name="connsiteX3" fmla="*/ 2216226 w 2216226"/>
                <a:gd name="connsiteY3" fmla="*/ 226725 h 1097758"/>
                <a:gd name="connsiteX4" fmla="*/ 2216226 w 2216226"/>
                <a:gd name="connsiteY4" fmla="*/ 871033 h 1097758"/>
                <a:gd name="connsiteX5" fmla="*/ 859007 w 2216226"/>
                <a:gd name="connsiteY5" fmla="*/ 871033 h 1097758"/>
                <a:gd name="connsiteX6" fmla="*/ 859007 w 2216226"/>
                <a:gd name="connsiteY6" fmla="*/ 1097758 h 1097758"/>
                <a:gd name="connsiteX7" fmla="*/ 0 w 2216226"/>
                <a:gd name="connsiteY7" fmla="*/ 548879 h 1097758"/>
                <a:gd name="connsiteX0" fmla="*/ 0 w 2908212"/>
                <a:gd name="connsiteY0" fmla="*/ 548879 h 1097758"/>
                <a:gd name="connsiteX1" fmla="*/ 859007 w 2908212"/>
                <a:gd name="connsiteY1" fmla="*/ 0 h 1097758"/>
                <a:gd name="connsiteX2" fmla="*/ 859007 w 2908212"/>
                <a:gd name="connsiteY2" fmla="*/ 226725 h 1097758"/>
                <a:gd name="connsiteX3" fmla="*/ 2908212 w 2908212"/>
                <a:gd name="connsiteY3" fmla="*/ 221698 h 1097758"/>
                <a:gd name="connsiteX4" fmla="*/ 2216226 w 2908212"/>
                <a:gd name="connsiteY4" fmla="*/ 871033 h 1097758"/>
                <a:gd name="connsiteX5" fmla="*/ 859007 w 2908212"/>
                <a:gd name="connsiteY5" fmla="*/ 871033 h 1097758"/>
                <a:gd name="connsiteX6" fmla="*/ 859007 w 2908212"/>
                <a:gd name="connsiteY6" fmla="*/ 1097758 h 1097758"/>
                <a:gd name="connsiteX7" fmla="*/ 0 w 2908212"/>
                <a:gd name="connsiteY7" fmla="*/ 548879 h 109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8212" h="1097758">
                  <a:moveTo>
                    <a:pt x="0" y="548879"/>
                  </a:moveTo>
                  <a:lnTo>
                    <a:pt x="859007" y="0"/>
                  </a:lnTo>
                  <a:lnTo>
                    <a:pt x="859007" y="226725"/>
                  </a:lnTo>
                  <a:lnTo>
                    <a:pt x="2908212" y="221698"/>
                  </a:lnTo>
                  <a:lnTo>
                    <a:pt x="2216226" y="871033"/>
                  </a:lnTo>
                  <a:lnTo>
                    <a:pt x="859007" y="871033"/>
                  </a:lnTo>
                  <a:lnTo>
                    <a:pt x="859007" y="1097758"/>
                  </a:lnTo>
                  <a:lnTo>
                    <a:pt x="0" y="548879"/>
                  </a:lnTo>
                  <a:close/>
                </a:path>
              </a:pathLst>
            </a:custGeom>
            <a:solidFill>
              <a:srgbClr val="94B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6" name="Group 27">
            <a:extLst>
              <a:ext uri="{FF2B5EF4-FFF2-40B4-BE49-F238E27FC236}">
                <a16:creationId xmlns:a16="http://schemas.microsoft.com/office/drawing/2014/main" id="{8BCF23B3-6A07-4899-AB75-ACF34BBAE35C}"/>
              </a:ext>
            </a:extLst>
          </p:cNvPr>
          <p:cNvGrpSpPr/>
          <p:nvPr/>
        </p:nvGrpSpPr>
        <p:grpSpPr>
          <a:xfrm rot="10800000" flipH="1">
            <a:off x="218364" y="2973021"/>
            <a:ext cx="3123940" cy="2234878"/>
            <a:chOff x="339204" y="564590"/>
            <a:chExt cx="3123940" cy="2234878"/>
          </a:xfrm>
        </p:grpSpPr>
        <p:sp>
          <p:nvSpPr>
            <p:cNvPr id="167" name="Rectangle 28">
              <a:extLst>
                <a:ext uri="{FF2B5EF4-FFF2-40B4-BE49-F238E27FC236}">
                  <a16:creationId xmlns:a16="http://schemas.microsoft.com/office/drawing/2014/main" id="{160A91E4-9F92-44E1-8499-A3480159EBEE}"/>
                </a:ext>
              </a:extLst>
            </p:cNvPr>
            <p:cNvSpPr/>
            <p:nvPr/>
          </p:nvSpPr>
          <p:spPr>
            <a:xfrm>
              <a:off x="339204" y="1022428"/>
              <a:ext cx="2176818" cy="65437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Arrow: Left 1">
              <a:extLst>
                <a:ext uri="{FF2B5EF4-FFF2-40B4-BE49-F238E27FC236}">
                  <a16:creationId xmlns:a16="http://schemas.microsoft.com/office/drawing/2014/main" id="{1AF5C6B3-81E2-45B5-A74F-E0346B328C5A}"/>
                </a:ext>
              </a:extLst>
            </p:cNvPr>
            <p:cNvSpPr/>
            <p:nvPr/>
          </p:nvSpPr>
          <p:spPr>
            <a:xfrm rot="13849071">
              <a:off x="1796826" y="1133150"/>
              <a:ext cx="2234878" cy="1097758"/>
            </a:xfrm>
            <a:custGeom>
              <a:avLst/>
              <a:gdLst>
                <a:gd name="connsiteX0" fmla="*/ 0 w 2216226"/>
                <a:gd name="connsiteY0" fmla="*/ 548879 h 1097758"/>
                <a:gd name="connsiteX1" fmla="*/ 859007 w 2216226"/>
                <a:gd name="connsiteY1" fmla="*/ 0 h 1097758"/>
                <a:gd name="connsiteX2" fmla="*/ 859007 w 2216226"/>
                <a:gd name="connsiteY2" fmla="*/ 226725 h 1097758"/>
                <a:gd name="connsiteX3" fmla="*/ 2216226 w 2216226"/>
                <a:gd name="connsiteY3" fmla="*/ 226725 h 1097758"/>
                <a:gd name="connsiteX4" fmla="*/ 2216226 w 2216226"/>
                <a:gd name="connsiteY4" fmla="*/ 871033 h 1097758"/>
                <a:gd name="connsiteX5" fmla="*/ 859007 w 2216226"/>
                <a:gd name="connsiteY5" fmla="*/ 871033 h 1097758"/>
                <a:gd name="connsiteX6" fmla="*/ 859007 w 2216226"/>
                <a:gd name="connsiteY6" fmla="*/ 1097758 h 1097758"/>
                <a:gd name="connsiteX7" fmla="*/ 0 w 2216226"/>
                <a:gd name="connsiteY7" fmla="*/ 548879 h 1097758"/>
                <a:gd name="connsiteX0" fmla="*/ 0 w 2908212"/>
                <a:gd name="connsiteY0" fmla="*/ 548879 h 1097758"/>
                <a:gd name="connsiteX1" fmla="*/ 859007 w 2908212"/>
                <a:gd name="connsiteY1" fmla="*/ 0 h 1097758"/>
                <a:gd name="connsiteX2" fmla="*/ 859007 w 2908212"/>
                <a:gd name="connsiteY2" fmla="*/ 226725 h 1097758"/>
                <a:gd name="connsiteX3" fmla="*/ 2908212 w 2908212"/>
                <a:gd name="connsiteY3" fmla="*/ 221698 h 1097758"/>
                <a:gd name="connsiteX4" fmla="*/ 2216226 w 2908212"/>
                <a:gd name="connsiteY4" fmla="*/ 871033 h 1097758"/>
                <a:gd name="connsiteX5" fmla="*/ 859007 w 2908212"/>
                <a:gd name="connsiteY5" fmla="*/ 871033 h 1097758"/>
                <a:gd name="connsiteX6" fmla="*/ 859007 w 2908212"/>
                <a:gd name="connsiteY6" fmla="*/ 1097758 h 1097758"/>
                <a:gd name="connsiteX7" fmla="*/ 0 w 2908212"/>
                <a:gd name="connsiteY7" fmla="*/ 548879 h 109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8212" h="1097758">
                  <a:moveTo>
                    <a:pt x="0" y="548879"/>
                  </a:moveTo>
                  <a:lnTo>
                    <a:pt x="859007" y="0"/>
                  </a:lnTo>
                  <a:lnTo>
                    <a:pt x="859007" y="226725"/>
                  </a:lnTo>
                  <a:lnTo>
                    <a:pt x="2908212" y="221698"/>
                  </a:lnTo>
                  <a:lnTo>
                    <a:pt x="2216226" y="871033"/>
                  </a:lnTo>
                  <a:lnTo>
                    <a:pt x="859007" y="871033"/>
                  </a:lnTo>
                  <a:lnTo>
                    <a:pt x="859007" y="1097758"/>
                  </a:lnTo>
                  <a:lnTo>
                    <a:pt x="0" y="548879"/>
                  </a:lnTo>
                  <a:close/>
                </a:path>
              </a:pathLst>
            </a:custGeom>
            <a:solidFill>
              <a:srgbClr val="67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02" y="1500931"/>
            <a:ext cx="3038530" cy="21674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2999" y="4227433"/>
            <a:ext cx="1383777" cy="353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66069" y="979619"/>
            <a:ext cx="1059970" cy="353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1913" y="4115738"/>
            <a:ext cx="1969129" cy="614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Жилье и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городская</a:t>
            </a: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среда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476537" y="945036"/>
            <a:ext cx="1340239" cy="353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Демография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205255" y="3704920"/>
            <a:ext cx="2679767" cy="410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спортивного зала </a:t>
            </a:r>
            <a:endParaRPr lang="en-US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975">
              <a:lnSpc>
                <a:spcPct val="106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МОБУ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 № 12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4996565" y="1459345"/>
            <a:ext cx="3762375" cy="10710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автоклуба </a:t>
            </a:r>
            <a:endParaRPr lang="en-US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>
              <a:lnSpc>
                <a:spcPct val="106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 «Дворец культуры Химиков»</a:t>
            </a:r>
          </a:p>
          <a:p>
            <a:pPr marL="171450" indent="-171450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Оснащение МБУ ДО ДШИ </a:t>
            </a:r>
            <a:endParaRPr lang="en-US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975">
              <a:lnSpc>
                <a:spcPct val="106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музыкальными инструментами, </a:t>
            </a:r>
            <a:endParaRPr lang="en-US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975">
              <a:lnSpc>
                <a:spcPct val="106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оборудованием и учебными </a:t>
            </a:r>
            <a:endParaRPr lang="en-US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975">
              <a:lnSpc>
                <a:spcPct val="106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материалами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5016959" y="3233585"/>
            <a:ext cx="255818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 общественной территории парк им. Пушкина</a:t>
            </a:r>
          </a:p>
          <a:p>
            <a:pPr marL="171450" indent="-171450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 дворовых </a:t>
            </a:r>
            <a:endParaRPr lang="en-US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>
              <a:lnSpc>
                <a:spcPct val="106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территорий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 Пионерская, ул. Строительная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200494" y="1459345"/>
            <a:ext cx="2684528" cy="204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спортивного </a:t>
            </a:r>
            <a:endParaRPr lang="en-US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>
              <a:lnSpc>
                <a:spcPct val="106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инвентаря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оборудования в три спортивные школы</a:t>
            </a:r>
          </a:p>
          <a:p>
            <a:pPr marL="171450" indent="-171450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 многофункциональной спортивной площадки МОБУ "СОШ 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№17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 крытой спортивной площадки в МБУ СШ «Гранит»</a:t>
            </a:r>
          </a:p>
          <a:p>
            <a:pPr marL="171450" indent="-171450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Реконструкция тира МБУ СШ «Лотос» </a:t>
            </a:r>
          </a:p>
          <a:p>
            <a:pPr marL="171450" indent="-171450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Капитальный ремонт спортивного </a:t>
            </a:r>
            <a:endParaRPr lang="en-US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975">
              <a:lnSpc>
                <a:spcPct val="106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объекта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 СШ «Вертикаль»</a:t>
            </a:r>
          </a:p>
          <a:p>
            <a:pPr marL="171450" indent="-171450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Капитальный ремонт системы вентиляции МБУ СШ «Лотос»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186" y="316495"/>
            <a:ext cx="6199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2058" algn="l"/>
              </a:tabLst>
            </a:pP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муниципального образования в конкурсах проектов по представлению бюджета для граждан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2" y="839715"/>
            <a:ext cx="3906071" cy="2533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7713" y="1623446"/>
            <a:ext cx="2487478" cy="3828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212" y="3373249"/>
            <a:ext cx="277419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Дальнегорский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округ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активный участник конкурсов-проектов бюджетов для граждан, проводимых Финансовым Университетом при Правительстве Российской Федерации. В 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и 2018 годах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сертификатами за участие в финальном туре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450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620359"/>
              </p:ext>
            </p:extLst>
          </p:nvPr>
        </p:nvGraphicFramePr>
        <p:xfrm>
          <a:off x="1410345" y="1177871"/>
          <a:ext cx="5199683" cy="292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27681" y="343056"/>
            <a:ext cx="5889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качества управления бюджетным процессом в городских округах и муниципальных районах Приморского края за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339899"/>
              </p:ext>
            </p:extLst>
          </p:nvPr>
        </p:nvGraphicFramePr>
        <p:xfrm>
          <a:off x="356461" y="1960536"/>
          <a:ext cx="1770681" cy="1451705"/>
        </p:xfrm>
        <a:graphic>
          <a:graphicData uri="http://schemas.openxmlformats.org/drawingml/2006/table">
            <a:tbl>
              <a:tblPr/>
              <a:tblGrid>
                <a:gridCol w="1770681">
                  <a:extLst>
                    <a:ext uri="{9D8B030D-6E8A-4147-A177-3AD203B41FA5}">
                      <a16:colId xmlns:a16="http://schemas.microsoft.com/office/drawing/2014/main" val="4003615706"/>
                    </a:ext>
                  </a:extLst>
                </a:gridCol>
              </a:tblGrid>
              <a:tr h="237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Уссурийский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912125"/>
                  </a:ext>
                </a:extLst>
              </a:tr>
              <a:tr h="237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Анучинский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МР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130590"/>
                  </a:ext>
                </a:extLst>
              </a:tr>
              <a:tr h="237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Артёмовский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821292"/>
                  </a:ext>
                </a:extLst>
              </a:tr>
              <a:tr h="2634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Дальнереченский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МР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529940"/>
                  </a:ext>
                </a:extLst>
              </a:tr>
              <a:tr h="237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Партизанский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МР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697803"/>
                  </a:ext>
                </a:extLst>
              </a:tr>
              <a:tr h="237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Находкинский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8458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973857"/>
              </p:ext>
            </p:extLst>
          </p:nvPr>
        </p:nvGraphicFramePr>
        <p:xfrm>
          <a:off x="5230678" y="1122978"/>
          <a:ext cx="1753056" cy="3357569"/>
        </p:xfrm>
        <a:graphic>
          <a:graphicData uri="http://schemas.openxmlformats.org/drawingml/2006/table">
            <a:tbl>
              <a:tblPr/>
              <a:tblGrid>
                <a:gridCol w="1753056">
                  <a:extLst>
                    <a:ext uri="{9D8B030D-6E8A-4147-A177-3AD203B41FA5}">
                      <a16:colId xmlns:a16="http://schemas.microsoft.com/office/drawing/2014/main" val="2086387748"/>
                    </a:ext>
                  </a:extLst>
                </a:gridCol>
              </a:tblGrid>
              <a:tr h="16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Чугуевский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МР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180317"/>
                  </a:ext>
                </a:extLst>
              </a:tr>
              <a:tr h="16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Владивостокский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080531"/>
                  </a:ext>
                </a:extLst>
              </a:tr>
              <a:tr h="16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Арсеньевский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984911"/>
                  </a:ext>
                </a:extLst>
              </a:tr>
              <a:tr h="16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Кавалеровский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МР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792141"/>
                  </a:ext>
                </a:extLst>
              </a:tr>
              <a:tr h="16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МР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09719"/>
                  </a:ext>
                </a:extLst>
              </a:tr>
              <a:tr h="16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Спасск-Дальний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297974"/>
                  </a:ext>
                </a:extLst>
              </a:tr>
              <a:tr h="16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Михайловский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МР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444057"/>
                  </a:ext>
                </a:extLst>
              </a:tr>
              <a:tr h="16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Лазовский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МР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797876"/>
                  </a:ext>
                </a:extLst>
              </a:tr>
              <a:tr h="16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ЗАТО г. Фокино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779798"/>
                  </a:ext>
                </a:extLst>
              </a:tr>
              <a:tr h="16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err="1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Дальнегорский</a:t>
                      </a:r>
                      <a:r>
                        <a:rPr lang="ru-RU" sz="1000" b="1" i="0" u="none" strike="noStrike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</a:rPr>
                        <a:t>ГО</a:t>
                      </a:r>
                      <a:endParaRPr lang="ru-RU" sz="1000" b="1" i="0" u="none" strike="noStrike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172986"/>
                  </a:ext>
                </a:extLst>
              </a:tr>
              <a:tr h="16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Большой Камень</a:t>
                      </a: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179486"/>
                  </a:ext>
                </a:extLst>
              </a:tr>
              <a:tr h="319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Красноармейский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МР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598625"/>
                  </a:ext>
                </a:extLst>
              </a:tr>
              <a:tr h="16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Тернейский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МР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884242"/>
                  </a:ext>
                </a:extLst>
              </a:tr>
              <a:tr h="16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Шкотовский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МР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320170"/>
                  </a:ext>
                </a:extLst>
              </a:tr>
              <a:tr h="16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Хасанский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МР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693082"/>
                  </a:ext>
                </a:extLst>
              </a:tr>
              <a:tr h="16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Яковлевский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МР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186344"/>
                  </a:ext>
                </a:extLst>
              </a:tr>
              <a:tr h="16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Партизанский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001373"/>
                  </a:ext>
                </a:extLst>
              </a:tr>
              <a:tr h="16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Хорольский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МР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460163"/>
                  </a:ext>
                </a:extLst>
              </a:tr>
              <a:tr h="16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Надеждинский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МР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14" marR="8114" marT="8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6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747" y="349133"/>
            <a:ext cx="69535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Контактная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</a:p>
        </p:txBody>
      </p:sp>
      <p:sp>
        <p:nvSpPr>
          <p:cNvPr id="14" name="Rectangle 45">
            <a:extLst>
              <a:ext uri="{FF2B5EF4-FFF2-40B4-BE49-F238E27FC236}">
                <a16:creationId xmlns:a16="http://schemas.microsoft.com/office/drawing/2014/main" id="{52A25CB9-F04D-4761-AC10-722B2D8B1712}"/>
              </a:ext>
            </a:extLst>
          </p:cNvPr>
          <p:cNvSpPr/>
          <p:nvPr/>
        </p:nvSpPr>
        <p:spPr>
          <a:xfrm>
            <a:off x="1487691" y="1058459"/>
            <a:ext cx="4416470" cy="20128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1410808" y="1277816"/>
            <a:ext cx="4469412" cy="142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35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Дальнегорского городского округа</a:t>
            </a:r>
          </a:p>
          <a:p>
            <a:pPr algn="ctr"/>
            <a:r>
              <a:rPr lang="ru-RU" sz="1235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Адрес: 692441, Приморский край, г. Дальнегорск, ул. Проспект 50 лет Октября, 125</a:t>
            </a:r>
          </a:p>
          <a:p>
            <a:pPr algn="ctr"/>
            <a:r>
              <a:rPr lang="ru-RU" sz="1235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Телефон / факс 8(42373) 3-26-80</a:t>
            </a:r>
          </a:p>
          <a:p>
            <a:pPr algn="ctr"/>
            <a:r>
              <a:rPr lang="ru-RU" sz="1235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График работы </a:t>
            </a:r>
            <a:r>
              <a:rPr lang="ru-RU" sz="1235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sz="1235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35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1235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9.00 – 18.00 </a:t>
            </a:r>
          </a:p>
          <a:p>
            <a:pPr algn="ctr"/>
            <a:r>
              <a:rPr lang="ru-RU" sz="1235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(перерыв 13.00 – 14.00)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574" y="3133515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посетители!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принять участие в обсуждении проекта об исполнении бюджета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 на  официальном сайте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по адресу: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dalnegorsk-mo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«Публичные слушания»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6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153" y="765254"/>
            <a:ext cx="6468886" cy="26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13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8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753" y="195181"/>
            <a:ext cx="6652661" cy="32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4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544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541" y="232755"/>
            <a:ext cx="6974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показатели социально-экономического развития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96176"/>
              </p:ext>
            </p:extLst>
          </p:nvPr>
        </p:nvGraphicFramePr>
        <p:xfrm>
          <a:off x="364210" y="793549"/>
          <a:ext cx="6603203" cy="38184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28825">
                  <a:extLst>
                    <a:ext uri="{9D8B030D-6E8A-4147-A177-3AD203B41FA5}">
                      <a16:colId xmlns:a16="http://schemas.microsoft.com/office/drawing/2014/main" val="3684317138"/>
                    </a:ext>
                  </a:extLst>
                </a:gridCol>
                <a:gridCol w="892415">
                  <a:extLst>
                    <a:ext uri="{9D8B030D-6E8A-4147-A177-3AD203B41FA5}">
                      <a16:colId xmlns:a16="http://schemas.microsoft.com/office/drawing/2014/main" val="110300709"/>
                    </a:ext>
                  </a:extLst>
                </a:gridCol>
                <a:gridCol w="877707">
                  <a:extLst>
                    <a:ext uri="{9D8B030D-6E8A-4147-A177-3AD203B41FA5}">
                      <a16:colId xmlns:a16="http://schemas.microsoft.com/office/drawing/2014/main" val="3915773892"/>
                    </a:ext>
                  </a:extLst>
                </a:gridCol>
                <a:gridCol w="834539">
                  <a:extLst>
                    <a:ext uri="{9D8B030D-6E8A-4147-A177-3AD203B41FA5}">
                      <a16:colId xmlns:a16="http://schemas.microsoft.com/office/drawing/2014/main" val="479949296"/>
                    </a:ext>
                  </a:extLst>
                </a:gridCol>
                <a:gridCol w="863318">
                  <a:extLst>
                    <a:ext uri="{9D8B030D-6E8A-4147-A177-3AD203B41FA5}">
                      <a16:colId xmlns:a16="http://schemas.microsoft.com/office/drawing/2014/main" val="2698302876"/>
                    </a:ext>
                  </a:extLst>
                </a:gridCol>
                <a:gridCol w="786246">
                  <a:extLst>
                    <a:ext uri="{9D8B030D-6E8A-4147-A177-3AD203B41FA5}">
                      <a16:colId xmlns:a16="http://schemas.microsoft.com/office/drawing/2014/main" val="1217321607"/>
                    </a:ext>
                  </a:extLst>
                </a:gridCol>
                <a:gridCol w="820153">
                  <a:extLst>
                    <a:ext uri="{9D8B030D-6E8A-4147-A177-3AD203B41FA5}">
                      <a16:colId xmlns:a16="http://schemas.microsoft.com/office/drawing/2014/main" val="1416932722"/>
                    </a:ext>
                  </a:extLst>
                </a:gridCol>
              </a:tblGrid>
              <a:tr h="5107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792063"/>
                  </a:ext>
                </a:extLst>
              </a:tr>
              <a:tr h="5416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43 700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01.01.16)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43 211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01.01.17)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42 718</a:t>
                      </a:r>
                      <a:endParaRPr lang="en-US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01.01.18)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42 308</a:t>
                      </a:r>
                    </a:p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01.01.19)</a:t>
                      </a: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1113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41 854</a:t>
                      </a:r>
                    </a:p>
                    <a:p>
                      <a:pPr marL="0" indent="11113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(на 01.01.20)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821778"/>
                  </a:ext>
                </a:extLst>
              </a:tr>
              <a:tr h="3663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Естественный прирост, убыль (-) населения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-342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650591"/>
                  </a:ext>
                </a:extLst>
              </a:tr>
              <a:tr h="5495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организаций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среднем за год; тыс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8,4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428419"/>
                  </a:ext>
                </a:extLst>
              </a:tr>
              <a:tr h="5495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безработных, зарегистрированных в службе занятости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785490"/>
                  </a:ext>
                </a:extLst>
              </a:tr>
              <a:tr h="67212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плата, работающих в организациях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27210,6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29374,6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30710,6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35897,2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36504,58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019141"/>
                  </a:ext>
                </a:extLst>
              </a:tr>
              <a:tr h="5495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отгруженной продукции по крупным и средним организациям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6250,9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5945,8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6343,5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7846,4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8465,08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893" marR="2289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69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9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153" y="765254"/>
            <a:ext cx="6468886" cy="26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13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8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753" y="295182"/>
            <a:ext cx="6652661" cy="32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4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544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672" y="219257"/>
            <a:ext cx="6951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показатели социально-экономического развития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Дальнегорского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       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819435"/>
              </p:ext>
            </p:extLst>
          </p:nvPr>
        </p:nvGraphicFramePr>
        <p:xfrm>
          <a:off x="356461" y="818402"/>
          <a:ext cx="6610953" cy="39310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44665">
                  <a:extLst>
                    <a:ext uri="{9D8B030D-6E8A-4147-A177-3AD203B41FA5}">
                      <a16:colId xmlns:a16="http://schemas.microsoft.com/office/drawing/2014/main" val="3077196892"/>
                    </a:ext>
                  </a:extLst>
                </a:gridCol>
                <a:gridCol w="887709">
                  <a:extLst>
                    <a:ext uri="{9D8B030D-6E8A-4147-A177-3AD203B41FA5}">
                      <a16:colId xmlns:a16="http://schemas.microsoft.com/office/drawing/2014/main" val="3945169178"/>
                    </a:ext>
                  </a:extLst>
                </a:gridCol>
                <a:gridCol w="798813">
                  <a:extLst>
                    <a:ext uri="{9D8B030D-6E8A-4147-A177-3AD203B41FA5}">
                      <a16:colId xmlns:a16="http://schemas.microsoft.com/office/drawing/2014/main" val="3525203930"/>
                    </a:ext>
                  </a:extLst>
                </a:gridCol>
                <a:gridCol w="887083">
                  <a:extLst>
                    <a:ext uri="{9D8B030D-6E8A-4147-A177-3AD203B41FA5}">
                      <a16:colId xmlns:a16="http://schemas.microsoft.com/office/drawing/2014/main" val="1023991407"/>
                    </a:ext>
                  </a:extLst>
                </a:gridCol>
                <a:gridCol w="887709">
                  <a:extLst>
                    <a:ext uri="{9D8B030D-6E8A-4147-A177-3AD203B41FA5}">
                      <a16:colId xmlns:a16="http://schemas.microsoft.com/office/drawing/2014/main" val="507333632"/>
                    </a:ext>
                  </a:extLst>
                </a:gridCol>
                <a:gridCol w="798187">
                  <a:extLst>
                    <a:ext uri="{9D8B030D-6E8A-4147-A177-3AD203B41FA5}">
                      <a16:colId xmlns:a16="http://schemas.microsoft.com/office/drawing/2014/main" val="221127331"/>
                    </a:ext>
                  </a:extLst>
                </a:gridCol>
                <a:gridCol w="706787">
                  <a:extLst>
                    <a:ext uri="{9D8B030D-6E8A-4147-A177-3AD203B41FA5}">
                      <a16:colId xmlns:a16="http://schemas.microsoft.com/office/drawing/2014/main" val="2161545448"/>
                    </a:ext>
                  </a:extLst>
                </a:gridCol>
              </a:tblGrid>
              <a:tr h="46874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299965"/>
                  </a:ext>
                </a:extLst>
              </a:tr>
              <a:tr h="3931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предприятий и организаций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063" algn="l"/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502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73780"/>
                  </a:ext>
                </a:extLst>
              </a:tr>
              <a:tr h="393102">
                <a:tc>
                  <a:txBody>
                    <a:bodyPr/>
                    <a:lstStyle/>
                    <a:p>
                      <a:pPr marL="0" indent="11113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 сельского хозяйства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830,0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49441"/>
                  </a:ext>
                </a:extLst>
              </a:tr>
              <a:tr h="3931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635,61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691184"/>
                  </a:ext>
                </a:extLst>
              </a:tr>
              <a:tr h="3931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 жилых домов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ыс.кв.м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общ.площ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71039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375982"/>
                  </a:ext>
                </a:extLst>
              </a:tr>
              <a:tr h="59467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Платные услуги населению по крупным и средним организациям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71039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572,9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71039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582,3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71039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579,7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71039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626,5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644,7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130239"/>
                  </a:ext>
                </a:extLst>
              </a:tr>
              <a:tr h="50898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ДГО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279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269295"/>
                  </a:ext>
                </a:extLst>
              </a:tr>
              <a:tr h="3931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ДГО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7063" algn="l"/>
                          <a:tab pos="11620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1 371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628612"/>
                  </a:ext>
                </a:extLst>
              </a:tr>
              <a:tr h="3931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Профицит, дефицит (-) бюджета ДГО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11620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11620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70573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-92,2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92" marR="380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630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2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059" y="274890"/>
            <a:ext cx="695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бюджетной и налоговой политики на 2019 и плановый период 2020-2021 годов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2F0F94-543F-4C8A-91EA-1D12B603697E}"/>
              </a:ext>
            </a:extLst>
          </p:cNvPr>
          <p:cNvSpPr txBox="1"/>
          <p:nvPr/>
        </p:nvSpPr>
        <p:spPr>
          <a:xfrm>
            <a:off x="3260505" y="1385357"/>
            <a:ext cx="3057885" cy="258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5734">
              <a:defRPr/>
            </a:pPr>
            <a:r>
              <a:rPr lang="ru-RU" sz="10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8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05806" y="2037139"/>
            <a:ext cx="3057885" cy="258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81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endParaRPr lang="ru-RU" sz="108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10924" y="2558566"/>
            <a:ext cx="3057885" cy="258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81" dirty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endParaRPr lang="ru-RU" sz="108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036636" y="3016355"/>
            <a:ext cx="36644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приоритетных направлений социально-экономического развития, установленных  Указами  Президента  Российской  Федерации от 7 мая 2012 года № 597 и от 7 мая 2018 года № 204;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05809" y="3236713"/>
            <a:ext cx="3066484" cy="258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81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endParaRPr lang="ru-RU" sz="108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AEDD45-DD85-40AB-9DE8-2F0387EBA92A}"/>
              </a:ext>
            </a:extLst>
          </p:cNvPr>
          <p:cNvGrpSpPr/>
          <p:nvPr/>
        </p:nvGrpSpPr>
        <p:grpSpPr>
          <a:xfrm>
            <a:off x="178191" y="1062251"/>
            <a:ext cx="3290592" cy="3674746"/>
            <a:chOff x="3499602" y="1253799"/>
            <a:chExt cx="4735042" cy="4881798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10EBBFD5-EBD6-4708-AB44-A1136232A89C}"/>
                </a:ext>
              </a:extLst>
            </p:cNvPr>
            <p:cNvGrpSpPr/>
            <p:nvPr/>
          </p:nvGrpSpPr>
          <p:grpSpPr>
            <a:xfrm>
              <a:off x="4904947" y="1893595"/>
              <a:ext cx="3329697" cy="3509481"/>
              <a:chOff x="3641751" y="1394664"/>
              <a:chExt cx="4196330" cy="4422907"/>
            </a:xfrm>
          </p:grpSpPr>
          <p:sp>
            <p:nvSpPr>
              <p:cNvPr id="24" name="Arrow: Right 3">
                <a:extLst>
                  <a:ext uri="{FF2B5EF4-FFF2-40B4-BE49-F238E27FC236}">
                    <a16:creationId xmlns:a16="http://schemas.microsoft.com/office/drawing/2014/main" id="{76532D2E-28F1-4BC2-AE52-C5BC82BE89FE}"/>
                  </a:ext>
                </a:extLst>
              </p:cNvPr>
              <p:cNvSpPr/>
              <p:nvPr/>
            </p:nvSpPr>
            <p:spPr>
              <a:xfrm>
                <a:off x="3670299" y="5071058"/>
                <a:ext cx="2360090" cy="746513"/>
              </a:xfrm>
              <a:prstGeom prst="rightArrow">
                <a:avLst>
                  <a:gd name="adj1" fmla="val 58842"/>
                  <a:gd name="adj2" fmla="val 11631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Arrow: Right 56">
                <a:extLst>
                  <a:ext uri="{FF2B5EF4-FFF2-40B4-BE49-F238E27FC236}">
                    <a16:creationId xmlns:a16="http://schemas.microsoft.com/office/drawing/2014/main" id="{58FCC6B8-2206-4D6E-8F3D-D8777B942EBD}"/>
                  </a:ext>
                </a:extLst>
              </p:cNvPr>
              <p:cNvSpPr/>
              <p:nvPr/>
            </p:nvSpPr>
            <p:spPr>
              <a:xfrm>
                <a:off x="3641751" y="3859984"/>
                <a:ext cx="3412637" cy="697354"/>
              </a:xfrm>
              <a:prstGeom prst="rightArrow">
                <a:avLst>
                  <a:gd name="adj1" fmla="val 58842"/>
                  <a:gd name="adj2" fmla="val 11631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Arrow: Right 60">
                <a:extLst>
                  <a:ext uri="{FF2B5EF4-FFF2-40B4-BE49-F238E27FC236}">
                    <a16:creationId xmlns:a16="http://schemas.microsoft.com/office/drawing/2014/main" id="{E71A99ED-7640-4BC4-A3C0-EBB7DB5457FD}"/>
                  </a:ext>
                </a:extLst>
              </p:cNvPr>
              <p:cNvSpPr/>
              <p:nvPr/>
            </p:nvSpPr>
            <p:spPr>
              <a:xfrm>
                <a:off x="3641751" y="2587199"/>
                <a:ext cx="3907906" cy="754958"/>
              </a:xfrm>
              <a:prstGeom prst="rightArrow">
                <a:avLst>
                  <a:gd name="adj1" fmla="val 58842"/>
                  <a:gd name="adj2" fmla="val 11631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row: Right 61">
                <a:extLst>
                  <a:ext uri="{FF2B5EF4-FFF2-40B4-BE49-F238E27FC236}">
                    <a16:creationId xmlns:a16="http://schemas.microsoft.com/office/drawing/2014/main" id="{D48D62AF-0F8C-4D54-9D60-82ABEF8584C1}"/>
                  </a:ext>
                </a:extLst>
              </p:cNvPr>
              <p:cNvSpPr/>
              <p:nvPr/>
            </p:nvSpPr>
            <p:spPr>
              <a:xfrm>
                <a:off x="3670301" y="1394664"/>
                <a:ext cx="4167780" cy="660918"/>
              </a:xfrm>
              <a:prstGeom prst="rightArrow">
                <a:avLst>
                  <a:gd name="adj1" fmla="val 58842"/>
                  <a:gd name="adj2" fmla="val 116317"/>
                </a:avLst>
              </a:prstGeom>
              <a:solidFill>
                <a:srgbClr val="6132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rapezoid 65">
              <a:extLst>
                <a:ext uri="{FF2B5EF4-FFF2-40B4-BE49-F238E27FC236}">
                  <a16:creationId xmlns:a16="http://schemas.microsoft.com/office/drawing/2014/main" id="{D6DBD494-3EB0-4EFB-9727-50E8CCBC05BC}"/>
                </a:ext>
              </a:extLst>
            </p:cNvPr>
            <p:cNvSpPr/>
            <p:nvPr/>
          </p:nvSpPr>
          <p:spPr>
            <a:xfrm rot="5400000">
              <a:off x="3867244" y="2257820"/>
              <a:ext cx="692704" cy="1397519"/>
            </a:xfrm>
            <a:custGeom>
              <a:avLst/>
              <a:gdLst>
                <a:gd name="connsiteX0" fmla="*/ 0 w 797719"/>
                <a:gd name="connsiteY0" fmla="*/ 1405138 h 1405138"/>
                <a:gd name="connsiteX1" fmla="*/ 199430 w 797719"/>
                <a:gd name="connsiteY1" fmla="*/ 0 h 1405138"/>
                <a:gd name="connsiteX2" fmla="*/ 598289 w 797719"/>
                <a:gd name="connsiteY2" fmla="*/ 0 h 1405138"/>
                <a:gd name="connsiteX3" fmla="*/ 797719 w 797719"/>
                <a:gd name="connsiteY3" fmla="*/ 1405138 h 1405138"/>
                <a:gd name="connsiteX4" fmla="*/ 0 w 797719"/>
                <a:gd name="connsiteY4" fmla="*/ 1405138 h 1405138"/>
                <a:gd name="connsiteX0" fmla="*/ 0 w 598289"/>
                <a:gd name="connsiteY0" fmla="*/ 1405138 h 1405138"/>
                <a:gd name="connsiteX1" fmla="*/ 199430 w 598289"/>
                <a:gd name="connsiteY1" fmla="*/ 0 h 1405138"/>
                <a:gd name="connsiteX2" fmla="*/ 598289 w 598289"/>
                <a:gd name="connsiteY2" fmla="*/ 0 h 1405138"/>
                <a:gd name="connsiteX3" fmla="*/ 508161 w 598289"/>
                <a:gd name="connsiteY3" fmla="*/ 1397518 h 1405138"/>
                <a:gd name="connsiteX4" fmla="*/ 0 w 59828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652941 w 743069"/>
                <a:gd name="connsiteY3" fmla="*/ 1397518 h 1405138"/>
                <a:gd name="connsiteX4" fmla="*/ 0 w 743069"/>
                <a:gd name="connsiteY4" fmla="*/ 1405138 h 1405138"/>
                <a:gd name="connsiteX0" fmla="*/ 0 w 849749"/>
                <a:gd name="connsiteY0" fmla="*/ 1389898 h 1397518"/>
                <a:gd name="connsiteX1" fmla="*/ 450890 w 849749"/>
                <a:gd name="connsiteY1" fmla="*/ 0 h 1397518"/>
                <a:gd name="connsiteX2" fmla="*/ 849749 w 849749"/>
                <a:gd name="connsiteY2" fmla="*/ 0 h 1397518"/>
                <a:gd name="connsiteX3" fmla="*/ 759621 w 849749"/>
                <a:gd name="connsiteY3" fmla="*/ 1397518 h 1397518"/>
                <a:gd name="connsiteX4" fmla="*/ 0 w 849749"/>
                <a:gd name="connsiteY4" fmla="*/ 1389898 h 139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749" h="1397518">
                  <a:moveTo>
                    <a:pt x="0" y="1389898"/>
                  </a:moveTo>
                  <a:lnTo>
                    <a:pt x="450890" y="0"/>
                  </a:lnTo>
                  <a:lnTo>
                    <a:pt x="849749" y="0"/>
                  </a:lnTo>
                  <a:lnTo>
                    <a:pt x="759621" y="1397518"/>
                  </a:lnTo>
                  <a:lnTo>
                    <a:pt x="0" y="138989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apezoid 65">
              <a:extLst>
                <a:ext uri="{FF2B5EF4-FFF2-40B4-BE49-F238E27FC236}">
                  <a16:creationId xmlns:a16="http://schemas.microsoft.com/office/drawing/2014/main" id="{7AD68979-8C0C-444E-8E82-A081683EECDC}"/>
                </a:ext>
              </a:extLst>
            </p:cNvPr>
            <p:cNvSpPr/>
            <p:nvPr/>
          </p:nvSpPr>
          <p:spPr>
            <a:xfrm rot="5400000">
              <a:off x="3693998" y="1059403"/>
              <a:ext cx="1039205" cy="1427998"/>
            </a:xfrm>
            <a:custGeom>
              <a:avLst/>
              <a:gdLst>
                <a:gd name="connsiteX0" fmla="*/ 0 w 797719"/>
                <a:gd name="connsiteY0" fmla="*/ 1405138 h 1405138"/>
                <a:gd name="connsiteX1" fmla="*/ 199430 w 797719"/>
                <a:gd name="connsiteY1" fmla="*/ 0 h 1405138"/>
                <a:gd name="connsiteX2" fmla="*/ 598289 w 797719"/>
                <a:gd name="connsiteY2" fmla="*/ 0 h 1405138"/>
                <a:gd name="connsiteX3" fmla="*/ 797719 w 797719"/>
                <a:gd name="connsiteY3" fmla="*/ 1405138 h 1405138"/>
                <a:gd name="connsiteX4" fmla="*/ 0 w 797719"/>
                <a:gd name="connsiteY4" fmla="*/ 1405138 h 1405138"/>
                <a:gd name="connsiteX0" fmla="*/ 0 w 598289"/>
                <a:gd name="connsiteY0" fmla="*/ 1405138 h 1405138"/>
                <a:gd name="connsiteX1" fmla="*/ 199430 w 598289"/>
                <a:gd name="connsiteY1" fmla="*/ 0 h 1405138"/>
                <a:gd name="connsiteX2" fmla="*/ 598289 w 598289"/>
                <a:gd name="connsiteY2" fmla="*/ 0 h 1405138"/>
                <a:gd name="connsiteX3" fmla="*/ 508161 w 598289"/>
                <a:gd name="connsiteY3" fmla="*/ 1397518 h 1405138"/>
                <a:gd name="connsiteX4" fmla="*/ 0 w 59828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652941 w 743069"/>
                <a:gd name="connsiteY3" fmla="*/ 1397518 h 1405138"/>
                <a:gd name="connsiteX4" fmla="*/ 0 w 74306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492924 w 743069"/>
                <a:gd name="connsiteY3" fmla="*/ 1405138 h 1405138"/>
                <a:gd name="connsiteX4" fmla="*/ 0 w 743069"/>
                <a:gd name="connsiteY4" fmla="*/ 1405138 h 1405138"/>
                <a:gd name="connsiteX0" fmla="*/ 0 w 1070727"/>
                <a:gd name="connsiteY0" fmla="*/ 1405138 h 1405138"/>
                <a:gd name="connsiteX1" fmla="*/ 671868 w 1070727"/>
                <a:gd name="connsiteY1" fmla="*/ 0 h 1405138"/>
                <a:gd name="connsiteX2" fmla="*/ 1070727 w 1070727"/>
                <a:gd name="connsiteY2" fmla="*/ 0 h 1405138"/>
                <a:gd name="connsiteX3" fmla="*/ 820582 w 1070727"/>
                <a:gd name="connsiteY3" fmla="*/ 1405138 h 1405138"/>
                <a:gd name="connsiteX4" fmla="*/ 0 w 1070727"/>
                <a:gd name="connsiteY4" fmla="*/ 1405138 h 1405138"/>
                <a:gd name="connsiteX0" fmla="*/ 0 w 1070727"/>
                <a:gd name="connsiteY0" fmla="*/ 1405138 h 1412758"/>
                <a:gd name="connsiteX1" fmla="*/ 671868 w 1070727"/>
                <a:gd name="connsiteY1" fmla="*/ 0 h 1412758"/>
                <a:gd name="connsiteX2" fmla="*/ 1070727 w 1070727"/>
                <a:gd name="connsiteY2" fmla="*/ 0 h 1412758"/>
                <a:gd name="connsiteX3" fmla="*/ 614845 w 1070727"/>
                <a:gd name="connsiteY3" fmla="*/ 1412758 h 1412758"/>
                <a:gd name="connsiteX4" fmla="*/ 0 w 1070727"/>
                <a:gd name="connsiteY4" fmla="*/ 1405138 h 1412758"/>
                <a:gd name="connsiteX0" fmla="*/ 0 w 1383145"/>
                <a:gd name="connsiteY0" fmla="*/ 1427998 h 1427998"/>
                <a:gd name="connsiteX1" fmla="*/ 984286 w 1383145"/>
                <a:gd name="connsiteY1" fmla="*/ 0 h 1427998"/>
                <a:gd name="connsiteX2" fmla="*/ 1383145 w 1383145"/>
                <a:gd name="connsiteY2" fmla="*/ 0 h 1427998"/>
                <a:gd name="connsiteX3" fmla="*/ 927263 w 1383145"/>
                <a:gd name="connsiteY3" fmla="*/ 1412758 h 1427998"/>
                <a:gd name="connsiteX4" fmla="*/ 0 w 1383145"/>
                <a:gd name="connsiteY4" fmla="*/ 1427998 h 142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145" h="1427998">
                  <a:moveTo>
                    <a:pt x="0" y="1427998"/>
                  </a:moveTo>
                  <a:lnTo>
                    <a:pt x="984286" y="0"/>
                  </a:lnTo>
                  <a:lnTo>
                    <a:pt x="1383145" y="0"/>
                  </a:lnTo>
                  <a:lnTo>
                    <a:pt x="927263" y="1412758"/>
                  </a:lnTo>
                  <a:lnTo>
                    <a:pt x="0" y="1427998"/>
                  </a:lnTo>
                  <a:close/>
                </a:path>
              </a:pathLst>
            </a:custGeom>
            <a:solidFill>
              <a:srgbClr val="331A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65">
              <a:extLst>
                <a:ext uri="{FF2B5EF4-FFF2-40B4-BE49-F238E27FC236}">
                  <a16:creationId xmlns:a16="http://schemas.microsoft.com/office/drawing/2014/main" id="{7697DEA5-C0D6-42BF-BA23-2321F6B15B85}"/>
                </a:ext>
              </a:extLst>
            </p:cNvPr>
            <p:cNvSpPr/>
            <p:nvPr/>
          </p:nvSpPr>
          <p:spPr>
            <a:xfrm rot="5400000" flipH="1">
              <a:off x="3871412" y="3607668"/>
              <a:ext cx="684370" cy="1397519"/>
            </a:xfrm>
            <a:custGeom>
              <a:avLst/>
              <a:gdLst>
                <a:gd name="connsiteX0" fmla="*/ 0 w 797719"/>
                <a:gd name="connsiteY0" fmla="*/ 1405138 h 1405138"/>
                <a:gd name="connsiteX1" fmla="*/ 199430 w 797719"/>
                <a:gd name="connsiteY1" fmla="*/ 0 h 1405138"/>
                <a:gd name="connsiteX2" fmla="*/ 598289 w 797719"/>
                <a:gd name="connsiteY2" fmla="*/ 0 h 1405138"/>
                <a:gd name="connsiteX3" fmla="*/ 797719 w 797719"/>
                <a:gd name="connsiteY3" fmla="*/ 1405138 h 1405138"/>
                <a:gd name="connsiteX4" fmla="*/ 0 w 797719"/>
                <a:gd name="connsiteY4" fmla="*/ 1405138 h 1405138"/>
                <a:gd name="connsiteX0" fmla="*/ 0 w 598289"/>
                <a:gd name="connsiteY0" fmla="*/ 1405138 h 1405138"/>
                <a:gd name="connsiteX1" fmla="*/ 199430 w 598289"/>
                <a:gd name="connsiteY1" fmla="*/ 0 h 1405138"/>
                <a:gd name="connsiteX2" fmla="*/ 598289 w 598289"/>
                <a:gd name="connsiteY2" fmla="*/ 0 h 1405138"/>
                <a:gd name="connsiteX3" fmla="*/ 508161 w 598289"/>
                <a:gd name="connsiteY3" fmla="*/ 1397518 h 1405138"/>
                <a:gd name="connsiteX4" fmla="*/ 0 w 59828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652941 w 743069"/>
                <a:gd name="connsiteY3" fmla="*/ 1397518 h 1405138"/>
                <a:gd name="connsiteX4" fmla="*/ 0 w 743069"/>
                <a:gd name="connsiteY4" fmla="*/ 1405138 h 1405138"/>
                <a:gd name="connsiteX0" fmla="*/ 0 w 849749"/>
                <a:gd name="connsiteY0" fmla="*/ 1389898 h 1397518"/>
                <a:gd name="connsiteX1" fmla="*/ 450890 w 849749"/>
                <a:gd name="connsiteY1" fmla="*/ 0 h 1397518"/>
                <a:gd name="connsiteX2" fmla="*/ 849749 w 849749"/>
                <a:gd name="connsiteY2" fmla="*/ 0 h 1397518"/>
                <a:gd name="connsiteX3" fmla="*/ 759621 w 849749"/>
                <a:gd name="connsiteY3" fmla="*/ 1397518 h 1397518"/>
                <a:gd name="connsiteX4" fmla="*/ 0 w 849749"/>
                <a:gd name="connsiteY4" fmla="*/ 1389898 h 139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749" h="1397518">
                  <a:moveTo>
                    <a:pt x="0" y="1389898"/>
                  </a:moveTo>
                  <a:lnTo>
                    <a:pt x="450890" y="0"/>
                  </a:lnTo>
                  <a:lnTo>
                    <a:pt x="849749" y="0"/>
                  </a:lnTo>
                  <a:lnTo>
                    <a:pt x="759621" y="1397518"/>
                  </a:lnTo>
                  <a:lnTo>
                    <a:pt x="0" y="138989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rapezoid 65">
              <a:extLst>
                <a:ext uri="{FF2B5EF4-FFF2-40B4-BE49-F238E27FC236}">
                  <a16:creationId xmlns:a16="http://schemas.microsoft.com/office/drawing/2014/main" id="{52EFAE30-D862-4E0B-B0E4-3A2DD4943524}"/>
                </a:ext>
              </a:extLst>
            </p:cNvPr>
            <p:cNvSpPr/>
            <p:nvPr/>
          </p:nvSpPr>
          <p:spPr>
            <a:xfrm rot="5400000" flipH="1">
              <a:off x="3621302" y="4814063"/>
              <a:ext cx="1215071" cy="1427997"/>
            </a:xfrm>
            <a:custGeom>
              <a:avLst/>
              <a:gdLst>
                <a:gd name="connsiteX0" fmla="*/ 0 w 797719"/>
                <a:gd name="connsiteY0" fmla="*/ 1405138 h 1405138"/>
                <a:gd name="connsiteX1" fmla="*/ 199430 w 797719"/>
                <a:gd name="connsiteY1" fmla="*/ 0 h 1405138"/>
                <a:gd name="connsiteX2" fmla="*/ 598289 w 797719"/>
                <a:gd name="connsiteY2" fmla="*/ 0 h 1405138"/>
                <a:gd name="connsiteX3" fmla="*/ 797719 w 797719"/>
                <a:gd name="connsiteY3" fmla="*/ 1405138 h 1405138"/>
                <a:gd name="connsiteX4" fmla="*/ 0 w 797719"/>
                <a:gd name="connsiteY4" fmla="*/ 1405138 h 1405138"/>
                <a:gd name="connsiteX0" fmla="*/ 0 w 598289"/>
                <a:gd name="connsiteY0" fmla="*/ 1405138 h 1405138"/>
                <a:gd name="connsiteX1" fmla="*/ 199430 w 598289"/>
                <a:gd name="connsiteY1" fmla="*/ 0 h 1405138"/>
                <a:gd name="connsiteX2" fmla="*/ 598289 w 598289"/>
                <a:gd name="connsiteY2" fmla="*/ 0 h 1405138"/>
                <a:gd name="connsiteX3" fmla="*/ 508161 w 598289"/>
                <a:gd name="connsiteY3" fmla="*/ 1397518 h 1405138"/>
                <a:gd name="connsiteX4" fmla="*/ 0 w 59828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652941 w 743069"/>
                <a:gd name="connsiteY3" fmla="*/ 1397518 h 1405138"/>
                <a:gd name="connsiteX4" fmla="*/ 0 w 74306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492924 w 743069"/>
                <a:gd name="connsiteY3" fmla="*/ 1405138 h 1405138"/>
                <a:gd name="connsiteX4" fmla="*/ 0 w 743069"/>
                <a:gd name="connsiteY4" fmla="*/ 1405138 h 1405138"/>
                <a:gd name="connsiteX0" fmla="*/ 0 w 1070727"/>
                <a:gd name="connsiteY0" fmla="*/ 1405138 h 1405138"/>
                <a:gd name="connsiteX1" fmla="*/ 671868 w 1070727"/>
                <a:gd name="connsiteY1" fmla="*/ 0 h 1405138"/>
                <a:gd name="connsiteX2" fmla="*/ 1070727 w 1070727"/>
                <a:gd name="connsiteY2" fmla="*/ 0 h 1405138"/>
                <a:gd name="connsiteX3" fmla="*/ 820582 w 1070727"/>
                <a:gd name="connsiteY3" fmla="*/ 1405138 h 1405138"/>
                <a:gd name="connsiteX4" fmla="*/ 0 w 1070727"/>
                <a:gd name="connsiteY4" fmla="*/ 1405138 h 1405138"/>
                <a:gd name="connsiteX0" fmla="*/ 0 w 1070727"/>
                <a:gd name="connsiteY0" fmla="*/ 1405138 h 1412758"/>
                <a:gd name="connsiteX1" fmla="*/ 671868 w 1070727"/>
                <a:gd name="connsiteY1" fmla="*/ 0 h 1412758"/>
                <a:gd name="connsiteX2" fmla="*/ 1070727 w 1070727"/>
                <a:gd name="connsiteY2" fmla="*/ 0 h 1412758"/>
                <a:gd name="connsiteX3" fmla="*/ 614845 w 1070727"/>
                <a:gd name="connsiteY3" fmla="*/ 1412758 h 1412758"/>
                <a:gd name="connsiteX4" fmla="*/ 0 w 1070727"/>
                <a:gd name="connsiteY4" fmla="*/ 1405138 h 1412758"/>
                <a:gd name="connsiteX0" fmla="*/ 0 w 1383145"/>
                <a:gd name="connsiteY0" fmla="*/ 1427998 h 1427998"/>
                <a:gd name="connsiteX1" fmla="*/ 984286 w 1383145"/>
                <a:gd name="connsiteY1" fmla="*/ 0 h 1427998"/>
                <a:gd name="connsiteX2" fmla="*/ 1383145 w 1383145"/>
                <a:gd name="connsiteY2" fmla="*/ 0 h 1427998"/>
                <a:gd name="connsiteX3" fmla="*/ 927263 w 1383145"/>
                <a:gd name="connsiteY3" fmla="*/ 1412758 h 1427998"/>
                <a:gd name="connsiteX4" fmla="*/ 0 w 1383145"/>
                <a:gd name="connsiteY4" fmla="*/ 1427998 h 142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145" h="1427998">
                  <a:moveTo>
                    <a:pt x="0" y="1427998"/>
                  </a:moveTo>
                  <a:lnTo>
                    <a:pt x="984286" y="0"/>
                  </a:lnTo>
                  <a:lnTo>
                    <a:pt x="1383145" y="0"/>
                  </a:lnTo>
                  <a:lnTo>
                    <a:pt x="927263" y="1412758"/>
                  </a:lnTo>
                  <a:lnTo>
                    <a:pt x="0" y="142799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402536" y="1462505"/>
            <a:ext cx="36644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Повышение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  администрирования налоговых и неналоговых доходов бюджета, принятие мер для увеличения доходов от внебюджетной деятельности.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7860" y="2308325"/>
            <a:ext cx="36644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внутреннего муниципального финансового контроля по обеспечению целевого и результативного использования бюджетных средств.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283" y="3834116"/>
            <a:ext cx="4294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Проект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местного бюджета на 2019-2021 годы должен стать одним из ключевых инструментов экономической политики, направленной на обеспечение стабильности и сбалансированного развития городского округа.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7910" y="1002035"/>
            <a:ext cx="489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тверждены Постановлением администрации </a:t>
            </a:r>
            <a:r>
              <a:rPr lang="ru-RU" sz="1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Дальнегорского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от 30.08.2018г. №595-па 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571361" y="772839"/>
            <a:ext cx="217976" cy="30470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13461</TotalTime>
  <Words>8325</Words>
  <Application>Microsoft Office PowerPoint</Application>
  <PresentationFormat>Произвольный</PresentationFormat>
  <Paragraphs>1290</Paragraphs>
  <Slides>66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3" baseType="lpstr">
      <vt:lpstr>Arial</vt:lpstr>
      <vt:lpstr>Calibri</vt:lpstr>
      <vt:lpstr>Calibri Light</vt:lpstr>
      <vt:lpstr>Noto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SPecialiST</dc:creator>
  <cp:lastModifiedBy>RePack by SPecialiST</cp:lastModifiedBy>
  <cp:revision>644</cp:revision>
  <cp:lastPrinted>2020-04-29T05:33:26Z</cp:lastPrinted>
  <dcterms:created xsi:type="dcterms:W3CDTF">2019-09-23T06:24:18Z</dcterms:created>
  <dcterms:modified xsi:type="dcterms:W3CDTF">2020-05-28T07:47:46Z</dcterms:modified>
</cp:coreProperties>
</file>